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notesMasterIdLst>
    <p:notesMasterId r:id="rId23"/>
  </p:notesMasterIdLst>
  <p:sldIdLst>
    <p:sldId id="257" r:id="rId2"/>
    <p:sldId id="280" r:id="rId3"/>
    <p:sldId id="278" r:id="rId4"/>
    <p:sldId id="279" r:id="rId5"/>
    <p:sldId id="289" r:id="rId6"/>
    <p:sldId id="267" r:id="rId7"/>
    <p:sldId id="269" r:id="rId8"/>
    <p:sldId id="276" r:id="rId9"/>
    <p:sldId id="268" r:id="rId10"/>
    <p:sldId id="283" r:id="rId11"/>
    <p:sldId id="281" r:id="rId12"/>
    <p:sldId id="288" r:id="rId13"/>
    <p:sldId id="272" r:id="rId14"/>
    <p:sldId id="284" r:id="rId15"/>
    <p:sldId id="274" r:id="rId16"/>
    <p:sldId id="285" r:id="rId17"/>
    <p:sldId id="260" r:id="rId18"/>
    <p:sldId id="277" r:id="rId19"/>
    <p:sldId id="259" r:id="rId20"/>
    <p:sldId id="286" r:id="rId21"/>
    <p:sldId id="28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alharbi" initials="sa" lastIdx="1" clrIdx="0">
    <p:extLst>
      <p:ext uri="{19B8F6BF-5375-455C-9EA6-DF929625EA0E}">
        <p15:presenceInfo xmlns:p15="http://schemas.microsoft.com/office/powerpoint/2012/main" userId="fa5c0bd3d2133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084"/>
    <a:srgbClr val="8C2D20"/>
    <a:srgbClr val="778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2" d="100"/>
          <a:sy n="62" d="100"/>
        </p:scale>
        <p:origin x="84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29T20:55:42.314"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C2222-020E-441A-A4F1-BDAD2CC26066}"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US"/>
        </a:p>
      </dgm:t>
    </dgm:pt>
    <dgm:pt modelId="{AF15C80B-4D9C-4CD4-BAAB-7AFD627310E3}">
      <dgm:prSet custT="1"/>
      <dgm:spPr/>
      <dgm:t>
        <a:bodyPr/>
        <a:lstStyle/>
        <a:p>
          <a:pPr rtl="1"/>
          <a:r>
            <a:rPr lang="ar-SA" sz="2800" dirty="0"/>
            <a:t> </a:t>
          </a:r>
        </a:p>
        <a:p>
          <a:pPr rtl="1"/>
          <a:r>
            <a:rPr lang="ar-SA" sz="3600" b="1" dirty="0">
              <a:effectLst>
                <a:outerShdw blurRad="38100" dist="38100" dir="2700000" algn="tl">
                  <a:srgbClr val="000000">
                    <a:alpha val="43137"/>
                  </a:srgbClr>
                </a:outerShdw>
              </a:effectLst>
            </a:rPr>
            <a:t>الادارة</a:t>
          </a:r>
          <a:r>
            <a:rPr lang="ar-SA" sz="3600" dirty="0"/>
            <a:t> </a:t>
          </a:r>
          <a:r>
            <a:rPr lang="ar-SA" sz="3600" b="1" dirty="0">
              <a:effectLst>
                <a:outerShdw blurRad="38100" dist="38100" dir="2700000" algn="tl">
                  <a:srgbClr val="000000">
                    <a:alpha val="43137"/>
                  </a:srgbClr>
                </a:outerShdw>
              </a:effectLst>
            </a:rPr>
            <a:t>العليا</a:t>
          </a:r>
        </a:p>
      </dgm:t>
    </dgm:pt>
    <dgm:pt modelId="{ACF564B4-F207-420A-AB0B-389BA428BD65}" type="parTrans" cxnId="{A45CB298-0AC2-47D6-A424-79D11ABA5045}">
      <dgm:prSet/>
      <dgm:spPr/>
      <dgm:t>
        <a:bodyPr/>
        <a:lstStyle/>
        <a:p>
          <a:pPr rtl="1"/>
          <a:endParaRPr lang="ar-SA"/>
        </a:p>
      </dgm:t>
    </dgm:pt>
    <dgm:pt modelId="{9C695A81-01D4-4B2E-81AE-8C6C07521305}" type="sibTrans" cxnId="{A45CB298-0AC2-47D6-A424-79D11ABA5045}">
      <dgm:prSet/>
      <dgm:spPr/>
      <dgm:t>
        <a:bodyPr/>
        <a:lstStyle/>
        <a:p>
          <a:pPr rtl="1"/>
          <a:endParaRPr lang="ar-SA"/>
        </a:p>
      </dgm:t>
    </dgm:pt>
    <dgm:pt modelId="{A1409C16-2039-4CCC-BAE9-BCA4EB467990}">
      <dgm:prSet custT="1"/>
      <dgm:spPr/>
      <dgm:t>
        <a:bodyPr/>
        <a:lstStyle/>
        <a:p>
          <a:pPr rtl="1"/>
          <a:r>
            <a:rPr lang="ar-SA" sz="3600" dirty="0"/>
            <a:t> </a:t>
          </a:r>
          <a:r>
            <a:rPr lang="ar-SA" sz="3600" b="1" dirty="0">
              <a:effectLst>
                <a:outerShdw blurRad="38100" dist="38100" dir="2700000" algn="tl">
                  <a:srgbClr val="000000">
                    <a:alpha val="43137"/>
                  </a:srgbClr>
                </a:outerShdw>
              </a:effectLst>
            </a:rPr>
            <a:t>الادارة</a:t>
          </a:r>
          <a:r>
            <a:rPr lang="ar-SA" sz="3600" dirty="0"/>
            <a:t> </a:t>
          </a:r>
          <a:r>
            <a:rPr lang="ar-SA" sz="3600" b="1" dirty="0">
              <a:effectLst>
                <a:outerShdw blurRad="38100" dist="38100" dir="2700000" algn="tl">
                  <a:srgbClr val="000000">
                    <a:alpha val="43137"/>
                  </a:srgbClr>
                </a:outerShdw>
              </a:effectLst>
            </a:rPr>
            <a:t>الوسطى</a:t>
          </a:r>
        </a:p>
      </dgm:t>
    </dgm:pt>
    <dgm:pt modelId="{DA4BDFAE-403F-4FFE-9790-73014FECB20C}" type="parTrans" cxnId="{F7F366DF-F165-4B42-88F3-874DCB26DFBA}">
      <dgm:prSet/>
      <dgm:spPr/>
      <dgm:t>
        <a:bodyPr/>
        <a:lstStyle/>
        <a:p>
          <a:pPr rtl="1"/>
          <a:endParaRPr lang="ar-SA"/>
        </a:p>
      </dgm:t>
    </dgm:pt>
    <dgm:pt modelId="{200B8743-6957-45E5-BA72-9CD872D87AFC}" type="sibTrans" cxnId="{F7F366DF-F165-4B42-88F3-874DCB26DFBA}">
      <dgm:prSet/>
      <dgm:spPr/>
      <dgm:t>
        <a:bodyPr/>
        <a:lstStyle/>
        <a:p>
          <a:pPr rtl="1"/>
          <a:endParaRPr lang="ar-SA"/>
        </a:p>
      </dgm:t>
    </dgm:pt>
    <dgm:pt modelId="{C8898985-D905-4063-A0DD-23E222153A79}">
      <dgm:prSet custT="1"/>
      <dgm:spPr/>
      <dgm:t>
        <a:bodyPr/>
        <a:lstStyle/>
        <a:p>
          <a:pPr rtl="1"/>
          <a:r>
            <a:rPr lang="ar-SA" sz="3600" b="1" dirty="0">
              <a:effectLst>
                <a:outerShdw blurRad="38100" dist="38100" dir="2700000" algn="tl">
                  <a:srgbClr val="000000">
                    <a:alpha val="43137"/>
                  </a:srgbClr>
                </a:outerShdw>
              </a:effectLst>
            </a:rPr>
            <a:t>الادارة التنفيذية</a:t>
          </a:r>
        </a:p>
      </dgm:t>
    </dgm:pt>
    <dgm:pt modelId="{CBE339F8-065A-46E7-A2BB-33A5C9BC90DC}" type="parTrans" cxnId="{7CCDEC52-F250-4E5C-98F4-C4D2C6D3D3D9}">
      <dgm:prSet/>
      <dgm:spPr/>
      <dgm:t>
        <a:bodyPr/>
        <a:lstStyle/>
        <a:p>
          <a:pPr rtl="1"/>
          <a:endParaRPr lang="ar-SA"/>
        </a:p>
      </dgm:t>
    </dgm:pt>
    <dgm:pt modelId="{85F26F2A-BCD7-4A09-A436-121B26CD94D8}" type="sibTrans" cxnId="{7CCDEC52-F250-4E5C-98F4-C4D2C6D3D3D9}">
      <dgm:prSet/>
      <dgm:spPr/>
      <dgm:t>
        <a:bodyPr/>
        <a:lstStyle/>
        <a:p>
          <a:pPr rtl="1"/>
          <a:endParaRPr lang="ar-SA"/>
        </a:p>
      </dgm:t>
    </dgm:pt>
    <dgm:pt modelId="{B544FE8C-288C-4AE3-8B9E-F259A78CB550}" type="pres">
      <dgm:prSet presAssocID="{F69C2222-020E-441A-A4F1-BDAD2CC26066}" presName="Name0" presStyleCnt="0">
        <dgm:presLayoutVars>
          <dgm:dir/>
          <dgm:animLvl val="lvl"/>
          <dgm:resizeHandles val="exact"/>
        </dgm:presLayoutVars>
      </dgm:prSet>
      <dgm:spPr/>
    </dgm:pt>
    <dgm:pt modelId="{BD98D9AB-00AC-4C2A-BF98-BF976B3BBBED}" type="pres">
      <dgm:prSet presAssocID="{AF15C80B-4D9C-4CD4-BAAB-7AFD627310E3}" presName="Name8" presStyleCnt="0"/>
      <dgm:spPr/>
    </dgm:pt>
    <dgm:pt modelId="{E2CA030A-17B3-467D-919F-4AF5C76C8CA7}" type="pres">
      <dgm:prSet presAssocID="{AF15C80B-4D9C-4CD4-BAAB-7AFD627310E3}" presName="level" presStyleLbl="node1" presStyleIdx="0" presStyleCnt="3">
        <dgm:presLayoutVars>
          <dgm:chMax val="1"/>
          <dgm:bulletEnabled val="1"/>
        </dgm:presLayoutVars>
      </dgm:prSet>
      <dgm:spPr/>
    </dgm:pt>
    <dgm:pt modelId="{5B8133DF-6269-4C5D-9DC6-E252DAC39FC9}" type="pres">
      <dgm:prSet presAssocID="{AF15C80B-4D9C-4CD4-BAAB-7AFD627310E3}" presName="levelTx" presStyleLbl="revTx" presStyleIdx="0" presStyleCnt="0">
        <dgm:presLayoutVars>
          <dgm:chMax val="1"/>
          <dgm:bulletEnabled val="1"/>
        </dgm:presLayoutVars>
      </dgm:prSet>
      <dgm:spPr/>
    </dgm:pt>
    <dgm:pt modelId="{2D97673F-9651-4FA0-B21B-92B473DED2BE}" type="pres">
      <dgm:prSet presAssocID="{A1409C16-2039-4CCC-BAE9-BCA4EB467990}" presName="Name8" presStyleCnt="0"/>
      <dgm:spPr/>
    </dgm:pt>
    <dgm:pt modelId="{30412EFE-B197-41A1-ABF2-48A0B5222A5A}" type="pres">
      <dgm:prSet presAssocID="{A1409C16-2039-4CCC-BAE9-BCA4EB467990}" presName="level" presStyleLbl="node1" presStyleIdx="1" presStyleCnt="3">
        <dgm:presLayoutVars>
          <dgm:chMax val="1"/>
          <dgm:bulletEnabled val="1"/>
        </dgm:presLayoutVars>
      </dgm:prSet>
      <dgm:spPr/>
    </dgm:pt>
    <dgm:pt modelId="{17212FA0-9758-4138-8B2F-8F8E40DEB5E9}" type="pres">
      <dgm:prSet presAssocID="{A1409C16-2039-4CCC-BAE9-BCA4EB467990}" presName="levelTx" presStyleLbl="revTx" presStyleIdx="0" presStyleCnt="0">
        <dgm:presLayoutVars>
          <dgm:chMax val="1"/>
          <dgm:bulletEnabled val="1"/>
        </dgm:presLayoutVars>
      </dgm:prSet>
      <dgm:spPr/>
    </dgm:pt>
    <dgm:pt modelId="{58673F82-ACD0-4BE3-89F4-ACBD7335F0D3}" type="pres">
      <dgm:prSet presAssocID="{C8898985-D905-4063-A0DD-23E222153A79}" presName="Name8" presStyleCnt="0"/>
      <dgm:spPr/>
    </dgm:pt>
    <dgm:pt modelId="{A678DCC6-32F8-4A82-A788-435081F9BAF7}" type="pres">
      <dgm:prSet presAssocID="{C8898985-D905-4063-A0DD-23E222153A79}" presName="level" presStyleLbl="node1" presStyleIdx="2" presStyleCnt="3">
        <dgm:presLayoutVars>
          <dgm:chMax val="1"/>
          <dgm:bulletEnabled val="1"/>
        </dgm:presLayoutVars>
      </dgm:prSet>
      <dgm:spPr/>
    </dgm:pt>
    <dgm:pt modelId="{94AC9945-5B98-4ED8-8F60-46F05D545921}" type="pres">
      <dgm:prSet presAssocID="{C8898985-D905-4063-A0DD-23E222153A79}" presName="levelTx" presStyleLbl="revTx" presStyleIdx="0" presStyleCnt="0">
        <dgm:presLayoutVars>
          <dgm:chMax val="1"/>
          <dgm:bulletEnabled val="1"/>
        </dgm:presLayoutVars>
      </dgm:prSet>
      <dgm:spPr/>
    </dgm:pt>
  </dgm:ptLst>
  <dgm:cxnLst>
    <dgm:cxn modelId="{F7995603-8D23-4590-9F98-D80CD9B8C177}" type="presOf" srcId="{A1409C16-2039-4CCC-BAE9-BCA4EB467990}" destId="{30412EFE-B197-41A1-ABF2-48A0B5222A5A}" srcOrd="0" destOrd="0" presId="urn:microsoft.com/office/officeart/2005/8/layout/pyramid1"/>
    <dgm:cxn modelId="{7128770B-41D5-4342-84A6-273FF13778BC}" type="presOf" srcId="{C8898985-D905-4063-A0DD-23E222153A79}" destId="{94AC9945-5B98-4ED8-8F60-46F05D545921}" srcOrd="1" destOrd="0" presId="urn:microsoft.com/office/officeart/2005/8/layout/pyramid1"/>
    <dgm:cxn modelId="{BE508E15-8221-4849-BAF8-A8C719E90144}" type="presOf" srcId="{F69C2222-020E-441A-A4F1-BDAD2CC26066}" destId="{B544FE8C-288C-4AE3-8B9E-F259A78CB550}" srcOrd="0" destOrd="0" presId="urn:microsoft.com/office/officeart/2005/8/layout/pyramid1"/>
    <dgm:cxn modelId="{44224725-DBEC-491A-AD3D-F8824D1865B7}" type="presOf" srcId="{A1409C16-2039-4CCC-BAE9-BCA4EB467990}" destId="{17212FA0-9758-4138-8B2F-8F8E40DEB5E9}" srcOrd="1" destOrd="0" presId="urn:microsoft.com/office/officeart/2005/8/layout/pyramid1"/>
    <dgm:cxn modelId="{F51B733E-410B-43FF-A35C-2E86DC9E43E7}" type="presOf" srcId="{AF15C80B-4D9C-4CD4-BAAB-7AFD627310E3}" destId="{5B8133DF-6269-4C5D-9DC6-E252DAC39FC9}" srcOrd="1" destOrd="0" presId="urn:microsoft.com/office/officeart/2005/8/layout/pyramid1"/>
    <dgm:cxn modelId="{7CCDEC52-F250-4E5C-98F4-C4D2C6D3D3D9}" srcId="{F69C2222-020E-441A-A4F1-BDAD2CC26066}" destId="{C8898985-D905-4063-A0DD-23E222153A79}" srcOrd="2" destOrd="0" parTransId="{CBE339F8-065A-46E7-A2BB-33A5C9BC90DC}" sibTransId="{85F26F2A-BCD7-4A09-A436-121B26CD94D8}"/>
    <dgm:cxn modelId="{5EDB0E92-EFB5-4352-82FB-E047B340B40B}" type="presOf" srcId="{C8898985-D905-4063-A0DD-23E222153A79}" destId="{A678DCC6-32F8-4A82-A788-435081F9BAF7}" srcOrd="0" destOrd="0" presId="urn:microsoft.com/office/officeart/2005/8/layout/pyramid1"/>
    <dgm:cxn modelId="{A45CB298-0AC2-47D6-A424-79D11ABA5045}" srcId="{F69C2222-020E-441A-A4F1-BDAD2CC26066}" destId="{AF15C80B-4D9C-4CD4-BAAB-7AFD627310E3}" srcOrd="0" destOrd="0" parTransId="{ACF564B4-F207-420A-AB0B-389BA428BD65}" sibTransId="{9C695A81-01D4-4B2E-81AE-8C6C07521305}"/>
    <dgm:cxn modelId="{55BF9D9A-0D35-48FA-A7EE-F3EA1EC35E2B}" type="presOf" srcId="{AF15C80B-4D9C-4CD4-BAAB-7AFD627310E3}" destId="{E2CA030A-17B3-467D-919F-4AF5C76C8CA7}" srcOrd="0" destOrd="0" presId="urn:microsoft.com/office/officeart/2005/8/layout/pyramid1"/>
    <dgm:cxn modelId="{F7F366DF-F165-4B42-88F3-874DCB26DFBA}" srcId="{F69C2222-020E-441A-A4F1-BDAD2CC26066}" destId="{A1409C16-2039-4CCC-BAE9-BCA4EB467990}" srcOrd="1" destOrd="0" parTransId="{DA4BDFAE-403F-4FFE-9790-73014FECB20C}" sibTransId="{200B8743-6957-45E5-BA72-9CD872D87AFC}"/>
    <dgm:cxn modelId="{28B6EF36-9349-42F7-85A5-D820CBBA8B94}" type="presParOf" srcId="{B544FE8C-288C-4AE3-8B9E-F259A78CB550}" destId="{BD98D9AB-00AC-4C2A-BF98-BF976B3BBBED}" srcOrd="0" destOrd="0" presId="urn:microsoft.com/office/officeart/2005/8/layout/pyramid1"/>
    <dgm:cxn modelId="{1125F509-8878-42D4-9CE0-E147D597493E}" type="presParOf" srcId="{BD98D9AB-00AC-4C2A-BF98-BF976B3BBBED}" destId="{E2CA030A-17B3-467D-919F-4AF5C76C8CA7}" srcOrd="0" destOrd="0" presId="urn:microsoft.com/office/officeart/2005/8/layout/pyramid1"/>
    <dgm:cxn modelId="{50C552DD-7231-4DAC-8FD5-13014CD0A676}" type="presParOf" srcId="{BD98D9AB-00AC-4C2A-BF98-BF976B3BBBED}" destId="{5B8133DF-6269-4C5D-9DC6-E252DAC39FC9}" srcOrd="1" destOrd="0" presId="urn:microsoft.com/office/officeart/2005/8/layout/pyramid1"/>
    <dgm:cxn modelId="{69EA03A3-C683-42D4-8051-8BEECDD98DA1}" type="presParOf" srcId="{B544FE8C-288C-4AE3-8B9E-F259A78CB550}" destId="{2D97673F-9651-4FA0-B21B-92B473DED2BE}" srcOrd="1" destOrd="0" presId="urn:microsoft.com/office/officeart/2005/8/layout/pyramid1"/>
    <dgm:cxn modelId="{CA76E38F-2357-4FF4-A9ED-147A48A140B6}" type="presParOf" srcId="{2D97673F-9651-4FA0-B21B-92B473DED2BE}" destId="{30412EFE-B197-41A1-ABF2-48A0B5222A5A}" srcOrd="0" destOrd="0" presId="urn:microsoft.com/office/officeart/2005/8/layout/pyramid1"/>
    <dgm:cxn modelId="{7DD871A8-2F59-439B-8B81-3106C2F441AD}" type="presParOf" srcId="{2D97673F-9651-4FA0-B21B-92B473DED2BE}" destId="{17212FA0-9758-4138-8B2F-8F8E40DEB5E9}" srcOrd="1" destOrd="0" presId="urn:microsoft.com/office/officeart/2005/8/layout/pyramid1"/>
    <dgm:cxn modelId="{22EF7275-1BC6-42FD-8C89-D25E3B8CBBE1}" type="presParOf" srcId="{B544FE8C-288C-4AE3-8B9E-F259A78CB550}" destId="{58673F82-ACD0-4BE3-89F4-ACBD7335F0D3}" srcOrd="2" destOrd="0" presId="urn:microsoft.com/office/officeart/2005/8/layout/pyramid1"/>
    <dgm:cxn modelId="{43495F8C-1238-4FDC-9065-0F1B059E2F5B}" type="presParOf" srcId="{58673F82-ACD0-4BE3-89F4-ACBD7335F0D3}" destId="{A678DCC6-32F8-4A82-A788-435081F9BAF7}" srcOrd="0" destOrd="0" presId="urn:microsoft.com/office/officeart/2005/8/layout/pyramid1"/>
    <dgm:cxn modelId="{C41DB637-D6B3-4BE2-BCBF-64E82F8B062C}" type="presParOf" srcId="{58673F82-ACD0-4BE3-89F4-ACBD7335F0D3}" destId="{94AC9945-5B98-4ED8-8F60-46F05D54592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A030A-17B3-467D-919F-4AF5C76C8CA7}">
      <dsp:nvSpPr>
        <dsp:cNvPr id="0" name=""/>
        <dsp:cNvSpPr/>
      </dsp:nvSpPr>
      <dsp:spPr>
        <a:xfrm>
          <a:off x="3851189" y="0"/>
          <a:ext cx="3851189" cy="1670221"/>
        </a:xfrm>
        <a:prstGeom prst="trapezoid">
          <a:avLst>
            <a:gd name="adj" fmla="val 11529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kern="1200" dirty="0"/>
            <a:t> </a:t>
          </a:r>
        </a:p>
        <a:p>
          <a:pPr marL="0" lvl="0" indent="0" algn="ctr" defTabSz="1244600" rtl="1">
            <a:lnSpc>
              <a:spcPct val="90000"/>
            </a:lnSpc>
            <a:spcBef>
              <a:spcPct val="0"/>
            </a:spcBef>
            <a:spcAft>
              <a:spcPct val="35000"/>
            </a:spcAft>
            <a:buNone/>
          </a:pPr>
          <a:r>
            <a:rPr lang="ar-SA" sz="3600" b="1" kern="1200" dirty="0">
              <a:effectLst>
                <a:outerShdw blurRad="38100" dist="38100" dir="2700000" algn="tl">
                  <a:srgbClr val="000000">
                    <a:alpha val="43137"/>
                  </a:srgbClr>
                </a:outerShdw>
              </a:effectLst>
            </a:rPr>
            <a:t>الادارة</a:t>
          </a:r>
          <a:r>
            <a:rPr lang="ar-SA" sz="3600" kern="1200" dirty="0"/>
            <a:t> </a:t>
          </a:r>
          <a:r>
            <a:rPr lang="ar-SA" sz="3600" b="1" kern="1200" dirty="0">
              <a:effectLst>
                <a:outerShdw blurRad="38100" dist="38100" dir="2700000" algn="tl">
                  <a:srgbClr val="000000">
                    <a:alpha val="43137"/>
                  </a:srgbClr>
                </a:outerShdw>
              </a:effectLst>
            </a:rPr>
            <a:t>العليا</a:t>
          </a:r>
        </a:p>
      </dsp:txBody>
      <dsp:txXfrm>
        <a:off x="3851189" y="0"/>
        <a:ext cx="3851189" cy="1670221"/>
      </dsp:txXfrm>
    </dsp:sp>
    <dsp:sp modelId="{30412EFE-B197-41A1-ABF2-48A0B5222A5A}">
      <dsp:nvSpPr>
        <dsp:cNvPr id="0" name=""/>
        <dsp:cNvSpPr/>
      </dsp:nvSpPr>
      <dsp:spPr>
        <a:xfrm>
          <a:off x="1925594" y="1670221"/>
          <a:ext cx="7702378" cy="1670221"/>
        </a:xfrm>
        <a:prstGeom prst="trapezoid">
          <a:avLst>
            <a:gd name="adj" fmla="val 11529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kern="1200" dirty="0"/>
            <a:t> </a:t>
          </a:r>
          <a:r>
            <a:rPr lang="ar-SA" sz="3600" b="1" kern="1200" dirty="0">
              <a:effectLst>
                <a:outerShdw blurRad="38100" dist="38100" dir="2700000" algn="tl">
                  <a:srgbClr val="000000">
                    <a:alpha val="43137"/>
                  </a:srgbClr>
                </a:outerShdw>
              </a:effectLst>
            </a:rPr>
            <a:t>الادارة</a:t>
          </a:r>
          <a:r>
            <a:rPr lang="ar-SA" sz="3600" kern="1200" dirty="0"/>
            <a:t> </a:t>
          </a:r>
          <a:r>
            <a:rPr lang="ar-SA" sz="3600" b="1" kern="1200" dirty="0">
              <a:effectLst>
                <a:outerShdw blurRad="38100" dist="38100" dir="2700000" algn="tl">
                  <a:srgbClr val="000000">
                    <a:alpha val="43137"/>
                  </a:srgbClr>
                </a:outerShdw>
              </a:effectLst>
            </a:rPr>
            <a:t>الوسطى</a:t>
          </a:r>
        </a:p>
      </dsp:txBody>
      <dsp:txXfrm>
        <a:off x="3273510" y="1670221"/>
        <a:ext cx="5006545" cy="1670221"/>
      </dsp:txXfrm>
    </dsp:sp>
    <dsp:sp modelId="{A678DCC6-32F8-4A82-A788-435081F9BAF7}">
      <dsp:nvSpPr>
        <dsp:cNvPr id="0" name=""/>
        <dsp:cNvSpPr/>
      </dsp:nvSpPr>
      <dsp:spPr>
        <a:xfrm>
          <a:off x="0" y="3340442"/>
          <a:ext cx="11553567" cy="1670221"/>
        </a:xfrm>
        <a:prstGeom prst="trapezoid">
          <a:avLst>
            <a:gd name="adj" fmla="val 11529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SA" sz="3600" b="1" kern="1200" dirty="0">
              <a:effectLst>
                <a:outerShdw blurRad="38100" dist="38100" dir="2700000" algn="tl">
                  <a:srgbClr val="000000">
                    <a:alpha val="43137"/>
                  </a:srgbClr>
                </a:outerShdw>
              </a:effectLst>
            </a:rPr>
            <a:t>الادارة التنفيذية</a:t>
          </a:r>
        </a:p>
      </dsp:txBody>
      <dsp:txXfrm>
        <a:off x="2021874" y="3340442"/>
        <a:ext cx="7509818" cy="16702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6708A94-1703-4C38-876C-D8A69C4245FA}" type="datetimeFigureOut">
              <a:rPr lang="ar-SA" smtClean="0"/>
              <a:t>22/07/38</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5E06FF1-BFD6-4844-965C-6DD51248882C}" type="slidenum">
              <a:rPr lang="ar-SA" smtClean="0"/>
              <a:t>‹#›</a:t>
            </a:fld>
            <a:endParaRPr lang="ar-SA"/>
          </a:p>
        </p:txBody>
      </p:sp>
    </p:spTree>
    <p:extLst>
      <p:ext uri="{BB962C8B-B14F-4D97-AF65-F5344CB8AC3E}">
        <p14:creationId xmlns:p14="http://schemas.microsoft.com/office/powerpoint/2010/main" val="117528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5E06FF1-BFD6-4844-965C-6DD51248882C}" type="slidenum">
              <a:rPr lang="ar-SA" smtClean="0"/>
              <a:t>8</a:t>
            </a:fld>
            <a:endParaRPr lang="ar-SA"/>
          </a:p>
        </p:txBody>
      </p:sp>
    </p:spTree>
    <p:extLst>
      <p:ext uri="{BB962C8B-B14F-4D97-AF65-F5344CB8AC3E}">
        <p14:creationId xmlns:p14="http://schemas.microsoft.com/office/powerpoint/2010/main" val="14762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D5E06FF1-BFD6-4844-965C-6DD51248882C}" type="slidenum">
              <a:rPr lang="ar-SA" smtClean="0"/>
              <a:t>9</a:t>
            </a:fld>
            <a:endParaRPr lang="ar-SA"/>
          </a:p>
        </p:txBody>
      </p:sp>
    </p:spTree>
    <p:extLst>
      <p:ext uri="{BB962C8B-B14F-4D97-AF65-F5344CB8AC3E}">
        <p14:creationId xmlns:p14="http://schemas.microsoft.com/office/powerpoint/2010/main" val="138724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5E06FF1-BFD6-4844-965C-6DD51248882C}" type="slidenum">
              <a:rPr lang="ar-SA" smtClean="0"/>
              <a:t>15</a:t>
            </a:fld>
            <a:endParaRPr lang="ar-SA"/>
          </a:p>
        </p:txBody>
      </p:sp>
    </p:spTree>
    <p:extLst>
      <p:ext uri="{BB962C8B-B14F-4D97-AF65-F5344CB8AC3E}">
        <p14:creationId xmlns:p14="http://schemas.microsoft.com/office/powerpoint/2010/main" val="362256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5E06FF1-BFD6-4844-965C-6DD51248882C}" type="slidenum">
              <a:rPr lang="ar-SA" smtClean="0"/>
              <a:t>18</a:t>
            </a:fld>
            <a:endParaRPr lang="ar-SA"/>
          </a:p>
        </p:txBody>
      </p:sp>
    </p:spTree>
    <p:extLst>
      <p:ext uri="{BB962C8B-B14F-4D97-AF65-F5344CB8AC3E}">
        <p14:creationId xmlns:p14="http://schemas.microsoft.com/office/powerpoint/2010/main" val="144241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5E06FF1-BFD6-4844-965C-6DD51248882C}" type="slidenum">
              <a:rPr lang="ar-SA" smtClean="0"/>
              <a:t>19</a:t>
            </a:fld>
            <a:endParaRPr lang="ar-SA"/>
          </a:p>
        </p:txBody>
      </p:sp>
    </p:spTree>
    <p:extLst>
      <p:ext uri="{BB962C8B-B14F-4D97-AF65-F5344CB8AC3E}">
        <p14:creationId xmlns:p14="http://schemas.microsoft.com/office/powerpoint/2010/main" val="194040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5E06FF1-BFD6-4844-965C-6DD51248882C}" type="slidenum">
              <a:rPr lang="ar-SA" smtClean="0"/>
              <a:t>20</a:t>
            </a:fld>
            <a:endParaRPr lang="ar-SA"/>
          </a:p>
        </p:txBody>
      </p:sp>
    </p:spTree>
    <p:extLst>
      <p:ext uri="{BB962C8B-B14F-4D97-AF65-F5344CB8AC3E}">
        <p14:creationId xmlns:p14="http://schemas.microsoft.com/office/powerpoint/2010/main" val="36584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5E06FF1-BFD6-4844-965C-6DD51248882C}" type="slidenum">
              <a:rPr lang="ar-SA" smtClean="0"/>
              <a:t>21</a:t>
            </a:fld>
            <a:endParaRPr lang="ar-SA"/>
          </a:p>
        </p:txBody>
      </p:sp>
    </p:spTree>
    <p:extLst>
      <p:ext uri="{BB962C8B-B14F-4D97-AF65-F5344CB8AC3E}">
        <p14:creationId xmlns:p14="http://schemas.microsoft.com/office/powerpoint/2010/main" val="66768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05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013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006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510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990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25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49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637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69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37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12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3683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84499" y="1649391"/>
            <a:ext cx="10515600" cy="1626243"/>
          </a:xfrm>
          <a:solidFill>
            <a:schemeClr val="tx2">
              <a:lumMod val="60000"/>
              <a:lumOff val="40000"/>
            </a:schemeClr>
          </a:solidFill>
        </p:spPr>
        <p:txBody>
          <a:bodyPr>
            <a:normAutofit/>
          </a:bodyPr>
          <a:lstStyle/>
          <a:p>
            <a:pPr algn="ctr"/>
            <a:r>
              <a:rPr lang="ar-SA" sz="5400" b="1" spc="50" dirty="0">
                <a:ln w="0"/>
                <a:solidFill>
                  <a:schemeClr val="bg2"/>
                </a:solidFill>
                <a:effectLst>
                  <a:outerShdw blurRad="38100" dist="38100" dir="2700000" algn="tl">
                    <a:srgbClr val="000000">
                      <a:alpha val="43137"/>
                    </a:srgbClr>
                  </a:outerShdw>
                </a:effectLst>
              </a:rPr>
              <a:t>الوحدة الاولى :مهارة تحليل المشكلات واتخاذ القرارات ومهارة التخطيط</a:t>
            </a:r>
          </a:p>
        </p:txBody>
      </p:sp>
    </p:spTree>
    <p:extLst>
      <p:ext uri="{BB962C8B-B14F-4D97-AF65-F5344CB8AC3E}">
        <p14:creationId xmlns:p14="http://schemas.microsoft.com/office/powerpoint/2010/main" val="312396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976184"/>
            <a:ext cx="10515600" cy="1128455"/>
          </a:xfrm>
          <a:solidFill>
            <a:schemeClr val="bg1">
              <a:lumMod val="75000"/>
            </a:schemeClr>
          </a:solidFill>
          <a:ln>
            <a:solidFill>
              <a:schemeClr val="accent1">
                <a:lumMod val="60000"/>
                <a:lumOff val="40000"/>
              </a:schemeClr>
            </a:solidFill>
          </a:ln>
        </p:spPr>
        <p:txBody>
          <a:bodyPr>
            <a:normAutofit fontScale="90000"/>
          </a:bodyPr>
          <a:lstStyle/>
          <a:p>
            <a:pPr algn="ctr"/>
            <a:br>
              <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rPr>
            </a:br>
            <a:r>
              <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rPr>
              <a:t>الفرق بين صنع القرار واتخاذ القرار</a:t>
            </a:r>
            <a:br>
              <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rPr>
            </a:br>
            <a:endPar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859221" y="2465172"/>
            <a:ext cx="10515600" cy="2971801"/>
          </a:xfrm>
          <a:solidFill>
            <a:schemeClr val="bg1">
              <a:lumMod val="95000"/>
            </a:schemeClr>
          </a:solidFill>
        </p:spPr>
        <p:txBody>
          <a:bodyPr>
            <a:normAutofit/>
          </a:bodyPr>
          <a:lstStyle/>
          <a:p>
            <a:pPr marL="0" indent="0" algn="ctr">
              <a:spcBef>
                <a:spcPct val="0"/>
              </a:spcBef>
              <a:buNone/>
            </a:pPr>
            <a:endParaRPr lang="ar-SA" sz="3200" b="1" dirty="0"/>
          </a:p>
          <a:p>
            <a:pPr marL="0" indent="0" algn="ctr">
              <a:spcBef>
                <a:spcPct val="0"/>
              </a:spcBef>
              <a:buNone/>
            </a:pPr>
            <a:endParaRPr lang="ar-SA" sz="3200" b="1" dirty="0"/>
          </a:p>
          <a:p>
            <a:pPr marL="0" indent="0" algn="ctr">
              <a:spcBef>
                <a:spcPct val="0"/>
              </a:spcBef>
              <a:buNone/>
            </a:pPr>
            <a:r>
              <a:rPr lang="ar-SA" sz="3200" b="1" dirty="0"/>
              <a:t>فصنع القرار هو قيامنا بالتعرف على المشكلة وتشخيصها </a:t>
            </a:r>
            <a:r>
              <a:rPr lang="ar-SA" sz="3200" b="1" dirty="0" err="1"/>
              <a:t>تشخصياً</a:t>
            </a:r>
            <a:r>
              <a:rPr lang="ar-SA" sz="3200" b="1" dirty="0"/>
              <a:t> جيداً عن طريق جمع المعلومات والبيانات المتعلقة بالمشكلة، ومن ثم محاولة توليد العديد من البدائل التي قد يكون أحدها هو حل المشكلة.</a:t>
            </a:r>
          </a:p>
          <a:p>
            <a:pPr marL="0" indent="0" algn="ctr">
              <a:spcBef>
                <a:spcPct val="0"/>
              </a:spcBef>
              <a:buNone/>
            </a:pPr>
            <a:endParaRPr lang="ar-SA" sz="4400" b="1" dirty="0">
              <a:solidFill>
                <a:srgbClr val="8C2D20"/>
              </a:solidFill>
              <a:effectLst>
                <a:glow rad="63500">
                  <a:schemeClr val="accent4">
                    <a:satMod val="175000"/>
                    <a:alpha val="40000"/>
                  </a:schemeClr>
                </a:glow>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84113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70005" y="327454"/>
            <a:ext cx="10694773" cy="580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910016" y="1760154"/>
            <a:ext cx="6950676" cy="2751522"/>
          </a:xfrm>
          <a:prstGeom prst="rect">
            <a:avLst/>
          </a:prstGeom>
        </p:spPr>
        <p:txBody>
          <a:bodyPr wrap="square">
            <a:spAutoFit/>
          </a:bodyPr>
          <a:lstStyle/>
          <a:p>
            <a:pPr algn="ctr" defTabSz="914400" rtl="1">
              <a:lnSpc>
                <a:spcPct val="90000"/>
              </a:lnSpc>
              <a:spcBef>
                <a:spcPct val="0"/>
              </a:spcBef>
            </a:pPr>
            <a:r>
              <a:rPr lang="ar-SA" sz="4800" b="1" dirty="0">
                <a:solidFill>
                  <a:schemeClr val="accent2"/>
                </a:solidFill>
                <a:effectLst>
                  <a:glow rad="63500">
                    <a:schemeClr val="accent4">
                      <a:satMod val="175000"/>
                      <a:alpha val="40000"/>
                    </a:schemeClr>
                  </a:glow>
                  <a:outerShdw blurRad="38100" dist="38100" dir="2700000" algn="tl">
                    <a:srgbClr val="000000">
                      <a:alpha val="43137"/>
                    </a:srgbClr>
                  </a:outerShdw>
                </a:effectLst>
                <a:latin typeface="+mj-lt"/>
                <a:ea typeface="+mj-ea"/>
                <a:cs typeface="+mj-cs"/>
              </a:rPr>
              <a:t>قد يتم صنع العديد من القرارات، ولكن ليس من المؤكد أن يتم اتخاذ القرار بشأن جميع القرارات التي تم صنعها.</a:t>
            </a:r>
          </a:p>
        </p:txBody>
      </p:sp>
    </p:spTree>
    <p:extLst>
      <p:ext uri="{BB962C8B-B14F-4D97-AF65-F5344CB8AC3E}">
        <p14:creationId xmlns:p14="http://schemas.microsoft.com/office/powerpoint/2010/main" val="84164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70238" y="605482"/>
            <a:ext cx="10515600" cy="1128455"/>
          </a:xfrm>
          <a:solidFill>
            <a:schemeClr val="bg1">
              <a:lumMod val="75000"/>
            </a:schemeClr>
          </a:solidFill>
          <a:ln>
            <a:solidFill>
              <a:schemeClr val="accent1">
                <a:lumMod val="60000"/>
                <a:lumOff val="40000"/>
              </a:schemeClr>
            </a:solidFill>
          </a:ln>
        </p:spPr>
        <p:txBody>
          <a:bodyPr>
            <a:normAutofit fontScale="90000"/>
          </a:bodyPr>
          <a:lstStyle/>
          <a:p>
            <a:pPr algn="ctr"/>
            <a:br>
              <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rPr>
            </a:br>
            <a:r>
              <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rPr>
              <a:t>الفرق بين صنع القرار واتخاذ القرار</a:t>
            </a:r>
            <a:br>
              <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rPr>
            </a:br>
            <a:endParaRPr lang="ar-SA" b="1" dirty="0">
              <a:solidFill>
                <a:schemeClr val="accent3">
                  <a:lumMod val="75000"/>
                </a:schemeClr>
              </a:solidFill>
              <a:effectLst>
                <a:glow rad="63500">
                  <a:schemeClr val="accent4">
                    <a:satMod val="175000"/>
                    <a:alpha val="40000"/>
                  </a:schemeClr>
                </a:glow>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859221" y="2465172"/>
            <a:ext cx="10515600" cy="3700850"/>
          </a:xfrm>
          <a:solidFill>
            <a:schemeClr val="bg1">
              <a:lumMod val="95000"/>
            </a:schemeClr>
          </a:solidFill>
        </p:spPr>
        <p:txBody>
          <a:bodyPr>
            <a:normAutofit/>
          </a:bodyPr>
          <a:lstStyle/>
          <a:p>
            <a:pPr marL="0" indent="0" algn="ctr">
              <a:spcBef>
                <a:spcPct val="0"/>
              </a:spcBef>
              <a:buNone/>
            </a:pPr>
            <a:endParaRPr lang="ar-SA" sz="3200" b="1" dirty="0"/>
          </a:p>
          <a:p>
            <a:pPr marL="0" indent="0" algn="ctr">
              <a:spcBef>
                <a:spcPct val="0"/>
              </a:spcBef>
              <a:buNone/>
            </a:pPr>
            <a:r>
              <a:rPr lang="ar-SA" sz="4400" b="1" dirty="0">
                <a:solidFill>
                  <a:srgbClr val="8C2D20"/>
                </a:solidFill>
                <a:effectLst>
                  <a:glow rad="63500">
                    <a:schemeClr val="accent4">
                      <a:satMod val="175000"/>
                      <a:alpha val="40000"/>
                    </a:schemeClr>
                  </a:glow>
                  <a:outerShdw blurRad="38100" dist="38100" dir="2700000" algn="tl">
                    <a:srgbClr val="000000">
                      <a:alpha val="43137"/>
                    </a:srgbClr>
                  </a:outerShdw>
                </a:effectLst>
                <a:latin typeface="+mj-lt"/>
                <a:ea typeface="+mj-ea"/>
                <a:cs typeface="+mj-cs"/>
              </a:rPr>
              <a:t>أما اتخاذ القرار </a:t>
            </a:r>
          </a:p>
          <a:p>
            <a:pPr marL="0" indent="0" algn="ctr">
              <a:spcBef>
                <a:spcPct val="0"/>
              </a:spcBef>
              <a:buNone/>
            </a:pPr>
            <a:endParaRPr lang="ar-SA" sz="1200" b="1" dirty="0">
              <a:solidFill>
                <a:srgbClr val="8C2D20"/>
              </a:solidFill>
              <a:effectLst>
                <a:glow rad="63500">
                  <a:schemeClr val="accent4">
                    <a:satMod val="175000"/>
                    <a:alpha val="40000"/>
                  </a:schemeClr>
                </a:glow>
                <a:outerShdw blurRad="38100" dist="38100" dir="2700000" algn="tl">
                  <a:srgbClr val="000000">
                    <a:alpha val="43137"/>
                  </a:srgbClr>
                </a:outerShdw>
              </a:effectLst>
              <a:latin typeface="+mj-lt"/>
              <a:ea typeface="+mj-ea"/>
              <a:cs typeface="+mj-cs"/>
            </a:endParaRPr>
          </a:p>
          <a:p>
            <a:pPr marL="0" indent="0" algn="ctr">
              <a:spcBef>
                <a:spcPct val="0"/>
              </a:spcBef>
              <a:buNone/>
            </a:pPr>
            <a:r>
              <a:rPr lang="ar-SA" sz="3900" dirty="0">
                <a:ln w="0"/>
                <a:effectLst>
                  <a:outerShdw blurRad="38100" dist="19050" dir="2700000" algn="tl" rotWithShape="0">
                    <a:schemeClr val="dk1">
                      <a:alpha val="40000"/>
                    </a:schemeClr>
                  </a:outerShdw>
                </a:effectLst>
                <a:latin typeface="+mj-lt"/>
                <a:ea typeface="+mj-ea"/>
                <a:cs typeface="+mj-cs"/>
              </a:rPr>
              <a:t>فهو العملية التي يقوم بها الشخص المخول باتخاذ القرار بالمقارنة بين البدائل التي تم استخدامها في مرحلة صنع القرار التي تم استلاصها في مرحلة صنع القرار ثم يختار البديل الافضل</a:t>
            </a:r>
          </a:p>
        </p:txBody>
      </p:sp>
    </p:spTree>
    <p:extLst>
      <p:ext uri="{BB962C8B-B14F-4D97-AF65-F5344CB8AC3E}">
        <p14:creationId xmlns:p14="http://schemas.microsoft.com/office/powerpoint/2010/main" val="55039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567448" y="871277"/>
            <a:ext cx="3995666" cy="1218150"/>
          </a:xfrm>
          <a:solidFill>
            <a:schemeClr val="accent5">
              <a:lumMod val="40000"/>
              <a:lumOff val="60000"/>
            </a:schemeClr>
          </a:solidFill>
          <a:ln>
            <a:solidFill>
              <a:schemeClr val="bg2">
                <a:lumMod val="25000"/>
              </a:schemeClr>
            </a:solidFill>
          </a:ln>
        </p:spPr>
        <p:txBody>
          <a:bodyPr>
            <a:normAutofit/>
          </a:bodyPr>
          <a:lstStyle/>
          <a:p>
            <a:pPr algn="ctr"/>
            <a:r>
              <a:rPr lang="ar-SA" b="1" dirty="0">
                <a:ln>
                  <a:solidFill>
                    <a:schemeClr val="accent1">
                      <a:lumMod val="60000"/>
                      <a:lumOff val="40000"/>
                    </a:schemeClr>
                  </a:solidFill>
                </a:ln>
                <a:solidFill>
                  <a:srgbClr val="8C2D20"/>
                </a:solidFill>
                <a:effectLst>
                  <a:outerShdw blurRad="38100" dist="38100" dir="2700000" algn="tl">
                    <a:srgbClr val="000000">
                      <a:alpha val="43137"/>
                    </a:srgbClr>
                  </a:outerShdw>
                </a:effectLst>
              </a:rPr>
              <a:t>مثال</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675" y="331732"/>
            <a:ext cx="2934200" cy="23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889686" y="2774419"/>
            <a:ext cx="10478530" cy="3416320"/>
          </a:xfrm>
          <a:prstGeom prst="rect">
            <a:avLst/>
          </a:prstGeom>
          <a:solidFill>
            <a:schemeClr val="bg1">
              <a:lumMod val="95000"/>
            </a:schemeClr>
          </a:solidFill>
        </p:spPr>
        <p:txBody>
          <a:bodyPr wrap="square">
            <a:spAutoFit/>
          </a:bodyPr>
          <a:lstStyle/>
          <a:p>
            <a:pPr algn="r"/>
            <a:r>
              <a:rPr lang="ar-SA" sz="3600" b="1" dirty="0"/>
              <a:t>يتم عادة قبل انعقاد </a:t>
            </a:r>
            <a:r>
              <a:rPr lang="ar-SA" sz="3600" b="1" dirty="0">
                <a:solidFill>
                  <a:schemeClr val="accent2"/>
                </a:solidFill>
              </a:rPr>
              <a:t>قمة دول مجلس التعاون الخليجي </a:t>
            </a:r>
            <a:r>
              <a:rPr lang="ar-SA" sz="3600" b="1" dirty="0"/>
              <a:t>عقد العديد من المؤتمرات والاجتماعات التحضيرية للقمة يتم </a:t>
            </a:r>
            <a:r>
              <a:rPr lang="ar-SA" sz="3600" b="1" dirty="0">
                <a:solidFill>
                  <a:schemeClr val="accent2"/>
                </a:solidFill>
              </a:rPr>
              <a:t>خلالها تقديم ومناقشة العديد من الدراسات والبحوث التي تعالج كثيراً من المشاكل والمقترحات،</a:t>
            </a:r>
            <a:r>
              <a:rPr lang="ar-SA" sz="3600" b="1" dirty="0"/>
              <a:t> ومن خلال هذه الدراسات والبحوث المقدمة، وما يدور في تلك الاجتماعات من مناقشة لها </a:t>
            </a:r>
            <a:r>
              <a:rPr lang="ar-SA" sz="3600" b="1" dirty="0">
                <a:solidFill>
                  <a:schemeClr val="accent2"/>
                </a:solidFill>
              </a:rPr>
              <a:t>يتم صنع العديد من القرارات التي تقدم بعد ذلك ليتم اتخاذ القرارات بشأنها خلال القمة</a:t>
            </a:r>
            <a:r>
              <a:rPr lang="ar-SA" sz="2000" dirty="0">
                <a:solidFill>
                  <a:schemeClr val="accent2"/>
                </a:solidFill>
              </a:rPr>
              <a:t>.</a:t>
            </a:r>
          </a:p>
        </p:txBody>
      </p:sp>
    </p:spTree>
    <p:extLst>
      <p:ext uri="{BB962C8B-B14F-4D97-AF65-F5344CB8AC3E}">
        <p14:creationId xmlns:p14="http://schemas.microsoft.com/office/powerpoint/2010/main" val="9852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61691" y="1373230"/>
            <a:ext cx="9474739" cy="396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26675" y="2561161"/>
            <a:ext cx="6011918" cy="1588127"/>
          </a:xfrm>
          <a:prstGeom prst="rect">
            <a:avLst/>
          </a:prstGeom>
        </p:spPr>
        <p:txBody>
          <a:bodyPr wrap="square">
            <a:spAutoFit/>
          </a:bodyPr>
          <a:lstStyle/>
          <a:p>
            <a:pPr algn="ctr" defTabSz="914400" rtl="1">
              <a:lnSpc>
                <a:spcPct val="90000"/>
              </a:lnSpc>
              <a:spcBef>
                <a:spcPct val="0"/>
              </a:spcBef>
            </a:pPr>
            <a:r>
              <a:rPr lang="ar-SA" sz="5400" b="1" dirty="0">
                <a:solidFill>
                  <a:srgbClr val="7030A0"/>
                </a:solidFill>
                <a:effectLst>
                  <a:glow rad="63500">
                    <a:schemeClr val="accent4">
                      <a:satMod val="175000"/>
                      <a:alpha val="40000"/>
                    </a:schemeClr>
                  </a:glow>
                  <a:outerShdw blurRad="38100" dist="38100" dir="2700000" algn="tl">
                    <a:srgbClr val="000000">
                      <a:alpha val="43137"/>
                    </a:srgbClr>
                  </a:outerShdw>
                </a:effectLst>
                <a:latin typeface="+mj-lt"/>
                <a:ea typeface="+mj-ea"/>
                <a:cs typeface="+mj-cs"/>
              </a:rPr>
              <a:t>من يصنع القرار؟ .... ومن يتخذ القرار؟</a:t>
            </a:r>
          </a:p>
        </p:txBody>
      </p:sp>
    </p:spTree>
    <p:extLst>
      <p:ext uri="{BB962C8B-B14F-4D97-AF65-F5344CB8AC3E}">
        <p14:creationId xmlns:p14="http://schemas.microsoft.com/office/powerpoint/2010/main" val="299339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68361480"/>
              </p:ext>
            </p:extLst>
          </p:nvPr>
        </p:nvGraphicFramePr>
        <p:xfrm>
          <a:off x="302741" y="1445741"/>
          <a:ext cx="11553567" cy="5010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148666" y="386658"/>
            <a:ext cx="7772400" cy="769441"/>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4400" b="1" dirty="0">
                <a:ln/>
                <a:solidFill>
                  <a:srgbClr val="C00000"/>
                </a:solidFill>
                <a:effectLst>
                  <a:outerShdw blurRad="38100" dist="38100" dir="2700000" algn="tl">
                    <a:srgbClr val="000000">
                      <a:alpha val="43137"/>
                    </a:srgbClr>
                  </a:outerShdw>
                </a:effectLst>
              </a:rPr>
              <a:t>المستويات الإدارية في المنظمة </a:t>
            </a:r>
          </a:p>
        </p:txBody>
      </p:sp>
    </p:spTree>
    <p:extLst>
      <p:ext uri="{BB962C8B-B14F-4D97-AF65-F5344CB8AC3E}">
        <p14:creationId xmlns:p14="http://schemas.microsoft.com/office/powerpoint/2010/main" val="347809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p:cNvSpPr/>
          <p:nvPr/>
        </p:nvSpPr>
        <p:spPr>
          <a:xfrm>
            <a:off x="693683" y="620110"/>
            <a:ext cx="10596416" cy="5864773"/>
          </a:xfrm>
          <a:prstGeom prst="horizontalScroll">
            <a:avLst/>
          </a:prstGeom>
        </p:spPr>
        <p:style>
          <a:lnRef idx="1">
            <a:schemeClr val="accent4"/>
          </a:lnRef>
          <a:fillRef idx="2">
            <a:schemeClr val="accent4"/>
          </a:fillRef>
          <a:effectRef idx="1">
            <a:schemeClr val="accent4"/>
          </a:effectRef>
          <a:fontRef idx="minor">
            <a:schemeClr val="dk1"/>
          </a:fontRef>
        </p:style>
        <p:txBody>
          <a:bodyPr rtlCol="1" anchor="ctr"/>
          <a:lstStyle/>
          <a:p>
            <a:pPr algn="r"/>
            <a:r>
              <a:rPr lang="ar-SA" sz="5400" b="1" dirty="0">
                <a:ln w="0"/>
                <a:solidFill>
                  <a:schemeClr val="accent1"/>
                </a:solidFill>
                <a:effectLst>
                  <a:outerShdw blurRad="50800" dist="38100" dir="18900000" algn="bl" rotWithShape="0">
                    <a:prstClr val="black">
                      <a:alpha val="40000"/>
                    </a:prstClr>
                  </a:outerShdw>
                </a:effectLst>
              </a:rPr>
              <a:t>صنع القرار</a:t>
            </a:r>
          </a:p>
          <a:p>
            <a:pPr marL="571500" indent="-571500" algn="r" rtl="1">
              <a:buFont typeface="Arial" panose="020B0604020202020204" pitchFamily="34" charset="0"/>
              <a:buChar char="•"/>
            </a:pPr>
            <a:r>
              <a:rPr lang="ar-SA" sz="3600" dirty="0">
                <a:ln w="0"/>
                <a:solidFill>
                  <a:schemeClr val="tx1"/>
                </a:solidFill>
                <a:effectLst>
                  <a:outerShdw blurRad="50800" dist="38100" dir="18900000" algn="bl" rotWithShape="0">
                    <a:prstClr val="black">
                      <a:alpha val="40000"/>
                    </a:prstClr>
                  </a:outerShdw>
                </a:effectLst>
              </a:rPr>
              <a:t>مهمة صنع القرارت الإدارية يقوم بها المستشارون، كما يقوم بها المرؤوسين في كل مستوى من المستويات الأدارية المختلفة.</a:t>
            </a:r>
          </a:p>
        </p:txBody>
      </p:sp>
    </p:spTree>
    <p:extLst>
      <p:ext uri="{BB962C8B-B14F-4D97-AF65-F5344CB8AC3E}">
        <p14:creationId xmlns:p14="http://schemas.microsoft.com/office/powerpoint/2010/main" val="35672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p:cNvSpPr/>
          <p:nvPr/>
        </p:nvSpPr>
        <p:spPr>
          <a:xfrm>
            <a:off x="817251" y="1342980"/>
            <a:ext cx="10600392" cy="4612975"/>
          </a:xfrm>
          <a:prstGeom prst="horizontalScroll">
            <a:avLst/>
          </a:prstGeom>
        </p:spPr>
        <p:style>
          <a:lnRef idx="1">
            <a:schemeClr val="accent4"/>
          </a:lnRef>
          <a:fillRef idx="2">
            <a:schemeClr val="accent4"/>
          </a:fillRef>
          <a:effectRef idx="1">
            <a:schemeClr val="accent4"/>
          </a:effectRef>
          <a:fontRef idx="minor">
            <a:schemeClr val="dk1"/>
          </a:fontRef>
        </p:style>
        <p:txBody>
          <a:bodyPr rtlCol="1" anchor="ctr"/>
          <a:lstStyle/>
          <a:p>
            <a:pPr algn="r"/>
            <a:r>
              <a:rPr lang="ar-SA" sz="4800" b="1" dirty="0">
                <a:ln w="0"/>
                <a:solidFill>
                  <a:schemeClr val="accent1"/>
                </a:solidFill>
                <a:effectLst>
                  <a:outerShdw blurRad="38100" dist="38100" dir="2700000" algn="tl">
                    <a:srgbClr val="000000">
                      <a:alpha val="43137"/>
                    </a:srgbClr>
                  </a:outerShdw>
                </a:effectLst>
              </a:rPr>
              <a:t>اتخاذ القرار:</a:t>
            </a:r>
          </a:p>
          <a:p>
            <a:pPr marL="571500" indent="-571500" algn="r" rtl="1">
              <a:buFont typeface="Arial" panose="020B0604020202020204" pitchFamily="34" charset="0"/>
              <a:buChar char="•"/>
            </a:pPr>
            <a:r>
              <a:rPr lang="ar-JO" sz="4000" dirty="0">
                <a:effectLst>
                  <a:outerShdw blurRad="38100" dist="38100" dir="2700000" algn="tl">
                    <a:srgbClr val="000000">
                      <a:alpha val="43137"/>
                    </a:srgbClr>
                  </a:outerShdw>
                </a:effectLst>
              </a:rPr>
              <a:t>يقوم به المديرون أو المشرفون في كل مستوى من المستويات الإدارية ويقوم بمتابعة تنفيذ وتقييم القرار .</a:t>
            </a:r>
            <a:endParaRPr lang="ar-SA" sz="6600" dirty="0">
              <a:ln w="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91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8044" y="490428"/>
            <a:ext cx="10779996" cy="1200329"/>
          </a:xfrm>
          <a:prstGeom prst="rect">
            <a:avLst/>
          </a:prstGeom>
          <a:noFill/>
        </p:spPr>
        <p:txBody>
          <a:bodyPr wrap="square" rtlCol="1">
            <a:spAutoFit/>
          </a:bodyPr>
          <a:lstStyle/>
          <a:p>
            <a:pPr algn="ctr"/>
            <a:r>
              <a:rPr lang="ar-SA" sz="3600" b="1" dirty="0">
                <a:solidFill>
                  <a:srgbClr val="7030A0"/>
                </a:solidFill>
                <a:effectLst>
                  <a:outerShdw blurRad="38100" dist="38100" dir="2700000" algn="tl">
                    <a:srgbClr val="000000">
                      <a:alpha val="43137"/>
                    </a:srgbClr>
                  </a:outerShdw>
                </a:effectLst>
              </a:rPr>
              <a:t>ونستعرض في الجدول التالي بعض القرارات في أحد المصانع، نتعرف من خلالها على صانعي القرارات، ومتخذيها</a:t>
            </a:r>
          </a:p>
        </p:txBody>
      </p:sp>
      <p:pic>
        <p:nvPicPr>
          <p:cNvPr id="9218" name="Picture 2"/>
          <p:cNvPicPr>
            <a:picLocks noGrp="1" noChangeAspect="1" noChangeArrowheads="1"/>
          </p:cNvPicPr>
          <p:nvPr>
            <p:ph idx="1"/>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68" y="2087031"/>
            <a:ext cx="1100987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9758" y="1973390"/>
            <a:ext cx="1695962"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6080" y="1984079"/>
            <a:ext cx="2708066"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9797" y="2002602"/>
            <a:ext cx="2610376"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661" y="2551670"/>
            <a:ext cx="3402158" cy="132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8022" y="3832748"/>
            <a:ext cx="3079434" cy="115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3038" y="5086495"/>
            <a:ext cx="2949400" cy="119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7728" y="2849381"/>
            <a:ext cx="2627471" cy="72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4663" y="3950668"/>
            <a:ext cx="3166756" cy="126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7729" y="5199898"/>
            <a:ext cx="3041642" cy="122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497" y="2939691"/>
            <a:ext cx="3384924" cy="75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2616" y="3979353"/>
            <a:ext cx="296453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5754" y="5199898"/>
            <a:ext cx="3192414"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0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4991"/>
            <a:ext cx="10515600" cy="1626243"/>
          </a:xfrm>
          <a:solidFill>
            <a:schemeClr val="accent5">
              <a:lumMod val="40000"/>
              <a:lumOff val="60000"/>
            </a:schemeClr>
          </a:solidFill>
        </p:spPr>
        <p:txBody>
          <a:bodyPr>
            <a:normAutofit/>
          </a:bodyPr>
          <a:lstStyle/>
          <a:p>
            <a:pPr algn="ctr"/>
            <a:r>
              <a:rPr lang="ar-SA" sz="8000"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التقويم</a:t>
            </a:r>
          </a:p>
        </p:txBody>
      </p:sp>
      <p:sp>
        <p:nvSpPr>
          <p:cNvPr id="5" name="Title 1"/>
          <p:cNvSpPr txBox="1">
            <a:spLocks/>
          </p:cNvSpPr>
          <p:nvPr/>
        </p:nvSpPr>
        <p:spPr>
          <a:xfrm>
            <a:off x="904103" y="2870650"/>
            <a:ext cx="10515600" cy="3140912"/>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5400" b="1" dirty="0">
                <a:ln w="0"/>
                <a:solidFill>
                  <a:schemeClr val="accent1"/>
                </a:solidFill>
                <a:effectLst>
                  <a:outerShdw blurRad="38100" dist="25400" dir="5400000" algn="ctr" rotWithShape="0">
                    <a:srgbClr val="6E747A">
                      <a:alpha val="43000"/>
                    </a:srgbClr>
                  </a:outerShdw>
                </a:effectLst>
              </a:rPr>
              <a:t>ابحثي  عن النصف الآخر من العبارة </a:t>
            </a:r>
          </a:p>
        </p:txBody>
      </p:sp>
    </p:spTree>
    <p:extLst>
      <p:ext uri="{BB962C8B-B14F-4D97-AF65-F5344CB8AC3E}">
        <p14:creationId xmlns:p14="http://schemas.microsoft.com/office/powerpoint/2010/main" val="418947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21271"/>
          <a:stretch/>
        </p:blipFill>
        <p:spPr>
          <a:xfrm>
            <a:off x="1365422" y="755905"/>
            <a:ext cx="9403491" cy="5342155"/>
          </a:xfrm>
          <a:prstGeom prst="rect">
            <a:avLst/>
          </a:prstGeom>
          <a:ln>
            <a:noFill/>
          </a:ln>
          <a:effectLst>
            <a:softEdge rad="112500"/>
          </a:effectLst>
        </p:spPr>
      </p:pic>
    </p:spTree>
    <p:extLst>
      <p:ext uri="{BB962C8B-B14F-4D97-AF65-F5344CB8AC3E}">
        <p14:creationId xmlns:p14="http://schemas.microsoft.com/office/powerpoint/2010/main" val="115571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4991"/>
            <a:ext cx="10515600" cy="1626243"/>
          </a:xfrm>
          <a:solidFill>
            <a:schemeClr val="accent5">
              <a:lumMod val="40000"/>
              <a:lumOff val="60000"/>
            </a:schemeClr>
          </a:solidFill>
        </p:spPr>
        <p:txBody>
          <a:bodyPr>
            <a:normAutofit/>
          </a:bodyPr>
          <a:lstStyle/>
          <a:p>
            <a:pPr algn="ctr"/>
            <a:r>
              <a:rPr lang="ar-SA" sz="6600" b="1" u="sng"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rPr>
              <a:t>الواجب</a:t>
            </a:r>
          </a:p>
        </p:txBody>
      </p:sp>
      <p:sp>
        <p:nvSpPr>
          <p:cNvPr id="5" name="Title 1"/>
          <p:cNvSpPr txBox="1">
            <a:spLocks/>
          </p:cNvSpPr>
          <p:nvPr/>
        </p:nvSpPr>
        <p:spPr>
          <a:xfrm>
            <a:off x="904103" y="2870650"/>
            <a:ext cx="10515600" cy="3140912"/>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5400" b="1" dirty="0">
                <a:ln w="0"/>
                <a:solidFill>
                  <a:schemeClr val="accent1"/>
                </a:solidFill>
                <a:effectLst>
                  <a:outerShdw blurRad="38100" dist="25400" dir="5400000" algn="ctr" rotWithShape="0">
                    <a:srgbClr val="6E747A">
                      <a:alpha val="43000"/>
                    </a:srgbClr>
                  </a:outerShdw>
                </a:effectLst>
              </a:rPr>
              <a:t>السؤال الأول صـــ68ـــ</a:t>
            </a:r>
          </a:p>
        </p:txBody>
      </p:sp>
    </p:spTree>
    <p:extLst>
      <p:ext uri="{BB962C8B-B14F-4D97-AF65-F5344CB8AC3E}">
        <p14:creationId xmlns:p14="http://schemas.microsoft.com/office/powerpoint/2010/main" val="223050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4103" y="3669956"/>
            <a:ext cx="10515600" cy="2341605"/>
          </a:xfrm>
          <a:prstGeom prst="rect">
            <a:avLst/>
          </a:prstGeom>
          <a:solidFill>
            <a:schemeClr val="accent5">
              <a:lumMod val="40000"/>
              <a:lumOff val="60000"/>
            </a:schemeClr>
          </a:solidFill>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5400" b="1" dirty="0">
                <a:ln w="0"/>
                <a:solidFill>
                  <a:schemeClr val="accent1"/>
                </a:solidFill>
                <a:effectLst>
                  <a:outerShdw blurRad="38100" dist="25400" dir="5400000" algn="ctr" rotWithShape="0">
                    <a:srgbClr val="6E747A">
                      <a:alpha val="43000"/>
                    </a:srgbClr>
                  </a:outerShdw>
                </a:effectLst>
              </a:rPr>
              <a:t>شكرا لتفاعلكم الإيجابي </a:t>
            </a:r>
          </a:p>
        </p:txBody>
      </p:sp>
      <p:pic>
        <p:nvPicPr>
          <p:cNvPr id="7" name="Picture 6"/>
          <p:cNvPicPr>
            <a:picLocks noChangeAspect="1"/>
          </p:cNvPicPr>
          <p:nvPr/>
        </p:nvPicPr>
        <p:blipFill>
          <a:blip r:embed="rId3"/>
          <a:stretch>
            <a:fillRect/>
          </a:stretch>
        </p:blipFill>
        <p:spPr>
          <a:xfrm>
            <a:off x="4269259" y="605481"/>
            <a:ext cx="3744098" cy="2866767"/>
          </a:xfrm>
          <a:prstGeom prst="rect">
            <a:avLst/>
          </a:prstGeom>
        </p:spPr>
      </p:pic>
    </p:spTree>
    <p:extLst>
      <p:ext uri="{BB962C8B-B14F-4D97-AF65-F5344CB8AC3E}">
        <p14:creationId xmlns:p14="http://schemas.microsoft.com/office/powerpoint/2010/main" val="375617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61535" y="365127"/>
            <a:ext cx="10126362" cy="1074790"/>
          </a:xfrm>
          <a:solidFill>
            <a:schemeClr val="bg1">
              <a:lumMod val="50000"/>
            </a:schemeClr>
          </a:solidFill>
          <a:ln>
            <a:solidFill>
              <a:schemeClr val="accent6">
                <a:lumMod val="60000"/>
                <a:lumOff val="40000"/>
              </a:schemeClr>
            </a:solidFill>
          </a:ln>
        </p:spPr>
        <p:txBody>
          <a:bodyPr>
            <a:noAutofit/>
          </a:bodyPr>
          <a:lstStyle/>
          <a:p>
            <a:pPr algn="ctr"/>
            <a:br>
              <a:rPr lang="ar-SA" dirty="0">
                <a:solidFill>
                  <a:srgbClr val="C00000"/>
                </a:solidFill>
                <a:effectLst>
                  <a:outerShdw blurRad="38100" dist="38100" dir="2700000" algn="tl">
                    <a:srgbClr val="000000">
                      <a:alpha val="43137"/>
                    </a:srgbClr>
                  </a:outerShdw>
                </a:effectLst>
              </a:rPr>
            </a:br>
            <a:r>
              <a:rPr lang="ar-SA" b="1" spc="50" dirty="0">
                <a:ln w="0"/>
                <a:solidFill>
                  <a:schemeClr val="bg2"/>
                </a:solidFill>
                <a:effectLst>
                  <a:outerShdw blurRad="38100" dist="38100" dir="2700000" algn="tl">
                    <a:srgbClr val="000000">
                      <a:alpha val="43137"/>
                    </a:srgbClr>
                  </a:outerShdw>
                </a:effectLst>
              </a:rPr>
              <a:t>الدرس</a:t>
            </a:r>
            <a:r>
              <a:rPr lang="ar-SA" dirty="0">
                <a:solidFill>
                  <a:srgbClr val="C00000"/>
                </a:solidFill>
                <a:effectLst>
                  <a:outerShdw blurRad="38100" dist="38100" dir="2700000" algn="tl">
                    <a:srgbClr val="000000">
                      <a:alpha val="43137"/>
                    </a:srgbClr>
                  </a:outerShdw>
                </a:effectLst>
              </a:rPr>
              <a:t> </a:t>
            </a:r>
            <a:r>
              <a:rPr lang="ar-SA" b="1" spc="50" dirty="0">
                <a:ln w="0"/>
                <a:solidFill>
                  <a:schemeClr val="bg2"/>
                </a:solidFill>
                <a:effectLst>
                  <a:outerShdw blurRad="38100" dist="38100" dir="2700000" algn="tl">
                    <a:srgbClr val="000000">
                      <a:alpha val="43137"/>
                    </a:srgbClr>
                  </a:outerShdw>
                </a:effectLst>
              </a:rPr>
              <a:t>الثالث</a:t>
            </a:r>
            <a:r>
              <a:rPr lang="ar-SA" dirty="0">
                <a:solidFill>
                  <a:srgbClr val="C00000"/>
                </a:solidFill>
                <a:effectLst>
                  <a:outerShdw blurRad="38100" dist="38100" dir="2700000" algn="tl">
                    <a:srgbClr val="000000">
                      <a:alpha val="43137"/>
                    </a:srgbClr>
                  </a:outerShdw>
                </a:effectLst>
              </a:rPr>
              <a:t> </a:t>
            </a:r>
            <a:r>
              <a:rPr lang="ar-SA" b="1" spc="50" dirty="0">
                <a:ln w="0"/>
                <a:solidFill>
                  <a:schemeClr val="bg2"/>
                </a:solidFill>
                <a:effectLst>
                  <a:outerShdw blurRad="38100" dist="38100" dir="2700000" algn="tl">
                    <a:srgbClr val="000000">
                      <a:alpha val="43137"/>
                    </a:srgbClr>
                  </a:outerShdw>
                </a:effectLst>
              </a:rPr>
              <a:t>عشر</a:t>
            </a:r>
            <a:br>
              <a:rPr lang="ar-SA" dirty="0">
                <a:effectLst>
                  <a:outerShdw blurRad="38100" dist="38100" dir="2700000" algn="tl">
                    <a:srgbClr val="000000">
                      <a:alpha val="43137"/>
                    </a:srgbClr>
                  </a:outerShdw>
                </a:effectLst>
              </a:rPr>
            </a:br>
            <a:endParaRPr lang="ar-SA" dirty="0">
              <a:effectLst>
                <a:outerShdw blurRad="38100" dist="38100" dir="2700000" algn="tl">
                  <a:srgbClr val="000000">
                    <a:alpha val="43137"/>
                  </a:srgbClr>
                </a:outerShdw>
              </a:effectLst>
            </a:endParaRPr>
          </a:p>
        </p:txBody>
      </p:sp>
      <p:sp>
        <p:nvSpPr>
          <p:cNvPr id="3" name="مربع نص 2"/>
          <p:cNvSpPr txBox="1"/>
          <p:nvPr/>
        </p:nvSpPr>
        <p:spPr>
          <a:xfrm>
            <a:off x="3174124" y="2375338"/>
            <a:ext cx="6201104" cy="369332"/>
          </a:xfrm>
          <a:prstGeom prst="rect">
            <a:avLst/>
          </a:prstGeom>
          <a:noFill/>
        </p:spPr>
        <p:txBody>
          <a:bodyPr wrap="square" rtlCol="1">
            <a:spAutoFit/>
          </a:bodyPr>
          <a:lstStyle/>
          <a:p>
            <a:endParaRPr lang="ar-SA" dirty="0"/>
          </a:p>
        </p:txBody>
      </p:sp>
      <p:sp>
        <p:nvSpPr>
          <p:cNvPr id="4" name="مربع نص 3"/>
          <p:cNvSpPr txBox="1"/>
          <p:nvPr/>
        </p:nvSpPr>
        <p:spPr>
          <a:xfrm rot="10800000" flipH="1" flipV="1">
            <a:off x="2903837" y="2412465"/>
            <a:ext cx="6748991" cy="1938992"/>
          </a:xfrm>
          <a:prstGeom prst="rect">
            <a:avLst/>
          </a:prstGeom>
          <a:noFill/>
        </p:spPr>
        <p:txBody>
          <a:bodyPr wrap="square" rtlCol="1">
            <a:spAutoFit/>
          </a:bodyPr>
          <a:lstStyle/>
          <a:p>
            <a:pPr algn="ctr"/>
            <a:r>
              <a:rPr lang="ar-SA" sz="6000" b="1" dirty="0">
                <a:ln w="22225">
                  <a:solidFill>
                    <a:schemeClr val="accent2"/>
                  </a:solidFill>
                  <a:prstDash val="solid"/>
                </a:ln>
                <a:solidFill>
                  <a:schemeClr val="accent2">
                    <a:lumMod val="40000"/>
                    <a:lumOff val="60000"/>
                  </a:schemeClr>
                </a:solidFill>
              </a:rPr>
              <a:t>صنع واتخاذ القرار</a:t>
            </a:r>
          </a:p>
          <a:p>
            <a:pPr algn="ctr"/>
            <a:r>
              <a:rPr lang="ar-SA" sz="6000" dirty="0"/>
              <a:t> مفهوم اتخاذ القرارات</a:t>
            </a:r>
          </a:p>
        </p:txBody>
      </p:sp>
      <p:pic>
        <p:nvPicPr>
          <p:cNvPr id="5" name="Picture 4"/>
          <p:cNvPicPr>
            <a:picLocks noChangeAspect="1"/>
          </p:cNvPicPr>
          <p:nvPr/>
        </p:nvPicPr>
        <p:blipFill>
          <a:blip r:embed="rId2"/>
          <a:stretch>
            <a:fillRect/>
          </a:stretch>
        </p:blipFill>
        <p:spPr>
          <a:xfrm>
            <a:off x="-94581" y="2564028"/>
            <a:ext cx="5494484" cy="4352390"/>
          </a:xfrm>
          <a:prstGeom prst="rect">
            <a:avLst/>
          </a:prstGeom>
        </p:spPr>
      </p:pic>
    </p:spTree>
    <p:extLst>
      <p:ext uri="{BB962C8B-B14F-4D97-AF65-F5344CB8AC3E}">
        <p14:creationId xmlns:p14="http://schemas.microsoft.com/office/powerpoint/2010/main" val="270313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5546" y="365126"/>
            <a:ext cx="10602097" cy="1494566"/>
          </a:xfrm>
          <a:solidFill>
            <a:schemeClr val="bg1">
              <a:lumMod val="50000"/>
            </a:schemeClr>
          </a:solidFill>
          <a:ln>
            <a:solidFill>
              <a:schemeClr val="accent6">
                <a:lumMod val="60000"/>
                <a:lumOff val="40000"/>
              </a:schemeClr>
            </a:solidFill>
          </a:ln>
        </p:spPr>
        <p:txBody>
          <a:bodyPr>
            <a:noAutofit/>
          </a:bodyPr>
          <a:lstStyle/>
          <a:p>
            <a:pPr algn="ctr"/>
            <a:br>
              <a:rPr lang="ar-SA" sz="7200" b="1" spc="50" dirty="0">
                <a:ln w="0"/>
                <a:solidFill>
                  <a:schemeClr val="bg2"/>
                </a:solidFill>
                <a:effectLst>
                  <a:innerShdw blurRad="63500" dist="50800" dir="13500000">
                    <a:srgbClr val="000000">
                      <a:alpha val="50000"/>
                    </a:srgbClr>
                  </a:innerShdw>
                </a:effectLst>
              </a:rPr>
            </a:br>
            <a:r>
              <a:rPr lang="ar-SA" sz="6000" b="1" spc="50" dirty="0">
                <a:ln w="0"/>
                <a:solidFill>
                  <a:schemeClr val="bg2"/>
                </a:solidFill>
                <a:effectLst>
                  <a:innerShdw blurRad="63500" dist="50800" dir="13500000">
                    <a:srgbClr val="000000">
                      <a:alpha val="50000"/>
                    </a:srgbClr>
                  </a:innerShdw>
                </a:effectLst>
              </a:rPr>
              <a:t>الهدف من هذا الدرس هو أن</a:t>
            </a:r>
            <a:br>
              <a:rPr lang="ar-SA" sz="7200" b="1" spc="50" dirty="0">
                <a:ln w="0"/>
                <a:solidFill>
                  <a:schemeClr val="bg2"/>
                </a:solidFill>
                <a:effectLst>
                  <a:innerShdw blurRad="63500" dist="50800" dir="13500000">
                    <a:srgbClr val="000000">
                      <a:alpha val="50000"/>
                    </a:srgbClr>
                  </a:innerShdw>
                </a:effectLst>
              </a:rPr>
            </a:br>
            <a:endParaRPr lang="ar-SA" sz="7200" b="1" spc="50" dirty="0">
              <a:ln w="0"/>
              <a:solidFill>
                <a:schemeClr val="bg2"/>
              </a:solidFill>
              <a:effectLst>
                <a:innerShdw blurRad="63500" dist="50800" dir="13500000">
                  <a:srgbClr val="000000">
                    <a:alpha val="50000"/>
                  </a:srgbClr>
                </a:innerShdw>
              </a:effectLst>
            </a:endParaRPr>
          </a:p>
        </p:txBody>
      </p:sp>
      <p:pic>
        <p:nvPicPr>
          <p:cNvPr id="2051" name="Picture 3"/>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943311" y="2599113"/>
            <a:ext cx="42005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52661" y="3559443"/>
            <a:ext cx="55911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71522" y="4461966"/>
            <a:ext cx="70723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16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29" y="2106827"/>
            <a:ext cx="10991335" cy="2971799"/>
          </a:xfrm>
        </p:spPr>
        <p:txBody>
          <a:bodyPr>
            <a:normAutofit/>
          </a:bodyPr>
          <a:lstStyle/>
          <a:p>
            <a:r>
              <a:rPr lang="ar-SA" dirty="0"/>
              <a:t>( </a:t>
            </a:r>
            <a:r>
              <a:rPr lang="ar-SA" dirty="0">
                <a:solidFill>
                  <a:srgbClr val="00B050"/>
                </a:solidFill>
              </a:rPr>
              <a:t>فاعف عنهم واستغفر لهم وشاورهم في الأمر فإذا عزمت فتوكل على الله إن الله يحب المتوكلين </a:t>
            </a:r>
            <a:r>
              <a:rPr lang="ar-SA" sz="4000" dirty="0"/>
              <a:t>( 159 ) سورة آل عمران) </a:t>
            </a:r>
            <a:br>
              <a:rPr lang="ar-SA" dirty="0"/>
            </a:br>
            <a:endParaRPr lang="ar-SA" dirty="0"/>
          </a:p>
        </p:txBody>
      </p:sp>
      <p:sp>
        <p:nvSpPr>
          <p:cNvPr id="3" name="Rectangle: Rounded Corners 2"/>
          <p:cNvSpPr/>
          <p:nvPr/>
        </p:nvSpPr>
        <p:spPr>
          <a:xfrm>
            <a:off x="1365422" y="667265"/>
            <a:ext cx="9675340" cy="113682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dirty="0">
                <a:effectLst>
                  <a:outerShdw blurRad="38100" dist="38100" dir="2700000" algn="tl">
                    <a:srgbClr val="000000">
                      <a:alpha val="43137"/>
                    </a:srgbClr>
                  </a:outerShdw>
                </a:effectLst>
              </a:rPr>
              <a:t>القرار في القرآن الكريم </a:t>
            </a:r>
          </a:p>
        </p:txBody>
      </p:sp>
    </p:spTree>
    <p:extLst>
      <p:ext uri="{BB962C8B-B14F-4D97-AF65-F5344CB8AC3E}">
        <p14:creationId xmlns:p14="http://schemas.microsoft.com/office/powerpoint/2010/main" val="130881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26" y="486134"/>
            <a:ext cx="10937787" cy="1268525"/>
          </a:xfrm>
          <a:noFill/>
          <a:ln>
            <a:noFill/>
          </a:ln>
        </p:spPr>
        <p:txBody>
          <a:bodyPr>
            <a:normAutofit/>
          </a:bodyPr>
          <a:lstStyle/>
          <a:p>
            <a:pPr algn="r">
              <a:lnSpc>
                <a:spcPct val="100000"/>
              </a:lnSpc>
            </a:pPr>
            <a:r>
              <a:rPr lang="ar-SA" sz="6000" b="1" u="sng" dirty="0">
                <a:ln w="22225">
                  <a:solidFill>
                    <a:schemeClr val="accent2"/>
                  </a:solidFill>
                  <a:prstDash val="solid"/>
                </a:ln>
                <a:solidFill>
                  <a:schemeClr val="accent2">
                    <a:lumMod val="40000"/>
                    <a:lumOff val="60000"/>
                  </a:schemeClr>
                </a:solidFill>
              </a:rPr>
              <a:t>مفهوم اتخاذ القرار</a:t>
            </a:r>
          </a:p>
        </p:txBody>
      </p:sp>
      <p:sp>
        <p:nvSpPr>
          <p:cNvPr id="4" name="Scroll: Horizontal 3"/>
          <p:cNvSpPr/>
          <p:nvPr/>
        </p:nvSpPr>
        <p:spPr>
          <a:xfrm>
            <a:off x="500449" y="1711410"/>
            <a:ext cx="11300253" cy="5146590"/>
          </a:xfrm>
          <a:prstGeom prst="horizontalScroll">
            <a:avLst/>
          </a:prstGeom>
          <a:solidFill>
            <a:schemeClr val="bg1">
              <a:lumMod val="50000"/>
            </a:schemeClr>
          </a:solidFill>
        </p:spPr>
        <p:style>
          <a:lnRef idx="0">
            <a:schemeClr val="accent4"/>
          </a:lnRef>
          <a:fillRef idx="3">
            <a:schemeClr val="accent4"/>
          </a:fillRef>
          <a:effectRef idx="3">
            <a:schemeClr val="accent4"/>
          </a:effectRef>
          <a:fontRef idx="minor">
            <a:schemeClr val="lt1"/>
          </a:fontRef>
        </p:style>
        <p:txBody>
          <a:bodyPr rtlCol="1" anchor="ctr"/>
          <a:lstStyle/>
          <a:p>
            <a:pPr marL="571500" indent="-571500" algn="r" rtl="1">
              <a:buFont typeface="Wingdings" panose="05000000000000000000" pitchFamily="2" charset="2"/>
              <a:buChar char="Ø"/>
            </a:pPr>
            <a:r>
              <a:rPr lang="ar-SA" sz="4000" b="1" dirty="0">
                <a:solidFill>
                  <a:srgbClr val="C00000"/>
                </a:solidFill>
              </a:rPr>
              <a:t>معنى</a:t>
            </a:r>
            <a:r>
              <a:rPr lang="ar-SA" sz="4000" b="1" dirty="0">
                <a:solidFill>
                  <a:schemeClr val="bg1"/>
                </a:solidFill>
              </a:rPr>
              <a:t> </a:t>
            </a:r>
            <a:r>
              <a:rPr lang="ar-SA" sz="4000" b="1" dirty="0">
                <a:solidFill>
                  <a:srgbClr val="C00000"/>
                </a:solidFill>
              </a:rPr>
              <a:t>القرار في اللغة: </a:t>
            </a:r>
            <a:r>
              <a:rPr lang="ar-SA" sz="4000" b="1" dirty="0">
                <a:solidFill>
                  <a:schemeClr val="bg1"/>
                </a:solidFill>
              </a:rPr>
              <a:t>اشتقت كلمة قرار من "القر" ويقصد به التمكن، فيقال قر في المكان، أي استقر به وتمكن فيه.</a:t>
            </a:r>
          </a:p>
          <a:p>
            <a:pPr marL="571500" indent="-571500" algn="r" rtl="1">
              <a:buFont typeface="Wingdings" panose="05000000000000000000" pitchFamily="2" charset="2"/>
              <a:buChar char="Ø"/>
            </a:pPr>
            <a:r>
              <a:rPr lang="ar-SA" sz="4000" b="1" dirty="0">
                <a:solidFill>
                  <a:srgbClr val="C00000"/>
                </a:solidFill>
              </a:rPr>
              <a:t>ويقصد بالقرار كمصطلح إداري: </a:t>
            </a:r>
            <a:r>
              <a:rPr lang="ar-SA" sz="4000" b="1" dirty="0">
                <a:solidFill>
                  <a:schemeClr val="bg1"/>
                </a:solidFill>
              </a:rPr>
              <a:t>الاختيار بين عدة بدائل مطروحة بقصد تحقيق هدف أو عدة أهداف محددة.</a:t>
            </a:r>
          </a:p>
        </p:txBody>
      </p:sp>
    </p:spTree>
    <p:extLst>
      <p:ext uri="{BB962C8B-B14F-4D97-AF65-F5344CB8AC3E}">
        <p14:creationId xmlns:p14="http://schemas.microsoft.com/office/powerpoint/2010/main" val="14826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05413"/>
          </a:xfrm>
          <a:solidFill>
            <a:schemeClr val="bg1">
              <a:lumMod val="50000"/>
            </a:schemeClr>
          </a:solidFill>
        </p:spPr>
        <p:txBody>
          <a:bodyPr>
            <a:normAutofit fontScale="90000"/>
          </a:bodyPr>
          <a:lstStyle/>
          <a:p>
            <a:pPr algn="r"/>
            <a:br>
              <a:rPr lang="ar-SA" sz="5400" b="1" spc="50" dirty="0">
                <a:ln w="0"/>
                <a:solidFill>
                  <a:schemeClr val="bg2"/>
                </a:solidFill>
                <a:effectLst>
                  <a:outerShdw blurRad="38100" dist="38100" dir="2700000" algn="tl">
                    <a:srgbClr val="000000">
                      <a:alpha val="43137"/>
                    </a:srgbClr>
                  </a:outerShdw>
                </a:effectLst>
              </a:rPr>
            </a:br>
            <a:r>
              <a:rPr lang="ar-SA" sz="5400" b="1" spc="50" dirty="0">
                <a:ln w="0"/>
                <a:solidFill>
                  <a:schemeClr val="bg2"/>
                </a:solidFill>
                <a:effectLst>
                  <a:outerShdw blurRad="38100" dist="38100" dir="2700000" algn="tl">
                    <a:srgbClr val="000000">
                      <a:alpha val="43137"/>
                    </a:srgbClr>
                  </a:outerShdw>
                </a:effectLst>
              </a:rPr>
              <a:t>وبذلك يتضح أن العناصر التي تتكون منها </a:t>
            </a:r>
            <a:r>
              <a:rPr lang="ar-SA" sz="5400" b="1" spc="50" dirty="0" err="1">
                <a:ln w="0"/>
                <a:solidFill>
                  <a:schemeClr val="bg2"/>
                </a:solidFill>
                <a:effectLst>
                  <a:outerShdw blurRad="38100" dist="38100" dir="2700000" algn="tl">
                    <a:srgbClr val="000000">
                      <a:alpha val="43137"/>
                    </a:srgbClr>
                  </a:outerShdw>
                </a:effectLst>
              </a:rPr>
              <a:t>القرارت</a:t>
            </a:r>
            <a:r>
              <a:rPr lang="ar-SA" sz="5400" b="1" spc="50" dirty="0">
                <a:ln w="0"/>
                <a:solidFill>
                  <a:schemeClr val="bg2"/>
                </a:solidFill>
                <a:effectLst>
                  <a:outerShdw blurRad="38100" dist="38100" dir="2700000" algn="tl">
                    <a:srgbClr val="000000">
                      <a:alpha val="43137"/>
                    </a:srgbClr>
                  </a:outerShdw>
                </a:effectLst>
              </a:rPr>
              <a:t> تشمل:</a:t>
            </a:r>
            <a:br>
              <a:rPr lang="ar-SA" sz="5400" b="1" spc="50" dirty="0">
                <a:ln w="0"/>
                <a:solidFill>
                  <a:schemeClr val="bg2"/>
                </a:solidFill>
                <a:effectLst>
                  <a:outerShdw blurRad="38100" dist="38100" dir="2700000" algn="tl">
                    <a:srgbClr val="000000">
                      <a:alpha val="43137"/>
                    </a:srgbClr>
                  </a:outerShdw>
                </a:effectLst>
              </a:rPr>
            </a:br>
            <a:endParaRPr lang="ar-SA" sz="5400" b="1" spc="50" dirty="0">
              <a:ln w="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275438" y="2539313"/>
            <a:ext cx="7078363" cy="4015946"/>
          </a:xfrm>
        </p:spPr>
        <p:txBody>
          <a:bodyPr>
            <a:normAutofit/>
          </a:bodyPr>
          <a:lstStyle/>
          <a:p>
            <a:pPr marL="0" indent="0" algn="r" rtl="1">
              <a:buNone/>
            </a:pPr>
            <a:endParaRPr lang="ar-SA" sz="1600" b="1" dirty="0">
              <a:solidFill>
                <a:srgbClr val="C00000"/>
              </a:solidFill>
            </a:endParaRPr>
          </a:p>
          <a:p>
            <a:r>
              <a:rPr lang="ar-SA" sz="3600" b="1" dirty="0"/>
              <a:t>عملية الاختيار بين الثواب والخطأ، أو الخطأ والخطأ منه أو الصواب والأكثر صواباً منه.</a:t>
            </a:r>
          </a:p>
          <a:p>
            <a:pPr marL="0" indent="0">
              <a:buNone/>
            </a:pPr>
            <a:endParaRPr lang="ar-SA" sz="1300" b="1" dirty="0"/>
          </a:p>
          <a:p>
            <a:r>
              <a:rPr lang="ar-SA" sz="3600" b="1" dirty="0"/>
              <a:t> وجود بديلين على الأقل.</a:t>
            </a:r>
          </a:p>
          <a:p>
            <a:pPr marL="0" indent="0">
              <a:buNone/>
            </a:pPr>
            <a:endParaRPr lang="ar-SA" sz="3600" b="1" dirty="0"/>
          </a:p>
          <a:p>
            <a:r>
              <a:rPr lang="ar-SA" sz="3600" b="1" dirty="0"/>
              <a:t>وجود هدف أو عدة أهداف.</a:t>
            </a:r>
          </a:p>
          <a:p>
            <a:endParaRPr lang="ar-SA" sz="3600" b="1" dirty="0"/>
          </a:p>
          <a:p>
            <a:pPr marL="0" indent="0" algn="r" rtl="1">
              <a:buNone/>
            </a:pPr>
            <a:endParaRPr lang="ar-SA" sz="3600" b="1" dirty="0"/>
          </a:p>
          <a:p>
            <a:pPr marL="0" indent="0" algn="r" rtl="1">
              <a:buNone/>
            </a:pPr>
            <a:endParaRPr lang="ar-SA" sz="1100" dirty="0"/>
          </a:p>
          <a:p>
            <a:pPr algn="r" rtl="1">
              <a:buFont typeface="Wingdings" panose="05000000000000000000" pitchFamily="2" charset="2"/>
              <a:buChar char="q"/>
            </a:pPr>
            <a:endParaRPr lang="ar-SA" sz="3200" b="1" dirty="0">
              <a:effectLst>
                <a:outerShdw blurRad="38100" dist="38100" dir="2700000" algn="tl">
                  <a:srgbClr val="000000">
                    <a:alpha val="43137"/>
                  </a:srgbClr>
                </a:outerShdw>
              </a:effectLst>
            </a:endParaRPr>
          </a:p>
          <a:p>
            <a:pPr algn="r" rtl="1">
              <a:buFont typeface="Wingdings" panose="05000000000000000000" pitchFamily="2" charset="2"/>
              <a:buChar char="q"/>
            </a:pPr>
            <a:endParaRPr lang="ar-SA" dirty="0"/>
          </a:p>
        </p:txBody>
      </p:sp>
      <p:pic>
        <p:nvPicPr>
          <p:cNvPr id="5" name="Picture 4"/>
          <p:cNvPicPr>
            <a:picLocks noChangeAspect="1"/>
          </p:cNvPicPr>
          <p:nvPr/>
        </p:nvPicPr>
        <p:blipFill>
          <a:blip r:embed="rId2"/>
          <a:stretch>
            <a:fillRect/>
          </a:stretch>
        </p:blipFill>
        <p:spPr>
          <a:xfrm>
            <a:off x="436604" y="2539313"/>
            <a:ext cx="3777049" cy="3799703"/>
          </a:xfrm>
          <a:prstGeom prst="rect">
            <a:avLst/>
          </a:prstGeom>
        </p:spPr>
      </p:pic>
    </p:spTree>
    <p:extLst>
      <p:ext uri="{BB962C8B-B14F-4D97-AF65-F5344CB8AC3E}">
        <p14:creationId xmlns:p14="http://schemas.microsoft.com/office/powerpoint/2010/main" val="314148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1037968"/>
            <a:ext cx="2292179" cy="4831490"/>
          </a:xfrm>
          <a:solidFill>
            <a:schemeClr val="accent5">
              <a:lumMod val="60000"/>
              <a:lumOff val="40000"/>
            </a:schemeClr>
          </a:solidFill>
        </p:spPr>
        <p:txBody>
          <a:bodyPr>
            <a:normAutofit/>
          </a:bodyPr>
          <a:lstStyle/>
          <a:p>
            <a:pPr algn="ctr"/>
            <a:r>
              <a:rPr lang="ar-SA" sz="4000" b="1" dirty="0">
                <a:solidFill>
                  <a:srgbClr val="C00000"/>
                </a:solidFill>
                <a:latin typeface="+mn-lt"/>
                <a:ea typeface="+mn-ea"/>
                <a:cs typeface="+mn-cs"/>
              </a:rPr>
              <a:t>العلاقة بين المشكلة والقرار</a:t>
            </a:r>
            <a:br>
              <a:rPr lang="ar-SA" sz="3600" dirty="0">
                <a:solidFill>
                  <a:srgbClr val="C00000"/>
                </a:solidFill>
              </a:rPr>
            </a:br>
            <a:endParaRPr lang="ar-SA" sz="3600" dirty="0">
              <a:solidFill>
                <a:srgbClr val="C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89233"/>
            <a:ext cx="8266113"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008722" y="2668883"/>
            <a:ext cx="8187559" cy="1569660"/>
          </a:xfrm>
          <a:prstGeom prst="rect">
            <a:avLst/>
          </a:prstGeom>
        </p:spPr>
        <p:txBody>
          <a:bodyPr wrap="square">
            <a:spAutoFit/>
          </a:bodyPr>
          <a:lstStyle/>
          <a:p>
            <a:pPr algn="r"/>
            <a:r>
              <a:rPr lang="ar-SA" sz="3200" b="1" dirty="0">
                <a:solidFill>
                  <a:schemeClr val="accent6">
                    <a:lumMod val="50000"/>
                  </a:schemeClr>
                </a:solidFill>
              </a:rPr>
              <a:t>1- صنع القرار: وتعتبر عملية صنع القرار هي الخطوة الأولى من حل المشكلات: أدراك المشكلة وتعريفها - تحليل المشكلة وعمل المقارنات - إيجاد البدائل والحلول).</a:t>
            </a:r>
          </a:p>
        </p:txBody>
      </p:sp>
      <p:sp>
        <p:nvSpPr>
          <p:cNvPr id="5" name="مستطيل 4"/>
          <p:cNvSpPr/>
          <p:nvPr/>
        </p:nvSpPr>
        <p:spPr>
          <a:xfrm>
            <a:off x="2969444" y="4467154"/>
            <a:ext cx="8266113" cy="1569660"/>
          </a:xfrm>
          <a:prstGeom prst="rect">
            <a:avLst/>
          </a:prstGeom>
        </p:spPr>
        <p:txBody>
          <a:bodyPr wrap="square">
            <a:spAutoFit/>
          </a:bodyPr>
          <a:lstStyle/>
          <a:p>
            <a:pPr algn="r"/>
            <a:r>
              <a:rPr lang="ar-SA" sz="3200" b="1" dirty="0">
                <a:solidFill>
                  <a:schemeClr val="accent6">
                    <a:lumMod val="50000"/>
                  </a:schemeClr>
                </a:solidFill>
              </a:rPr>
              <a:t>2- اتخاذ القرار: وهي عملية متممة لعملية صنع القرار، وتتمثل في الخطوات المتبقية من خطوات حل المشكلات: (اختيار البديل الأفضل - تنفيذ البديل - تقييم تنفيذ البديل).</a:t>
            </a:r>
          </a:p>
        </p:txBody>
      </p:sp>
    </p:spTree>
    <p:extLst>
      <p:ext uri="{BB962C8B-B14F-4D97-AF65-F5344CB8AC3E}">
        <p14:creationId xmlns:p14="http://schemas.microsoft.com/office/powerpoint/2010/main" val="159411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663872"/>
            <a:ext cx="10515600" cy="1279003"/>
          </a:xfrm>
          <a:solidFill>
            <a:schemeClr val="bg1"/>
          </a:solidFill>
          <a:ln>
            <a:noFill/>
          </a:ln>
        </p:spPr>
        <p:txBody>
          <a:bodyPr>
            <a:normAutofit/>
          </a:bodyPr>
          <a:lstStyle/>
          <a:p>
            <a:pPr algn="ctr"/>
            <a:r>
              <a:rPr lang="ar-SA" b="1" dirty="0">
                <a:solidFill>
                  <a:srgbClr val="8C2D20"/>
                </a:solidFill>
                <a:effectLst>
                  <a:glow rad="63500">
                    <a:schemeClr val="accent4">
                      <a:satMod val="175000"/>
                      <a:alpha val="40000"/>
                    </a:schemeClr>
                  </a:glow>
                  <a:outerShdw blurRad="38100" dist="38100" dir="2700000" algn="tl">
                    <a:srgbClr val="000000">
                      <a:alpha val="43137"/>
                    </a:srgbClr>
                  </a:outerShdw>
                </a:effectLst>
              </a:rPr>
              <a:t>الفرق بين صنع القرار واتخاذ القرار</a:t>
            </a:r>
          </a:p>
        </p:txBody>
      </p:sp>
      <p:sp>
        <p:nvSpPr>
          <p:cNvPr id="5" name="Content Placeholder 4"/>
          <p:cNvSpPr>
            <a:spLocks noGrp="1"/>
          </p:cNvSpPr>
          <p:nvPr>
            <p:ph idx="1"/>
          </p:nvPr>
        </p:nvSpPr>
        <p:spPr>
          <a:xfrm>
            <a:off x="469557" y="2228126"/>
            <a:ext cx="10917194" cy="4469236"/>
          </a:xfrm>
        </p:spPr>
        <p:txBody>
          <a:bodyPr>
            <a:normAutofit/>
          </a:bodyPr>
          <a:lstStyle/>
          <a:p>
            <a:pPr marL="0" lvl="1" indent="0" defTabSz="457200" rtl="0">
              <a:buNone/>
            </a:pPr>
            <a:r>
              <a:rPr lang="ar-SA" sz="3600" dirty="0"/>
              <a:t>نقوم جمعياً باتخاذ العديد من القرارات في حياتنا اليومية، ولكن معظم هذه القرارات قد لا تمر بعملية صنع القرار، وذلك إما بسبب أن القرار من القرارات الروتينية التي أصبحنا نتخذها بطرية تلقائية.</a:t>
            </a:r>
          </a:p>
          <a:p>
            <a:pPr marL="0" lvl="1" indent="0" defTabSz="457200" rtl="0">
              <a:buNone/>
            </a:pPr>
            <a:endParaRPr lang="ar-SA" b="1" dirty="0">
              <a:solidFill>
                <a:schemeClr val="accent6">
                  <a:lumMod val="50000"/>
                </a:schemeClr>
              </a:solidFill>
            </a:endParaRPr>
          </a:p>
          <a:p>
            <a:pPr marL="0" lvl="1" indent="0" defTabSz="457200" rtl="0">
              <a:buNone/>
            </a:pPr>
            <a:endParaRPr lang="ar-SA" b="1" dirty="0">
              <a:solidFill>
                <a:schemeClr val="accent6">
                  <a:lumMod val="50000"/>
                </a:schemeClr>
              </a:solidFill>
            </a:endParaRPr>
          </a:p>
          <a:p>
            <a:pPr marL="0" lvl="1" indent="0" defTabSz="457200" rtl="0">
              <a:buNone/>
            </a:pPr>
            <a:endParaRPr lang="ar-SA" b="1" dirty="0">
              <a:solidFill>
                <a:schemeClr val="accent6">
                  <a:lumMod val="50000"/>
                </a:schemeClr>
              </a:solidFill>
            </a:endParaRPr>
          </a:p>
          <a:p>
            <a:r>
              <a:rPr lang="ar-SA" sz="3600" b="1" dirty="0">
                <a:solidFill>
                  <a:schemeClr val="accent6">
                    <a:lumMod val="50000"/>
                  </a:schemeClr>
                </a:solidFill>
                <a:effectLst>
                  <a:outerShdw blurRad="38100" dist="38100" dir="2700000" algn="tl">
                    <a:srgbClr val="000000">
                      <a:alpha val="43137"/>
                    </a:srgbClr>
                  </a:outerShdw>
                </a:effectLst>
              </a:rPr>
              <a:t>هاتي مثالاً على قرار روتيني من واقع حياتك .</a:t>
            </a:r>
          </a:p>
        </p:txBody>
      </p:sp>
      <p:pic>
        <p:nvPicPr>
          <p:cNvPr id="4" name="Picture 3"/>
          <p:cNvPicPr>
            <a:picLocks noChangeAspect="1"/>
          </p:cNvPicPr>
          <p:nvPr/>
        </p:nvPicPr>
        <p:blipFill>
          <a:blip r:embed="rId3"/>
          <a:stretch>
            <a:fillRect/>
          </a:stretch>
        </p:blipFill>
        <p:spPr>
          <a:xfrm>
            <a:off x="667265" y="3426212"/>
            <a:ext cx="3645243" cy="3138615"/>
          </a:xfrm>
          <a:prstGeom prst="rect">
            <a:avLst/>
          </a:prstGeom>
        </p:spPr>
      </p:pic>
    </p:spTree>
    <p:extLst>
      <p:ext uri="{BB962C8B-B14F-4D97-AF65-F5344CB8AC3E}">
        <p14:creationId xmlns:p14="http://schemas.microsoft.com/office/powerpoint/2010/main" val="7393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TotalTime>
  <Words>488</Words>
  <Application>Microsoft Office PowerPoint</Application>
  <PresentationFormat>Widescreen</PresentationFormat>
  <Paragraphs>64</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الوحدة الاولى :مهارة تحليل المشكلات واتخاذ القرارات ومهارة التخطيط</vt:lpstr>
      <vt:lpstr>PowerPoint Presentation</vt:lpstr>
      <vt:lpstr> الدرس الثالث عشر </vt:lpstr>
      <vt:lpstr> الهدف من هذا الدرس هو أن </vt:lpstr>
      <vt:lpstr>( فاعف عنهم واستغفر لهم وشاورهم في الأمر فإذا عزمت فتوكل على الله إن الله يحب المتوكلين ( 159 ) سورة آل عمران)  </vt:lpstr>
      <vt:lpstr>مفهوم اتخاذ القرار</vt:lpstr>
      <vt:lpstr> وبذلك يتضح أن العناصر التي تتكون منها القرارت تشمل: </vt:lpstr>
      <vt:lpstr>العلاقة بين المشكلة والقرار </vt:lpstr>
      <vt:lpstr>الفرق بين صنع القرار واتخاذ القرار</vt:lpstr>
      <vt:lpstr> الفرق بين صنع القرار واتخاذ القرار </vt:lpstr>
      <vt:lpstr>PowerPoint Presentation</vt:lpstr>
      <vt:lpstr> الفرق بين صنع القرار واتخاذ القرار </vt:lpstr>
      <vt:lpstr>مثال</vt:lpstr>
      <vt:lpstr>PowerPoint Presentation</vt:lpstr>
      <vt:lpstr>PowerPoint Presentation</vt:lpstr>
      <vt:lpstr>PowerPoint Presentation</vt:lpstr>
      <vt:lpstr>PowerPoint Presentation</vt:lpstr>
      <vt:lpstr>PowerPoint Presentation</vt:lpstr>
      <vt:lpstr>التقويم</vt:lpstr>
      <vt:lpstr>الواجب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اختاري عنوان لهذه الصورة</dc:title>
  <dc:creator>sarah alharbi</dc:creator>
  <cp:lastModifiedBy>sarah alharbi</cp:lastModifiedBy>
  <cp:revision>114</cp:revision>
  <dcterms:created xsi:type="dcterms:W3CDTF">2017-02-24T22:15:23Z</dcterms:created>
  <dcterms:modified xsi:type="dcterms:W3CDTF">2017-04-18T22:37:48Z</dcterms:modified>
</cp:coreProperties>
</file>