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CC00CC"/>
    <a:srgbClr val="0000FF"/>
    <a:srgbClr val="6600FF"/>
    <a:srgbClr val="FF3300"/>
    <a:srgbClr val="FF00FF"/>
    <a:srgbClr val="942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1" d="100"/>
          <a:sy n="41" d="100"/>
        </p:scale>
        <p:origin x="-10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6EF5-D5FA-4907-9C7D-F2D61658B19A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FE0A-1A88-43D0-A001-ABD9A22B6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1689-9FB0-4AEA-B60C-194000CF75C1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48F2-47C5-41AC-A1C7-CC31DC82B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09008-B329-43E7-9361-52775DC426F3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7A53-BAA8-4854-88E3-B3125D01F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490A-72C7-4162-8276-45F34B1A99F7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4A5E-D0C1-4649-80AA-07EFD9F95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A125-85E5-4571-8DD2-4E0D3BC35C02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D141-DD0A-436F-AFE1-B4E3FD67B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980A-B3C7-4151-82E5-2C053169C324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7197-2762-4FA6-802D-8C0A0F8DB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98C8-EAEC-4639-ABBC-00B0E211B4AA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BCBB-E4A4-450E-9D6D-7D513403D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CD6-E48A-49B2-A744-CB49F47D5A20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50AE-2E1A-4562-8827-0CEBE3B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ECE7-BA9E-4A17-8EEB-511204FF3D8F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C778-8BC2-4C9B-A0B8-B9B5AC848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AFC0-9662-4DFD-91C0-42B0AEB9E244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5387-6B32-40F3-AE8E-5839149D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83DE-D544-484D-BF0F-73077E286C72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6EEF-C1D5-4DCD-B553-F300D411C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0512 - فوق الاجراس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1D6C1-22D0-4092-8B3E-BA44907861C7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8DD31-2A60-426C-BFA9-587339180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  <p:sndAc>
      <p:stSnd>
        <p:snd r:embed="rId13" name="0512 - فوق الاجراس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audio" Target="../media/audio3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audio" Target="../media/audio3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audio" Target="../media/audio3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7" Type="http://schemas.openxmlformats.org/officeDocument/2006/relationships/image" Target="../media/image1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audio" Target="../media/audio40.wav"/><Relationship Id="rId4" Type="http://schemas.openxmlformats.org/officeDocument/2006/relationships/audio" Target="../media/audio3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7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5.wav"/><Relationship Id="rId5" Type="http://schemas.openxmlformats.org/officeDocument/2006/relationships/audio" Target="../media/audio44.wav"/><Relationship Id="rId4" Type="http://schemas.openxmlformats.org/officeDocument/2006/relationships/audio" Target="../media/audio4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1.wav"/><Relationship Id="rId3" Type="http://schemas.openxmlformats.org/officeDocument/2006/relationships/audio" Target="../media/audio46.wav"/><Relationship Id="rId7" Type="http://schemas.openxmlformats.org/officeDocument/2006/relationships/audio" Target="../media/audio5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9.wav"/><Relationship Id="rId5" Type="http://schemas.openxmlformats.org/officeDocument/2006/relationships/audio" Target="../media/audio48.wav"/><Relationship Id="rId10" Type="http://schemas.openxmlformats.org/officeDocument/2006/relationships/image" Target="../media/image18.png"/><Relationship Id="rId4" Type="http://schemas.openxmlformats.org/officeDocument/2006/relationships/audio" Target="../media/audio47.wav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audio" Target="../media/audio1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audio" Target="../media/audio1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audio" Target="../media/audio2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audio" Target="../media/audio2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audio" Target="../media/audio2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2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2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7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31.wav"/><Relationship Id="rId4" Type="http://schemas.openxmlformats.org/officeDocument/2006/relationships/audio" Target="../media/audio3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340225" y="2873375"/>
            <a:ext cx="4216400" cy="3503613"/>
            <a:chOff x="4340964" y="2873510"/>
            <a:chExt cx="4215303" cy="3502807"/>
          </a:xfrm>
        </p:grpSpPr>
        <p:sp>
          <p:nvSpPr>
            <p:cNvPr id="18" name="Rounded Rectangle 17"/>
            <p:cNvSpPr/>
            <p:nvPr/>
          </p:nvSpPr>
          <p:spPr>
            <a:xfrm rot="450852">
              <a:off x="4340964" y="2873510"/>
              <a:ext cx="4215303" cy="3398210"/>
            </a:xfrm>
            <a:prstGeom prst="roundRect">
              <a:avLst>
                <a:gd name="adj" fmla="val 7968"/>
              </a:avLst>
            </a:prstGeom>
            <a:noFill/>
            <a:ln>
              <a:noFill/>
              <a:prstDash val="sys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061" name="TextBox 13"/>
            <p:cNvSpPr txBox="1">
              <a:spLocks noChangeArrowheads="1"/>
            </p:cNvSpPr>
            <p:nvPr/>
          </p:nvSpPr>
          <p:spPr bwMode="auto">
            <a:xfrm rot="515280">
              <a:off x="4874956" y="2927275"/>
              <a:ext cx="367761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ar-EG" sz="6000">
                  <a:solidFill>
                    <a:srgbClr val="6600FF"/>
                  </a:solidFill>
                  <a:latin typeface="Calibri" pitchFamily="34" charset="0"/>
                </a:rPr>
                <a:t>الوحدة الرابعة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15280">
              <a:off x="4712705" y="3790994"/>
              <a:ext cx="3212739" cy="258532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>
                    <a:solidFill>
                      <a:srgbClr val="FF3300"/>
                    </a:solidFill>
                  </a:ln>
                  <a:solidFill>
                    <a:srgbClr val="00FFFF"/>
                  </a:solidFill>
                  <a:latin typeface="+mn-lt"/>
                  <a:cs typeface="+mn-cs"/>
                </a:rPr>
                <a:t>           </a:t>
              </a:r>
              <a:r>
                <a:rPr lang="ar-EG" sz="5400" b="1" dirty="0">
                  <a:ln>
                    <a:solidFill>
                      <a:srgbClr val="FF3300"/>
                    </a:solidFill>
                  </a:ln>
                  <a:solidFill>
                    <a:srgbClr val="00FFFF"/>
                  </a:solidFill>
                  <a:latin typeface="+mn-lt"/>
                  <a:cs typeface="+mn-cs"/>
                </a:rPr>
                <a:t>الخط </a:t>
              </a:r>
            </a:p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>
                  <a:ln>
                    <a:solidFill>
                      <a:srgbClr val="FF3300"/>
                    </a:solidFill>
                  </a:ln>
                  <a:solidFill>
                    <a:srgbClr val="00FFFF"/>
                  </a:solidFill>
                  <a:latin typeface="+mn-lt"/>
                  <a:cs typeface="+mn-cs"/>
                </a:rPr>
                <a:t>و</a:t>
              </a:r>
            </a:p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>
                  <a:ln>
                    <a:solidFill>
                      <a:srgbClr val="FF3300"/>
                    </a:solidFill>
                  </a:ln>
                  <a:solidFill>
                    <a:srgbClr val="00FFFF"/>
                  </a:solidFill>
                  <a:latin typeface="+mn-lt"/>
                  <a:cs typeface="+mn-cs"/>
                </a:rPr>
                <a:t>         الشكل</a:t>
              </a:r>
            </a:p>
          </p:txBody>
        </p:sp>
      </p:grp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وحدة الرابعة الخط وال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04800" y="304800"/>
            <a:ext cx="8610600" cy="2057400"/>
            <a:chOff x="304800" y="304800"/>
            <a:chExt cx="8610600" cy="2057400"/>
          </a:xfrm>
        </p:grpSpPr>
        <p:sp>
          <p:nvSpPr>
            <p:cNvPr id="2" name="Flowchart: Manual Input 1"/>
            <p:cNvSpPr/>
            <p:nvPr/>
          </p:nvSpPr>
          <p:spPr>
            <a:xfrm>
              <a:off x="304800" y="304800"/>
              <a:ext cx="8610600" cy="2057400"/>
            </a:xfrm>
            <a:prstGeom prst="flowChartManualInput">
              <a:avLst/>
            </a:prstGeom>
            <a:blipFill>
              <a:blip r:embed="rId5" cstate="print">
                <a:lum bright="-41000" contrast="34000"/>
              </a:blip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5129" name="Rectangle 1"/>
            <p:cNvSpPr>
              <a:spLocks noChangeArrowheads="1"/>
            </p:cNvSpPr>
            <p:nvPr/>
          </p:nvSpPr>
          <p:spPr bwMode="auto">
            <a:xfrm>
              <a:off x="457200" y="685800"/>
              <a:ext cx="8458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800" b="1" dirty="0">
                  <a:solidFill>
                    <a:srgbClr val="FFFF00"/>
                  </a:solidFill>
                  <a:latin typeface="Calibri" pitchFamily="34" charset="0"/>
                  <a:cs typeface="Times New Roman" pitchFamily="18" charset="0"/>
                </a:rPr>
                <a:t>وضع محمد نقطة أخرى ثم نقطة ونقطة حتى أصبحت النقاط خطاً ــ </a:t>
              </a:r>
              <a:r>
                <a:rPr lang="ar-EG" sz="4800" b="1" dirty="0" err="1">
                  <a:solidFill>
                    <a:srgbClr val="FFFF00"/>
                  </a:solidFill>
                  <a:latin typeface="Calibri" pitchFamily="34" charset="0"/>
                  <a:cs typeface="Times New Roman" pitchFamily="18" charset="0"/>
                </a:rPr>
                <a:t>الشكل </a:t>
              </a:r>
              <a:r>
                <a:rPr lang="ar-EG" sz="4800" b="1" dirty="0">
                  <a:solidFill>
                    <a:srgbClr val="FFFF00"/>
                  </a:solidFill>
                  <a:latin typeface="Calibri" pitchFamily="34" charset="0"/>
                  <a:cs typeface="Times New Roman" pitchFamily="18" charset="0"/>
                </a:rPr>
                <a:t>(2</a:t>
              </a:r>
              <a:r>
                <a:rPr lang="ar-EG" sz="4800" b="1" dirty="0" err="1" smtClean="0">
                  <a:solidFill>
                    <a:srgbClr val="FFFF00"/>
                  </a:solidFill>
                  <a:latin typeface="Calibri" pitchFamily="34" charset="0"/>
                  <a:cs typeface="Times New Roman" pitchFamily="18" charset="0"/>
                </a:rPr>
                <a:t>).</a:t>
              </a:r>
              <a:endParaRPr lang="ar-EG" sz="6000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lum bright="-9000" contrast="41000"/>
          </a:blip>
          <a:srcRect/>
          <a:stretch>
            <a:fillRect/>
          </a:stretch>
        </p:blipFill>
        <p:spPr bwMode="auto">
          <a:xfrm>
            <a:off x="381000" y="3857625"/>
            <a:ext cx="8458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934175" y="4191000"/>
            <a:ext cx="39773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EG" sz="3200" b="1" dirty="0">
                <a:latin typeface="Calibri" pitchFamily="34" charset="0"/>
              </a:rPr>
              <a:t>الشكل </a:t>
            </a:r>
            <a:r>
              <a:rPr lang="ar-EG" sz="3200" b="1" dirty="0" smtClean="0">
                <a:latin typeface="Calibri" pitchFamily="34" charset="0"/>
              </a:rPr>
              <a:t>2 </a:t>
            </a:r>
            <a:r>
              <a:rPr lang="ar-EG" sz="3200" b="1" dirty="0">
                <a:latin typeface="Calibri" pitchFamily="34" charset="0"/>
              </a:rPr>
              <a:t>تجمع النقاط في خط</a:t>
            </a: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ضع محمد نقطة أخرى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2 تجمع النقاط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 bwMode="auto">
          <a:xfrm>
            <a:off x="228600" y="381000"/>
            <a:ext cx="8763000" cy="6248400"/>
          </a:xfrm>
          <a:prstGeom prst="snip2DiagRect">
            <a:avLst>
              <a:gd name="adj1" fmla="val 34358"/>
              <a:gd name="adj2" fmla="val 16667"/>
            </a:avLst>
          </a:prstGeom>
          <a:blipFill>
            <a:blip r:embed="rId5" cstate="print">
              <a:lum bright="1000" contrast="8000"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641350" y="1314450"/>
            <a:ext cx="8040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000" b="1" dirty="0">
                <a:solidFill>
                  <a:srgbClr val="00FF00"/>
                </a:solidFill>
                <a:latin typeface="Calibri" pitchFamily="34" charset="0"/>
                <a:cs typeface="Times New Roman" pitchFamily="18" charset="0"/>
              </a:rPr>
              <a:t>فرحت النقاط كثيراً لأنها تعرف أن القوة في الجماعة،</a:t>
            </a:r>
            <a:r>
              <a:rPr lang="ar-SA" sz="4000" b="1" dirty="0">
                <a:solidFill>
                  <a:srgbClr val="00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ar-EG" sz="4000" b="1" dirty="0">
                <a:solidFill>
                  <a:srgbClr val="00FF00"/>
                </a:solidFill>
                <a:latin typeface="Calibri" pitchFamily="34" charset="0"/>
                <a:cs typeface="Times New Roman" pitchFamily="18" charset="0"/>
              </a:rPr>
              <a:t>وأنها عندما تتجمع في خط سيكون لها فائدة أكبر.</a:t>
            </a:r>
          </a:p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لكن الخط اعترض على النقطة وقال لها  </a:t>
            </a:r>
          </a:p>
          <a:p>
            <a:pPr algn="ctr"/>
            <a:r>
              <a:rPr lang="ar-EG" sz="4000" b="1" dirty="0">
                <a:solidFill>
                  <a:srgbClr val="00FF00"/>
                </a:solidFill>
                <a:latin typeface="Calibri" pitchFamily="34" charset="0"/>
                <a:cs typeface="Times New Roman" pitchFamily="18" charset="0"/>
              </a:rPr>
              <a:t>أنتم جماعة وأصدقاء </a:t>
            </a:r>
            <a:r>
              <a:rPr lang="ar-EG" sz="4000" b="1" dirty="0" smtClean="0">
                <a:solidFill>
                  <a:srgbClr val="00FF00"/>
                </a:solidFill>
                <a:latin typeface="Calibri" pitchFamily="34" charset="0"/>
                <a:cs typeface="Times New Roman" pitchFamily="18" charset="0"/>
              </a:rPr>
              <a:t>الآن, </a:t>
            </a:r>
            <a:r>
              <a:rPr lang="ar-EG" sz="4000" b="1" dirty="0">
                <a:solidFill>
                  <a:srgbClr val="00FF00"/>
                </a:solidFill>
                <a:latin typeface="Calibri" pitchFamily="34" charset="0"/>
                <a:cs typeface="Times New Roman" pitchFamily="18" charset="0"/>
              </a:rPr>
              <a:t>وأنا  خط وحيد وضعيف، فارفعوا صوتكم ننادي محمداً أن يرسم لي خطوطا أخرى.</a:t>
            </a:r>
            <a:endParaRPr lang="ar-EG" sz="4800" dirty="0">
              <a:solidFill>
                <a:srgbClr val="00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رحت النقاط كثيرا 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رحت النقاط كثيرا 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كن الخط اعترض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كن الخط اعترض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4800" y="762000"/>
            <a:ext cx="5105400" cy="5486400"/>
            <a:chOff x="4114800" y="381000"/>
            <a:chExt cx="4648200" cy="6248400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4114800" y="381000"/>
              <a:ext cx="4648200" cy="6248400"/>
            </a:xfrm>
            <a:prstGeom prst="flowChartAlternateProcess">
              <a:avLst/>
            </a:prstGeom>
            <a:blipFill>
              <a:blip r:embed="rId5" cstate="print">
                <a:lum contrast="88000"/>
              </a:blip>
              <a:stretch>
                <a:fillRect/>
              </a:stretch>
            </a:blipFill>
            <a:ln w="762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7173" name="Rectangle 1"/>
            <p:cNvSpPr>
              <a:spLocks noChangeArrowheads="1"/>
            </p:cNvSpPr>
            <p:nvPr/>
          </p:nvSpPr>
          <p:spPr bwMode="auto">
            <a:xfrm>
              <a:off x="4333539" y="2268412"/>
              <a:ext cx="4265407" cy="2418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400" b="1">
                  <a:solidFill>
                    <a:srgbClr val="FF3300"/>
                  </a:solidFill>
                  <a:latin typeface="Calibri" pitchFamily="34" charset="0"/>
                </a:rPr>
                <a:t>رفع الخط صوته عالياً: </a:t>
              </a:r>
            </a:p>
            <a:p>
              <a:pPr algn="ctr"/>
              <a:r>
                <a:rPr lang="ar-EG" sz="4400" b="1">
                  <a:solidFill>
                    <a:schemeClr val="bg1"/>
                  </a:solidFill>
                  <a:latin typeface="Calibri" pitchFamily="34" charset="0"/>
                </a:rPr>
                <a:t>يا محمد لا تتركني وحيداً دون أصدقاء.</a:t>
              </a:r>
              <a:endParaRPr lang="ar-EG" sz="5400">
                <a:solidFill>
                  <a:schemeClr val="bg1"/>
                </a:solidFill>
              </a:endParaRPr>
            </a:p>
          </p:txBody>
        </p:sp>
      </p:grp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lum bright="-9000" contrast="41000"/>
          </a:blip>
          <a:srcRect/>
          <a:stretch>
            <a:fillRect/>
          </a:stretch>
        </p:blipFill>
        <p:spPr bwMode="auto">
          <a:xfrm>
            <a:off x="5719763" y="609600"/>
            <a:ext cx="31956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000750" y="5171182"/>
            <a:ext cx="26661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EG" sz="3200" b="1" dirty="0" smtClean="0">
                <a:latin typeface="Calibri" pitchFamily="34" charset="0"/>
              </a:rPr>
              <a:t>الشكل 3</a:t>
            </a:r>
            <a:endParaRPr lang="ar-EG" sz="3200" b="1" dirty="0">
              <a:latin typeface="Calibri" pitchFamily="34" charset="0"/>
            </a:endParaRPr>
          </a:p>
          <a:p>
            <a:pPr algn="ctr" rtl="0"/>
            <a:r>
              <a:rPr lang="ar-EG" sz="3200" b="1" dirty="0">
                <a:latin typeface="Calibri" pitchFamily="34" charset="0"/>
              </a:rPr>
              <a:t>الخط يتحدث لمحمد</a:t>
            </a: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رفع الخط صوته عاليا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3 الخط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304800" y="381000"/>
            <a:ext cx="8458200" cy="2286000"/>
          </a:xfrm>
          <a:prstGeom prst="downArrowCallout">
            <a:avLst>
              <a:gd name="adj1" fmla="val 241164"/>
              <a:gd name="adj2" fmla="val 151598"/>
              <a:gd name="adj3" fmla="val 15537"/>
              <a:gd name="adj4" fmla="val 75000"/>
            </a:avLst>
          </a:prstGeom>
          <a:blipFill>
            <a:blip r:embed="rId6" cstate="print">
              <a:lum bright="-28000" contrast="40000"/>
            </a:blip>
            <a:stretch>
              <a:fillRect/>
            </a:stretch>
          </a:blipFill>
          <a:ln w="7620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201" name="Rectangle 1"/>
          <p:cNvSpPr>
            <a:spLocks noChangeArrowheads="1"/>
          </p:cNvSpPr>
          <p:nvPr/>
        </p:nvSpPr>
        <p:spPr bwMode="auto">
          <a:xfrm>
            <a:off x="381000" y="381000"/>
            <a:ext cx="83708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000" b="1" dirty="0">
                <a:solidFill>
                  <a:srgbClr val="FFFF00"/>
                </a:solidFill>
                <a:latin typeface="Calibri" pitchFamily="34" charset="0"/>
              </a:rPr>
              <a:t>سمعه محمد وعاد يرسم من جديد: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ar-EG" sz="3600" b="1" dirty="0">
                <a:latin typeface="Calibri" pitchFamily="34" charset="0"/>
              </a:rPr>
              <a:t>رسم خطاً آخر ثم خطاً آخر ثم عدة خطوط حتى انتهى.</a:t>
            </a:r>
            <a:endParaRPr lang="en-US" sz="3600" b="1" dirty="0">
              <a:latin typeface="Calibri" pitchFamily="34" charset="0"/>
            </a:endParaRPr>
          </a:p>
          <a:p>
            <a:pPr algn="ctr"/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أنظروا ماذا حدث ــ </a:t>
            </a:r>
            <a:r>
              <a:rPr lang="ar-EG" sz="4000" b="1" dirty="0" err="1">
                <a:solidFill>
                  <a:srgbClr val="0000FF"/>
                </a:solidFill>
                <a:latin typeface="Calibri" pitchFamily="34" charset="0"/>
              </a:rPr>
              <a:t>الشكل </a:t>
            </a: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(4</a:t>
            </a:r>
            <a:r>
              <a:rPr lang="ar-EG" sz="4000" b="1" dirty="0" err="1" smtClean="0">
                <a:solidFill>
                  <a:srgbClr val="0000FF"/>
                </a:solidFill>
                <a:latin typeface="Calibri" pitchFamily="34" charset="0"/>
              </a:rPr>
              <a:t>).</a:t>
            </a:r>
            <a:endParaRPr lang="en-US" sz="4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3076575"/>
            <a:ext cx="8077200" cy="3476625"/>
            <a:chOff x="609600" y="3076575"/>
            <a:chExt cx="8077200" cy="3476625"/>
          </a:xfrm>
        </p:grpSpPr>
        <p:grpSp>
          <p:nvGrpSpPr>
            <p:cNvPr id="8197" name="Group 9"/>
            <p:cNvGrpSpPr>
              <a:grpSpLocks/>
            </p:cNvGrpSpPr>
            <p:nvPr/>
          </p:nvGrpSpPr>
          <p:grpSpPr bwMode="auto">
            <a:xfrm>
              <a:off x="609600" y="3076575"/>
              <a:ext cx="8077200" cy="3476625"/>
              <a:chOff x="609600" y="3076575"/>
              <a:chExt cx="8077200" cy="34766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32000" contrast="42000"/>
              </a:blip>
              <a:srcRect/>
              <a:stretch>
                <a:fillRect/>
              </a:stretch>
            </p:blipFill>
            <p:spPr bwMode="auto">
              <a:xfrm>
                <a:off x="609600" y="3076575"/>
                <a:ext cx="8077200" cy="3476625"/>
              </a:xfrm>
              <a:prstGeom prst="rect">
                <a:avLst/>
              </a:prstGeom>
              <a:ln w="127000" cap="rnd">
                <a:solidFill>
                  <a:srgbClr val="00B0F0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209800" y="6019800"/>
                <a:ext cx="1524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8198" name="TextBox 10"/>
            <p:cNvSpPr txBox="1">
              <a:spLocks noChangeArrowheads="1"/>
            </p:cNvSpPr>
            <p:nvPr/>
          </p:nvSpPr>
          <p:spPr bwMode="auto">
            <a:xfrm>
              <a:off x="890984" y="5892225"/>
              <a:ext cx="12987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ar-EG" sz="3200" b="1" dirty="0" smtClean="0">
                  <a:solidFill>
                    <a:srgbClr val="0000FF"/>
                  </a:solidFill>
                  <a:latin typeface="Calibri" pitchFamily="34" charset="0"/>
                </a:rPr>
                <a:t>الشكل 4</a:t>
              </a:r>
              <a:endParaRPr lang="ar-EG" sz="3200" b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سمعه محمد وعاد يرسم من جد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سمعه محمد وعاد يرسم من جد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سم خطاً آخر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سم خطاً آخر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شكل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00" y="1447800"/>
            <a:ext cx="4038600" cy="3657600"/>
            <a:chOff x="4239304" y="1220337"/>
            <a:chExt cx="2199596" cy="4476466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4239305" y="1220337"/>
              <a:ext cx="2199595" cy="4476466"/>
            </a:xfrm>
            <a:prstGeom prst="wedgeRoundRectCallout">
              <a:avLst/>
            </a:prstGeom>
            <a:blipFill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6000" contrast="57000"/>
              </a:blip>
              <a:stretch>
                <a:fillRect/>
              </a:stretch>
            </a:blipFill>
            <a:ln w="76200">
              <a:solidFill>
                <a:srgbClr val="FF00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4239304" y="1574870"/>
              <a:ext cx="2158093" cy="3879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000" b="1" dirty="0">
                  <a:solidFill>
                    <a:srgbClr val="6600FF"/>
                  </a:solidFill>
                  <a:latin typeface="+mn-lt"/>
                  <a:cs typeface="+mn-cs"/>
                </a:rPr>
                <a:t>اجتمعت الخطوط وهي سعيدة وشكرت محمداً لأنه فنان.</a:t>
              </a:r>
              <a:endParaRPr lang="en-US" sz="4000" dirty="0">
                <a:solidFill>
                  <a:srgbClr val="6600FF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000" b="1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+mn-lt"/>
                  <a:cs typeface="+mn-cs"/>
                </a:rPr>
                <a:t>ودار بينهم الحوار التالي: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جتمعت الخطوط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228600"/>
            <a:ext cx="8382000" cy="6096000"/>
            <a:chOff x="4072156" y="381000"/>
            <a:chExt cx="4690844" cy="6248400"/>
          </a:xfrm>
        </p:grpSpPr>
        <p:sp>
          <p:nvSpPr>
            <p:cNvPr id="9" name="Can 8"/>
            <p:cNvSpPr/>
            <p:nvPr/>
          </p:nvSpPr>
          <p:spPr>
            <a:xfrm>
              <a:off x="4114800" y="381000"/>
              <a:ext cx="4648200" cy="6248400"/>
            </a:xfrm>
            <a:prstGeom prst="can">
              <a:avLst>
                <a:gd name="adj" fmla="val 6740"/>
              </a:avLst>
            </a:prstGeom>
            <a:blipFill>
              <a:blip r:embed="rId7" cstate="print">
                <a:lum bright="-77000" contrast="42000"/>
              </a:blip>
              <a:stretch>
                <a:fillRect/>
              </a:stretch>
            </a:blipFill>
            <a:ln w="76200">
              <a:solidFill>
                <a:srgbClr val="00F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251" name="Rectangle 1"/>
            <p:cNvSpPr>
              <a:spLocks noChangeArrowheads="1"/>
            </p:cNvSpPr>
            <p:nvPr/>
          </p:nvSpPr>
          <p:spPr bwMode="auto">
            <a:xfrm>
              <a:off x="4072156" y="1187496"/>
              <a:ext cx="4690844" cy="66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FFFF00"/>
                  </a:solidFill>
                  <a:latin typeface="Calibri" pitchFamily="34" charset="0"/>
                </a:rPr>
                <a:t>قال الخط </a:t>
              </a:r>
              <a:r>
                <a:rPr lang="ar-EG" sz="3200" b="1" dirty="0" smtClean="0">
                  <a:solidFill>
                    <a:srgbClr val="FFFF00"/>
                  </a:solidFill>
                  <a:latin typeface="Calibri" pitchFamily="34" charset="0"/>
                </a:rPr>
                <a:t>المستقيم: </a:t>
              </a:r>
              <a:r>
                <a:rPr lang="ar-EG" sz="3600" b="1" dirty="0">
                  <a:solidFill>
                    <a:srgbClr val="FF00FF"/>
                  </a:solidFill>
                  <a:latin typeface="Calibri" pitchFamily="34" charset="0"/>
                </a:rPr>
                <a:t>ــــــــــــــــــــ</a:t>
              </a:r>
              <a:r>
                <a:rPr lang="ar-EG" sz="3200" b="1" dirty="0">
                  <a:solidFill>
                    <a:srgbClr val="FFFF00"/>
                  </a:solidFill>
                  <a:latin typeface="Calibri" pitchFamily="34" charset="0"/>
                </a:rPr>
                <a:t> يا جماعة لا زلنا </a:t>
              </a:r>
              <a:r>
                <a:rPr lang="ar-EG" sz="3200" b="1" dirty="0" smtClean="0">
                  <a:solidFill>
                    <a:srgbClr val="FFFF00"/>
                  </a:solidFill>
                  <a:latin typeface="Calibri" pitchFamily="34" charset="0"/>
                </a:rPr>
                <a:t>متفرقين.</a:t>
              </a:r>
              <a:endParaRPr lang="ar-EG" sz="4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1000" y="2133600"/>
            <a:ext cx="8382000" cy="622300"/>
            <a:chOff x="381000" y="2120348"/>
            <a:chExt cx="8382000" cy="622852"/>
          </a:xfrm>
        </p:grpSpPr>
        <p:sp>
          <p:nvSpPr>
            <p:cNvPr id="10248" name="Rectangle 1"/>
            <p:cNvSpPr>
              <a:spLocks noChangeArrowheads="1"/>
            </p:cNvSpPr>
            <p:nvPr/>
          </p:nvSpPr>
          <p:spPr bwMode="auto">
            <a:xfrm>
              <a:off x="381000" y="2158425"/>
              <a:ext cx="8382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FFFF00"/>
                  </a:solidFill>
                  <a:latin typeface="Calibri" pitchFamily="34" charset="0"/>
                </a:rPr>
                <a:t>قال الخط </a:t>
              </a:r>
              <a:r>
                <a:rPr lang="ar-EG" sz="3200" b="1" dirty="0" smtClean="0">
                  <a:solidFill>
                    <a:srgbClr val="FFFF00"/>
                  </a:solidFill>
                  <a:latin typeface="Calibri" pitchFamily="34" charset="0"/>
                </a:rPr>
                <a:t>المتعرج:                     </a:t>
              </a:r>
              <a:r>
                <a:rPr lang="ar-EG" sz="3200" b="1" dirty="0">
                  <a:solidFill>
                    <a:srgbClr val="FFFF00"/>
                  </a:solidFill>
                  <a:latin typeface="Calibri" pitchFamily="34" charset="0"/>
                </a:rPr>
                <a:t>هذا صحيح فماذا </a:t>
              </a:r>
              <a:r>
                <a:rPr lang="ar-EG" sz="3200" b="1" dirty="0" err="1">
                  <a:solidFill>
                    <a:srgbClr val="FFFF00"/>
                  </a:solidFill>
                  <a:latin typeface="Calibri" pitchFamily="34" charset="0"/>
                </a:rPr>
                <a:t>نعمل ؟</a:t>
              </a:r>
              <a:endParaRPr lang="en-US" sz="32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191000" y="2120348"/>
              <a:ext cx="1597025" cy="546584"/>
            </a:xfrm>
            <a:custGeom>
              <a:avLst/>
              <a:gdLst>
                <a:gd name="connsiteX0" fmla="*/ 2103782 w 2103782"/>
                <a:gd name="connsiteY0" fmla="*/ 162339 h 546652"/>
                <a:gd name="connsiteX1" fmla="*/ 1388164 w 2103782"/>
                <a:gd name="connsiteY1" fmla="*/ 540026 h 546652"/>
                <a:gd name="connsiteX2" fmla="*/ 1209260 w 2103782"/>
                <a:gd name="connsiteY2" fmla="*/ 122582 h 546652"/>
                <a:gd name="connsiteX3" fmla="*/ 811695 w 2103782"/>
                <a:gd name="connsiteY3" fmla="*/ 480391 h 546652"/>
                <a:gd name="connsiteX4" fmla="*/ 692425 w 2103782"/>
                <a:gd name="connsiteY4" fmla="*/ 43069 h 546652"/>
                <a:gd name="connsiteX5" fmla="*/ 235225 w 2103782"/>
                <a:gd name="connsiteY5" fmla="*/ 341243 h 546652"/>
                <a:gd name="connsiteX6" fmla="*/ 36443 w 2103782"/>
                <a:gd name="connsiteY6" fmla="*/ 43069 h 546652"/>
                <a:gd name="connsiteX7" fmla="*/ 16564 w 2103782"/>
                <a:gd name="connsiteY7" fmla="*/ 82826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3782" h="546652">
                  <a:moveTo>
                    <a:pt x="2103782" y="162339"/>
                  </a:moveTo>
                  <a:cubicBezTo>
                    <a:pt x="1820516" y="354495"/>
                    <a:pt x="1537251" y="546652"/>
                    <a:pt x="1388164" y="540026"/>
                  </a:cubicBezTo>
                  <a:cubicBezTo>
                    <a:pt x="1239077" y="533400"/>
                    <a:pt x="1305338" y="132521"/>
                    <a:pt x="1209260" y="122582"/>
                  </a:cubicBezTo>
                  <a:cubicBezTo>
                    <a:pt x="1113182" y="112643"/>
                    <a:pt x="897834" y="493643"/>
                    <a:pt x="811695" y="480391"/>
                  </a:cubicBezTo>
                  <a:cubicBezTo>
                    <a:pt x="725556" y="467139"/>
                    <a:pt x="788503" y="66260"/>
                    <a:pt x="692425" y="43069"/>
                  </a:cubicBezTo>
                  <a:cubicBezTo>
                    <a:pt x="596347" y="19878"/>
                    <a:pt x="344555" y="341243"/>
                    <a:pt x="235225" y="341243"/>
                  </a:cubicBezTo>
                  <a:cubicBezTo>
                    <a:pt x="125895" y="341243"/>
                    <a:pt x="72886" y="86138"/>
                    <a:pt x="36443" y="43069"/>
                  </a:cubicBezTo>
                  <a:cubicBezTo>
                    <a:pt x="0" y="0"/>
                    <a:pt x="8282" y="41413"/>
                    <a:pt x="16564" y="82826"/>
                  </a:cubicBezTo>
                </a:path>
              </a:pathLst>
            </a:cu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solidFill>
                  <a:srgbClr val="FF0066"/>
                </a:solidFill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7200" y="3157538"/>
            <a:ext cx="83820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3200" b="1" dirty="0">
                <a:solidFill>
                  <a:srgbClr val="FFFF00"/>
                </a:solidFill>
                <a:latin typeface="Calibri" pitchFamily="34" charset="0"/>
              </a:rPr>
              <a:t>صاح الخط </a:t>
            </a:r>
            <a:r>
              <a:rPr lang="ar-EG" sz="3200" b="1" dirty="0" err="1" smtClean="0">
                <a:solidFill>
                  <a:srgbClr val="FFFF00"/>
                </a:solidFill>
                <a:latin typeface="Calibri" pitchFamily="34" charset="0"/>
              </a:rPr>
              <a:t>المنكسر:   </a:t>
            </a:r>
            <a:r>
              <a:rPr lang="ar-EG" sz="4400" b="1" dirty="0">
                <a:solidFill>
                  <a:srgbClr val="FF00FF"/>
                </a:solidFill>
                <a:latin typeface="Calibri" pitchFamily="34" charset="0"/>
              </a:rPr>
              <a:t>^^^^^^^^</a:t>
            </a:r>
            <a:r>
              <a:rPr lang="ar-EG" sz="3200" b="1" dirty="0">
                <a:solidFill>
                  <a:srgbClr val="FFFF00"/>
                </a:solidFill>
                <a:latin typeface="Calibri" pitchFamily="34" charset="0"/>
              </a:rPr>
              <a:t>  عندي </a:t>
            </a:r>
            <a:r>
              <a:rPr lang="ar-EG" sz="3200" b="1" dirty="0" err="1">
                <a:solidFill>
                  <a:srgbClr val="FFFF00"/>
                </a:solidFill>
                <a:latin typeface="Calibri" pitchFamily="34" charset="0"/>
              </a:rPr>
              <a:t>فكرة،</a:t>
            </a:r>
            <a:endParaRPr lang="ar-EG" sz="32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ar-EG" sz="3200" b="1" dirty="0">
                <a:solidFill>
                  <a:srgbClr val="FFFF00"/>
                </a:solidFill>
                <a:latin typeface="Calibri" pitchFamily="34" charset="0"/>
              </a:rPr>
              <a:t>نقول لمحمد أن يجمعنا في أشكال مع بعضنا البعض.</a:t>
            </a: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81000" y="4568825"/>
            <a:ext cx="8382000" cy="1498600"/>
            <a:chOff x="381000" y="4273826"/>
            <a:chExt cx="8382000" cy="1498503"/>
          </a:xfrm>
        </p:grpSpPr>
        <p:sp>
          <p:nvSpPr>
            <p:cNvPr id="10246" name="Rectangle 1"/>
            <p:cNvSpPr>
              <a:spLocks noChangeArrowheads="1"/>
            </p:cNvSpPr>
            <p:nvPr/>
          </p:nvSpPr>
          <p:spPr bwMode="auto">
            <a:xfrm>
              <a:off x="381000" y="4572000"/>
              <a:ext cx="8382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FFFF00"/>
                  </a:solidFill>
                  <a:latin typeface="Calibri" pitchFamily="34" charset="0"/>
                </a:rPr>
                <a:t>رد الخط المنحني </a:t>
              </a:r>
              <a:r>
                <a:rPr lang="ar-EG" sz="3200" b="1" dirty="0" smtClean="0">
                  <a:solidFill>
                    <a:srgbClr val="FFFF00"/>
                  </a:solidFill>
                  <a:latin typeface="Calibri" pitchFamily="34" charset="0"/>
                </a:rPr>
                <a:t>وقال:                  </a:t>
              </a:r>
              <a:r>
                <a:rPr lang="ar-EG" sz="3200" b="1" dirty="0">
                  <a:solidFill>
                    <a:srgbClr val="FFFF00"/>
                  </a:solidFill>
                  <a:latin typeface="Calibri" pitchFamily="34" charset="0"/>
                </a:rPr>
                <a:t>أحسنت يا </a:t>
              </a:r>
              <a:r>
                <a:rPr lang="ar-EG" sz="3200" b="1" dirty="0" err="1">
                  <a:solidFill>
                    <a:srgbClr val="FFFF00"/>
                  </a:solidFill>
                  <a:latin typeface="Calibri" pitchFamily="34" charset="0"/>
                </a:rPr>
                <a:t>منكسر،</a:t>
              </a:r>
              <a:endParaRPr lang="ar-EG" sz="3200" b="1" dirty="0">
                <a:solidFill>
                  <a:srgbClr val="FFFF00"/>
                </a:solidFill>
                <a:latin typeface="Calibri" pitchFamily="34" charset="0"/>
              </a:endParaRPr>
            </a:p>
            <a:p>
              <a:pPr algn="ctr"/>
              <a:r>
                <a:rPr lang="ar-EG" sz="4000" b="1" dirty="0">
                  <a:solidFill>
                    <a:schemeClr val="bg1"/>
                  </a:solidFill>
                  <a:latin typeface="Calibri" pitchFamily="34" charset="0"/>
                </a:rPr>
                <a:t>فنادوا على محمد.</a:t>
              </a:r>
              <a:endParaRPr lang="ar-EG" sz="40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505200" y="4273826"/>
              <a:ext cx="1600200" cy="887356"/>
            </a:xfrm>
            <a:custGeom>
              <a:avLst/>
              <a:gdLst>
                <a:gd name="connsiteX0" fmla="*/ 1149626 w 1166191"/>
                <a:gd name="connsiteY0" fmla="*/ 556591 h 887896"/>
                <a:gd name="connsiteX1" fmla="*/ 453887 w 1166191"/>
                <a:gd name="connsiteY1" fmla="*/ 19878 h 887896"/>
                <a:gd name="connsiteX2" fmla="*/ 16565 w 1166191"/>
                <a:gd name="connsiteY2" fmla="*/ 675861 h 887896"/>
                <a:gd name="connsiteX3" fmla="*/ 553278 w 1166191"/>
                <a:gd name="connsiteY3" fmla="*/ 874644 h 887896"/>
                <a:gd name="connsiteX4" fmla="*/ 1149626 w 1166191"/>
                <a:gd name="connsiteY4" fmla="*/ 556591 h 88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191" h="887896">
                  <a:moveTo>
                    <a:pt x="1149626" y="556591"/>
                  </a:moveTo>
                  <a:cubicBezTo>
                    <a:pt x="1133061" y="414130"/>
                    <a:pt x="642731" y="0"/>
                    <a:pt x="453887" y="19878"/>
                  </a:cubicBezTo>
                  <a:cubicBezTo>
                    <a:pt x="265043" y="39756"/>
                    <a:pt x="0" y="533400"/>
                    <a:pt x="16565" y="675861"/>
                  </a:cubicBezTo>
                  <a:cubicBezTo>
                    <a:pt x="33130" y="818322"/>
                    <a:pt x="367748" y="887896"/>
                    <a:pt x="553278" y="874644"/>
                  </a:cubicBezTo>
                  <a:cubicBezTo>
                    <a:pt x="738808" y="861392"/>
                    <a:pt x="1166191" y="699052"/>
                    <a:pt x="1149626" y="556591"/>
                  </a:cubicBezTo>
                  <a:close/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ال الخط المستق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ل الخط المتعر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اح الخط المنكسر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رد الخط المنحنى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457200"/>
            <a:ext cx="8534400" cy="2057400"/>
            <a:chOff x="4114800" y="381000"/>
            <a:chExt cx="4648200" cy="6248400"/>
          </a:xfrm>
        </p:grpSpPr>
        <p:sp>
          <p:nvSpPr>
            <p:cNvPr id="3" name="Flowchart: Manual Input 2"/>
            <p:cNvSpPr/>
            <p:nvPr/>
          </p:nvSpPr>
          <p:spPr>
            <a:xfrm>
              <a:off x="4114800" y="381000"/>
              <a:ext cx="4648200" cy="6248400"/>
            </a:xfrm>
            <a:prstGeom prst="flowChartManualInput">
              <a:avLst/>
            </a:prstGeom>
            <a:blipFill>
              <a:blip r:embed="rId9" cstate="print"/>
              <a:stretch>
                <a:fillRect/>
              </a:stretch>
            </a:blipFill>
            <a:ln w="76200">
              <a:solidFill>
                <a:srgbClr val="FFF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1279" name="Rectangle 1"/>
            <p:cNvSpPr>
              <a:spLocks noChangeArrowheads="1"/>
            </p:cNvSpPr>
            <p:nvPr/>
          </p:nvSpPr>
          <p:spPr bwMode="auto">
            <a:xfrm>
              <a:off x="4197804" y="1826845"/>
              <a:ext cx="4357688" cy="364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3600" b="1" dirty="0">
                  <a:latin typeface="Calibri" pitchFamily="34" charset="0"/>
                </a:rPr>
                <a:t>سمعهم محمد وبدأ يجمع الخطوط ويحولها إل</a:t>
              </a:r>
              <a:r>
                <a:rPr lang="ar-SA" sz="3600" b="1" dirty="0">
                  <a:latin typeface="Calibri" pitchFamily="34" charset="0"/>
                </a:rPr>
                <a:t>ى</a:t>
              </a:r>
              <a:r>
                <a:rPr lang="ar-EG" sz="3600" b="1" dirty="0">
                  <a:latin typeface="Calibri" pitchFamily="34" charset="0"/>
                </a:rPr>
                <a:t> أشكال </a:t>
              </a:r>
              <a:endParaRPr lang="en-US" sz="3600" dirty="0">
                <a:latin typeface="Calibri" pitchFamily="34" charset="0"/>
              </a:endParaRPr>
            </a:p>
            <a:p>
              <a:pPr algn="ctr"/>
              <a:r>
                <a:rPr lang="ar-EG" sz="3600" b="1" dirty="0">
                  <a:latin typeface="Calibri" pitchFamily="34" charset="0"/>
                </a:rPr>
                <a:t>حتى تكونت الأشكال التالية ــ </a:t>
              </a:r>
              <a:r>
                <a:rPr lang="ar-EG" sz="3600" b="1" dirty="0" err="1">
                  <a:latin typeface="Calibri" pitchFamily="34" charset="0"/>
                </a:rPr>
                <a:t>الشكل </a:t>
              </a:r>
              <a:r>
                <a:rPr lang="ar-EG" sz="3600" b="1" dirty="0">
                  <a:latin typeface="Calibri" pitchFamily="34" charset="0"/>
                </a:rPr>
                <a:t>(5</a:t>
              </a:r>
              <a:r>
                <a:rPr lang="ar-EG" sz="3600" b="1" dirty="0" err="1" smtClean="0">
                  <a:latin typeface="Calibri" pitchFamily="34" charset="0"/>
                </a:rPr>
                <a:t>).</a:t>
              </a:r>
              <a:endParaRPr lang="en-US" sz="3600" dirty="0">
                <a:latin typeface="Calibri" pitchFamily="34" charset="0"/>
              </a:endParaRPr>
            </a:p>
          </p:txBody>
        </p:sp>
      </p:grpSp>
      <p:grpSp>
        <p:nvGrpSpPr>
          <p:cNvPr id="4" name="مجموعة 19"/>
          <p:cNvGrpSpPr>
            <a:grpSpLocks/>
          </p:cNvGrpSpPr>
          <p:nvPr/>
        </p:nvGrpSpPr>
        <p:grpSpPr bwMode="auto">
          <a:xfrm>
            <a:off x="533400" y="2819400"/>
            <a:ext cx="8077200" cy="3546475"/>
            <a:chOff x="533400" y="2819400"/>
            <a:chExt cx="8077200" cy="35464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400" y="2819400"/>
              <a:ext cx="8077200" cy="351313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4" name="Rectangle 13"/>
            <p:cNvSpPr/>
            <p:nvPr/>
          </p:nvSpPr>
          <p:spPr bwMode="auto">
            <a:xfrm>
              <a:off x="2816225" y="3352800"/>
              <a:ext cx="1146175" cy="1062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543800" y="5257801"/>
              <a:ext cx="950913" cy="1108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200400" y="5253039"/>
              <a:ext cx="1457325" cy="1062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159625" y="3282950"/>
              <a:ext cx="1146175" cy="1060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11276" name="TextBox 17"/>
          <p:cNvSpPr txBox="1">
            <a:spLocks noChangeArrowheads="1"/>
          </p:cNvSpPr>
          <p:nvPr/>
        </p:nvSpPr>
        <p:spPr bwMode="auto">
          <a:xfrm rot="-255656">
            <a:off x="7567613" y="5075238"/>
            <a:ext cx="10350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ar-EG" sz="3200" b="1">
                <a:solidFill>
                  <a:srgbClr val="FF00FF"/>
                </a:solidFill>
                <a:latin typeface="Calibri" pitchFamily="34" charset="0"/>
              </a:rPr>
              <a:t>الدائرة</a:t>
            </a:r>
          </a:p>
        </p:txBody>
      </p:sp>
      <p:sp>
        <p:nvSpPr>
          <p:cNvPr id="11277" name="TextBox 18"/>
          <p:cNvSpPr txBox="1">
            <a:spLocks noChangeArrowheads="1"/>
          </p:cNvSpPr>
          <p:nvPr/>
        </p:nvSpPr>
        <p:spPr bwMode="auto">
          <a:xfrm>
            <a:off x="2908300" y="3505200"/>
            <a:ext cx="11303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ar-EG" sz="3600" b="1">
                <a:solidFill>
                  <a:srgbClr val="FF00FF"/>
                </a:solidFill>
                <a:latin typeface="Calibri" pitchFamily="34" charset="0"/>
              </a:rPr>
              <a:t>المربع</a:t>
            </a:r>
          </a:p>
        </p:txBody>
      </p:sp>
      <p:sp>
        <p:nvSpPr>
          <p:cNvPr id="11278" name="TextBox 19"/>
          <p:cNvSpPr txBox="1">
            <a:spLocks noChangeArrowheads="1"/>
          </p:cNvSpPr>
          <p:nvPr/>
        </p:nvSpPr>
        <p:spPr bwMode="auto">
          <a:xfrm rot="-261608">
            <a:off x="3227388" y="5516563"/>
            <a:ext cx="15700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ar-EG" sz="3600" b="1">
                <a:solidFill>
                  <a:srgbClr val="FF00FF"/>
                </a:solidFill>
                <a:latin typeface="Calibri" pitchFamily="34" charset="0"/>
              </a:rPr>
              <a:t>المستطيل</a:t>
            </a:r>
          </a:p>
        </p:txBody>
      </p:sp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1981200" y="6334125"/>
            <a:ext cx="50834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2800" b="1" dirty="0" smtClean="0">
                <a:latin typeface="Calibri" pitchFamily="34" charset="0"/>
              </a:rPr>
              <a:t>الشكل </a:t>
            </a:r>
            <a:r>
              <a:rPr lang="ar-EG" sz="2800" b="1" dirty="0" err="1" smtClean="0">
                <a:latin typeface="Calibri" pitchFamily="34" charset="0"/>
              </a:rPr>
              <a:t>5 </a:t>
            </a:r>
            <a:r>
              <a:rPr lang="ar-EG" sz="2800" b="1" dirty="0" smtClean="0">
                <a:latin typeface="Calibri" pitchFamily="34" charset="0"/>
              </a:rPr>
              <a:t>- </a:t>
            </a:r>
            <a:r>
              <a:rPr lang="ar-EG" sz="2800" b="1" dirty="0">
                <a:latin typeface="Calibri" pitchFamily="34" charset="0"/>
              </a:rPr>
              <a:t>الأشكال التي نتجت عن الخطوط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 rot="-255656">
            <a:off x="7259638" y="3467100"/>
            <a:ext cx="103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ar-EG" sz="3200" b="1">
                <a:solidFill>
                  <a:srgbClr val="FF00FF"/>
                </a:solidFill>
                <a:latin typeface="Calibri" pitchFamily="34" charset="0"/>
              </a:rPr>
              <a:t>المثلث</a:t>
            </a: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سمعهم محمد وبدأ يجمع الخطوط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ثل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مستط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مرب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دائ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7" grpId="0"/>
      <p:bldP spid="1127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 bwMode="auto">
          <a:xfrm>
            <a:off x="304800" y="762000"/>
            <a:ext cx="8458200" cy="5486400"/>
          </a:xfrm>
          <a:prstGeom prst="doubleWave">
            <a:avLst>
              <a:gd name="adj1" fmla="val 2627"/>
              <a:gd name="adj2" fmla="val 1410"/>
            </a:avLst>
          </a:prstGeom>
          <a:blipFill>
            <a:blip r:embed="rId4" cstate="print">
              <a:lum bright="-77000" contrast="90000"/>
            </a:blip>
            <a:stretch>
              <a:fillRect/>
            </a:stretch>
          </a:blipFill>
          <a:ln w="76200">
            <a:solidFill>
              <a:srgbClr val="FF006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21399573">
            <a:off x="560388" y="2246313"/>
            <a:ext cx="7762875" cy="2554287"/>
          </a:xfrm>
          <a:prstGeom prst="rect">
            <a:avLst/>
          </a:prstGeom>
          <a:solidFill>
            <a:schemeClr val="lt1">
              <a:alpha val="59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FF0066"/>
                </a:solidFill>
              </a:rPr>
              <a:t>إنها أشكال جميلة نستطيع أن نرسم منها أجمل اللوحات فشكرا</a:t>
            </a:r>
            <a:r>
              <a:rPr lang="ar-SA" sz="4000" b="1" dirty="0">
                <a:solidFill>
                  <a:srgbClr val="FF0066"/>
                </a:solidFill>
              </a:rPr>
              <a:t>ً</a:t>
            </a:r>
            <a:r>
              <a:rPr lang="ar-EG" sz="4000" b="1" dirty="0">
                <a:solidFill>
                  <a:srgbClr val="FF0066"/>
                </a:solidFill>
              </a:rPr>
              <a:t> </a:t>
            </a:r>
            <a:r>
              <a:rPr lang="ar-EG" sz="4000" b="1" dirty="0">
                <a:solidFill>
                  <a:srgbClr val="0000FF"/>
                </a:solidFill>
              </a:rPr>
              <a:t>للنقطة</a:t>
            </a:r>
            <a:r>
              <a:rPr lang="ar-EG" sz="4000" b="1" dirty="0">
                <a:solidFill>
                  <a:srgbClr val="FF00FF"/>
                </a:solidFill>
              </a:rPr>
              <a:t> </a:t>
            </a:r>
            <a:r>
              <a:rPr lang="ar-EG" sz="4000" b="1" dirty="0">
                <a:solidFill>
                  <a:srgbClr val="FF0066"/>
                </a:solidFill>
              </a:rPr>
              <a:t>وشكرا</a:t>
            </a:r>
            <a:r>
              <a:rPr lang="ar-SA" sz="4000" b="1" dirty="0">
                <a:solidFill>
                  <a:srgbClr val="FF0066"/>
                </a:solidFill>
              </a:rPr>
              <a:t>ً</a:t>
            </a:r>
            <a:r>
              <a:rPr lang="ar-EG" sz="4000" b="1" dirty="0">
                <a:solidFill>
                  <a:srgbClr val="FF00FF"/>
                </a:solidFill>
              </a:rPr>
              <a:t> </a:t>
            </a:r>
            <a:r>
              <a:rPr lang="ar-EG" sz="4000" b="1" dirty="0">
                <a:solidFill>
                  <a:srgbClr val="0000FF"/>
                </a:solidFill>
              </a:rPr>
              <a:t>للخط</a:t>
            </a:r>
            <a:r>
              <a:rPr lang="ar-EG" sz="4000" b="1" dirty="0">
                <a:solidFill>
                  <a:srgbClr val="00B0F0"/>
                </a:solidFill>
              </a:rPr>
              <a:t> </a:t>
            </a:r>
            <a:r>
              <a:rPr lang="ar-EG" sz="4000" b="1" dirty="0">
                <a:solidFill>
                  <a:srgbClr val="FF0066"/>
                </a:solidFill>
              </a:rPr>
              <a:t>وشكرا</a:t>
            </a:r>
            <a:r>
              <a:rPr lang="ar-SA" sz="4000" b="1" dirty="0">
                <a:solidFill>
                  <a:srgbClr val="FF0066"/>
                </a:solidFill>
              </a:rPr>
              <a:t>ً</a:t>
            </a:r>
            <a:r>
              <a:rPr lang="ar-EG" sz="4000" b="1" dirty="0">
                <a:solidFill>
                  <a:srgbClr val="FF0066"/>
                </a:solidFill>
              </a:rPr>
              <a:t> </a:t>
            </a:r>
            <a:r>
              <a:rPr lang="ar-EG" sz="4000" b="1" dirty="0">
                <a:solidFill>
                  <a:srgbClr val="CC00CC"/>
                </a:solidFill>
              </a:rPr>
              <a:t>لمحمد الرسام الماهر </a:t>
            </a:r>
            <a:r>
              <a:rPr lang="ar-EG" sz="4000" b="1" dirty="0">
                <a:solidFill>
                  <a:srgbClr val="FF0066"/>
                </a:solidFill>
              </a:rPr>
              <a:t>الذي علمنا كيف نرسم الخط والأشكال:</a:t>
            </a:r>
            <a:endParaRPr lang="en-US" sz="4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نها أشكال جميلة نستطيع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نها أشكال جميلة نستطيع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791200" y="1828800"/>
            <a:ext cx="3124200" cy="4648200"/>
            <a:chOff x="5791200" y="1828800"/>
            <a:chExt cx="3124200" cy="4648200"/>
          </a:xfrm>
        </p:grpSpPr>
        <p:sp>
          <p:nvSpPr>
            <p:cNvPr id="2" name="Isosceles Triangle 1"/>
            <p:cNvSpPr/>
            <p:nvPr/>
          </p:nvSpPr>
          <p:spPr>
            <a:xfrm>
              <a:off x="5791200" y="1828800"/>
              <a:ext cx="3124200" cy="4648200"/>
            </a:xfrm>
            <a:prstGeom prst="triangle">
              <a:avLst>
                <a:gd name="adj" fmla="val 94467"/>
              </a:avLst>
            </a:prstGeom>
            <a:solidFill>
              <a:srgbClr val="FF0000"/>
            </a:solidFill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" name="Oval 2"/>
            <p:cNvSpPr/>
            <p:nvPr/>
          </p:nvSpPr>
          <p:spPr>
            <a:xfrm>
              <a:off x="6553200" y="2803525"/>
              <a:ext cx="2362200" cy="3673475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Donut 3"/>
            <p:cNvSpPr/>
            <p:nvPr/>
          </p:nvSpPr>
          <p:spPr>
            <a:xfrm>
              <a:off x="6934200" y="3489325"/>
              <a:ext cx="1981200" cy="2449513"/>
            </a:xfrm>
            <a:prstGeom prst="donut">
              <a:avLst/>
            </a:prstGeom>
            <a:solidFill>
              <a:srgbClr val="FFFF00"/>
            </a:solidFill>
            <a:ln w="5715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257800" y="1487488"/>
            <a:ext cx="2895600" cy="3922712"/>
            <a:chOff x="685800" y="-113083"/>
            <a:chExt cx="1854387" cy="3161083"/>
          </a:xfrm>
        </p:grpSpPr>
        <p:sp>
          <p:nvSpPr>
            <p:cNvPr id="7" name="Rounded Rectangle 6"/>
            <p:cNvSpPr/>
            <p:nvPr/>
          </p:nvSpPr>
          <p:spPr>
            <a:xfrm rot="20789469">
              <a:off x="1853942" y="-113083"/>
              <a:ext cx="686245" cy="3123984"/>
            </a:xfrm>
            <a:prstGeom prst="roundRect">
              <a:avLst/>
            </a:prstGeom>
            <a:solidFill>
              <a:srgbClr val="9933FF"/>
            </a:solidFill>
            <a:ln w="57150">
              <a:solidFill>
                <a:srgbClr val="0000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Rounded Rectangle 7"/>
            <p:cNvSpPr/>
            <p:nvPr/>
          </p:nvSpPr>
          <p:spPr>
            <a:xfrm rot="1762646">
              <a:off x="739683" y="609706"/>
              <a:ext cx="1006493" cy="1727018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6600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5800" y="1524386"/>
              <a:ext cx="1828971" cy="1523614"/>
            </a:xfrm>
            <a:prstGeom prst="roundRect">
              <a:avLst/>
            </a:prstGeom>
            <a:solidFill>
              <a:srgbClr val="00FFFF"/>
            </a:solidFill>
            <a:ln w="57150">
              <a:solidFill>
                <a:srgbClr val="FF00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-26000" contrast="46000"/>
          </a:blip>
          <a:srcRect/>
          <a:stretch>
            <a:fillRect/>
          </a:stretch>
        </p:blipFill>
        <p:spPr bwMode="auto">
          <a:xfrm>
            <a:off x="304800" y="990600"/>
            <a:ext cx="5029199" cy="50292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334000" y="3657600"/>
            <a:ext cx="274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6600FF"/>
                </a:solidFill>
              </a:rPr>
              <a:t>شاهدوا كيف اجتمعت الأشكال في كراستي البيضاء.</a:t>
            </a:r>
            <a:endParaRPr lang="en-US" sz="3200"/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اهدوا كيف اجتمعت الأشكال في كراستي البيض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اهدوا كيف اجتمعت الأشكال في كراستي البيض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اهدوا كيف اجتمعت الأشكال في كراستي البيض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اهدوا كيف اجتمعت الأشكال في كراستي البيض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اهدوا كيف اجتمعت الأشكال في كراستي البيض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اهدوا كيف اجتمعت الأشكال في كراستي البيض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اهدوا كيف اجتمعت الأشكال في كراستي البيض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9073">
            <a:off x="1905000" y="284876"/>
            <a:ext cx="7086600" cy="260987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203395">
            <a:off x="2758801" y="913238"/>
            <a:ext cx="56717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00B050"/>
                </a:solidFill>
                <a:latin typeface="Calibri" pitchFamily="34" charset="0"/>
              </a:rPr>
              <a:t>يتوقع من الطالب في هذه </a:t>
            </a:r>
            <a:r>
              <a:rPr lang="ar-EG" sz="4000" b="1" dirty="0" err="1" smtClean="0">
                <a:solidFill>
                  <a:srgbClr val="00B050"/>
                </a:solidFill>
                <a:latin typeface="Calibri" pitchFamily="34" charset="0"/>
              </a:rPr>
              <a:t>الوحدة:</a:t>
            </a:r>
            <a:endParaRPr lang="ar-EG" sz="4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7" name="Picture 1" descr="BCKMC035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2014">
            <a:off x="381000" y="2774180"/>
            <a:ext cx="83820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174427">
            <a:off x="685800" y="3322311"/>
            <a:ext cx="785689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latin typeface="Calibri" pitchFamily="34" charset="0"/>
              </a:rPr>
              <a:t>1- رسم موضوعات من حياته وبيئته المحيطة, باستخدام أنواع مختلفة من أقلام الرسم وفرش التلوين البسيطة.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توقع من الطالب في هذ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سم موضوعات من حياته وبيئته المحيط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9073">
            <a:off x="1905000" y="284876"/>
            <a:ext cx="7086600" cy="260987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203395">
            <a:off x="2758801" y="913238"/>
            <a:ext cx="56717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00B050"/>
                </a:solidFill>
                <a:latin typeface="Calibri" pitchFamily="34" charset="0"/>
              </a:rPr>
              <a:t>يتوقع من الطالب في هذه </a:t>
            </a:r>
            <a:r>
              <a:rPr lang="ar-EG" sz="4000" b="1" dirty="0" err="1" smtClean="0">
                <a:solidFill>
                  <a:srgbClr val="00B050"/>
                </a:solidFill>
                <a:latin typeface="Calibri" pitchFamily="34" charset="0"/>
              </a:rPr>
              <a:t>الوحدة:</a:t>
            </a:r>
            <a:endParaRPr lang="ar-EG" sz="4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7" name="Picture 1" descr="BCKMC035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2014">
            <a:off x="381000" y="2774180"/>
            <a:ext cx="83820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176599">
            <a:off x="647780" y="2936166"/>
            <a:ext cx="8089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 smtClean="0">
                <a:latin typeface="Calibri" pitchFamily="34" charset="0"/>
              </a:rPr>
              <a:t>2- القدرة على رسم وتكرار عناصر وأشكال من الطبيعة يعرفها ويدركها من خلال بيئته.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76599">
            <a:off x="787635" y="4315727"/>
            <a:ext cx="78568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latin typeface="Calibri" pitchFamily="34" charset="0"/>
              </a:rPr>
              <a:t>3- التعبير عن كل ما يريد رسمه بالتبسيط والاختزال المناسب.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قدرة على رسم وتكرار عناصر وأشكال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عبير عن كل ما يريد رسمه بالتبسيط والاختز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9073">
            <a:off x="1905000" y="284876"/>
            <a:ext cx="7086600" cy="260987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203395">
            <a:off x="2758801" y="913238"/>
            <a:ext cx="56717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00B050"/>
                </a:solidFill>
                <a:latin typeface="Calibri" pitchFamily="34" charset="0"/>
              </a:rPr>
              <a:t>يتوقع من الطالب في هذه </a:t>
            </a:r>
            <a:r>
              <a:rPr lang="ar-EG" sz="4000" b="1" dirty="0" err="1" smtClean="0">
                <a:solidFill>
                  <a:srgbClr val="00B050"/>
                </a:solidFill>
                <a:latin typeface="Calibri" pitchFamily="34" charset="0"/>
              </a:rPr>
              <a:t>الوحدة:</a:t>
            </a:r>
            <a:endParaRPr lang="ar-EG" sz="4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7" name="Picture 1" descr="BCKMC035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2014">
            <a:off x="381000" y="2774180"/>
            <a:ext cx="83820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176599">
            <a:off x="558882" y="3012366"/>
            <a:ext cx="8089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 smtClean="0">
                <a:latin typeface="Calibri" pitchFamily="34" charset="0"/>
              </a:rPr>
              <a:t>4- استخدام قوالب القطع البسيطة لإنتاج بعض الأشكال الهندسية.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76599">
            <a:off x="787635" y="4392292"/>
            <a:ext cx="7856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 smtClean="0">
                <a:latin typeface="Calibri" pitchFamily="34" charset="0"/>
              </a:rPr>
              <a:t>5- التعرف على الطينة الصناعية.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ستخدام قوالب القطع البسيطة لإنتاج بعض الأشك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عرف على الطينة الصناع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9073">
            <a:off x="1905000" y="284876"/>
            <a:ext cx="7086600" cy="260987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203395">
            <a:off x="2758801" y="913238"/>
            <a:ext cx="56717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00B050"/>
                </a:solidFill>
                <a:latin typeface="Calibri" pitchFamily="34" charset="0"/>
              </a:rPr>
              <a:t>يتوقع من الطالب في هذه </a:t>
            </a:r>
            <a:r>
              <a:rPr lang="ar-EG" sz="4000" b="1" dirty="0" err="1" smtClean="0">
                <a:solidFill>
                  <a:srgbClr val="00B050"/>
                </a:solidFill>
                <a:latin typeface="Calibri" pitchFamily="34" charset="0"/>
              </a:rPr>
              <a:t>الوحدة:</a:t>
            </a:r>
            <a:endParaRPr lang="ar-EG" sz="4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7" name="Picture 1" descr="BCKMC035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2014">
            <a:off x="381000" y="2774180"/>
            <a:ext cx="83820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176599">
            <a:off x="585804" y="3032599"/>
            <a:ext cx="8089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 smtClean="0">
                <a:latin typeface="Calibri" pitchFamily="34" charset="0"/>
              </a:rPr>
              <a:t>6- انتقاء الخامات الصالحة للطباعة.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76599">
            <a:off x="787635" y="3782327"/>
            <a:ext cx="78568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 smtClean="0">
                <a:latin typeface="Calibri" pitchFamily="34" charset="0"/>
              </a:rPr>
              <a:t>7- القدرة على طباعة الأثر باستخدام الخامات والأشكال البسيطة.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نتقاء الخامات الصالحة للطب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قدرة على طباعة الأثر باستخدام الخامات والأشكال البسيط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9073">
            <a:off x="1905000" y="284876"/>
            <a:ext cx="7086600" cy="260987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203395">
            <a:off x="2758801" y="913238"/>
            <a:ext cx="56717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00B050"/>
                </a:solidFill>
                <a:latin typeface="Calibri" pitchFamily="34" charset="0"/>
              </a:rPr>
              <a:t>يتوقع من الطالب في هذه </a:t>
            </a:r>
            <a:r>
              <a:rPr lang="ar-EG" sz="4000" b="1" dirty="0" err="1" smtClean="0">
                <a:solidFill>
                  <a:srgbClr val="00B050"/>
                </a:solidFill>
                <a:latin typeface="Calibri" pitchFamily="34" charset="0"/>
              </a:rPr>
              <a:t>الوحدة:</a:t>
            </a:r>
            <a:endParaRPr lang="ar-EG" sz="4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7" name="Picture 1" descr="BCKMC035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2014">
            <a:off x="381000" y="2774180"/>
            <a:ext cx="83820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176599">
            <a:off x="585804" y="3032599"/>
            <a:ext cx="8089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 smtClean="0">
                <a:latin typeface="Calibri" pitchFamily="34" charset="0"/>
              </a:rPr>
              <a:t>8- معرفة مفهوم التكرار </a:t>
            </a:r>
            <a:r>
              <a:rPr lang="ar-EG" sz="3600" b="1" dirty="0" err="1" smtClean="0">
                <a:latin typeface="Calibri" pitchFamily="34" charset="0"/>
              </a:rPr>
              <a:t>الزخرفي</a:t>
            </a:r>
            <a:r>
              <a:rPr lang="ar-EG" sz="3600" b="1" dirty="0" smtClean="0">
                <a:latin typeface="Calibri" pitchFamily="34" charset="0"/>
              </a:rPr>
              <a:t> العادي والمتبادل.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76599">
            <a:off x="787635" y="3856544"/>
            <a:ext cx="78568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 smtClean="0">
                <a:latin typeface="Calibri" pitchFamily="34" charset="0"/>
              </a:rPr>
              <a:t>9- التحدث عن أعماله </a:t>
            </a:r>
            <a:r>
              <a:rPr lang="ar-EG" sz="3600" b="1" dirty="0" err="1" smtClean="0">
                <a:latin typeface="Calibri" pitchFamily="34" charset="0"/>
              </a:rPr>
              <a:t>الزخرفية</a:t>
            </a:r>
            <a:r>
              <a:rPr lang="ar-EG" sz="3600" b="1" dirty="0" smtClean="0">
                <a:latin typeface="Calibri" pitchFamily="34" charset="0"/>
              </a:rPr>
              <a:t>, ووصفها وتذوقها بأسلوبه الخاص.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عرفة مفهوم التكرار الزخرفي العادي والمتبا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حدث عن أعماله الزخرفية ووصفها وتذوق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340225" y="2873375"/>
            <a:ext cx="4216400" cy="3503613"/>
            <a:chOff x="4340964" y="2873510"/>
            <a:chExt cx="4215303" cy="3502807"/>
          </a:xfrm>
        </p:grpSpPr>
        <p:sp>
          <p:nvSpPr>
            <p:cNvPr id="18" name="Rounded Rectangle 17"/>
            <p:cNvSpPr/>
            <p:nvPr/>
          </p:nvSpPr>
          <p:spPr>
            <a:xfrm rot="450852">
              <a:off x="4340964" y="2873510"/>
              <a:ext cx="4215303" cy="3398210"/>
            </a:xfrm>
            <a:prstGeom prst="roundRect">
              <a:avLst>
                <a:gd name="adj" fmla="val 7968"/>
              </a:avLst>
            </a:prstGeom>
            <a:noFill/>
            <a:ln>
              <a:noFill/>
              <a:prstDash val="sys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061" name="TextBox 13"/>
            <p:cNvSpPr txBox="1">
              <a:spLocks noChangeArrowheads="1"/>
            </p:cNvSpPr>
            <p:nvPr/>
          </p:nvSpPr>
          <p:spPr bwMode="auto">
            <a:xfrm rot="515280">
              <a:off x="4874956" y="2927275"/>
              <a:ext cx="367761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ar-EG" sz="6000">
                  <a:solidFill>
                    <a:srgbClr val="6600FF"/>
                  </a:solidFill>
                  <a:latin typeface="Calibri" pitchFamily="34" charset="0"/>
                </a:rPr>
                <a:t>الوحدة الرابعة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15280">
              <a:off x="4712705" y="3790994"/>
              <a:ext cx="3212739" cy="258532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>
                    <a:solidFill>
                      <a:srgbClr val="FF3300"/>
                    </a:solidFill>
                  </a:ln>
                  <a:solidFill>
                    <a:srgbClr val="00FFFF"/>
                  </a:solidFill>
                  <a:latin typeface="+mn-lt"/>
                  <a:cs typeface="+mn-cs"/>
                </a:rPr>
                <a:t>           </a:t>
              </a:r>
              <a:r>
                <a:rPr lang="ar-EG" sz="5400" b="1" dirty="0">
                  <a:ln>
                    <a:solidFill>
                      <a:srgbClr val="FF3300"/>
                    </a:solidFill>
                  </a:ln>
                  <a:solidFill>
                    <a:srgbClr val="00FFFF"/>
                  </a:solidFill>
                  <a:latin typeface="+mn-lt"/>
                  <a:cs typeface="+mn-cs"/>
                </a:rPr>
                <a:t>الخط </a:t>
              </a:r>
            </a:p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>
                  <a:ln>
                    <a:solidFill>
                      <a:srgbClr val="FF3300"/>
                    </a:solidFill>
                  </a:ln>
                  <a:solidFill>
                    <a:srgbClr val="00FFFF"/>
                  </a:solidFill>
                  <a:latin typeface="+mn-lt"/>
                  <a:cs typeface="+mn-cs"/>
                </a:rPr>
                <a:t>و</a:t>
              </a:r>
            </a:p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>
                  <a:ln>
                    <a:solidFill>
                      <a:srgbClr val="FF3300"/>
                    </a:solidFill>
                  </a:ln>
                  <a:solidFill>
                    <a:srgbClr val="00FFFF"/>
                  </a:solidFill>
                  <a:latin typeface="+mn-lt"/>
                  <a:cs typeface="+mn-cs"/>
                </a:rPr>
                <a:t>         الشكل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11021" y="611568"/>
            <a:ext cx="4878860" cy="3397003"/>
            <a:chOff x="211106" y="611100"/>
            <a:chExt cx="4878533" cy="339821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11106" y="611100"/>
              <a:ext cx="4878533" cy="3398210"/>
              <a:chOff x="211106" y="611100"/>
              <a:chExt cx="4878533" cy="3398210"/>
            </a:xfrm>
          </p:grpSpPr>
          <p:sp>
            <p:nvSpPr>
              <p:cNvPr id="2054" name="TextBox 15"/>
              <p:cNvSpPr txBox="1">
                <a:spLocks noChangeArrowheads="1"/>
              </p:cNvSpPr>
              <p:nvPr/>
            </p:nvSpPr>
            <p:spPr bwMode="auto">
              <a:xfrm>
                <a:off x="914438" y="2672997"/>
                <a:ext cx="4175201" cy="923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/>
                <a:r>
                  <a:rPr lang="ar-EG" sz="5400" b="1" dirty="0" smtClean="0">
                    <a:solidFill>
                      <a:srgbClr val="0000FF"/>
                    </a:solidFill>
                    <a:latin typeface="Calibri" pitchFamily="34" charset="0"/>
                  </a:rPr>
                  <a:t>كيف </a:t>
                </a:r>
                <a:r>
                  <a:rPr lang="ar-EG" sz="5400" b="1" dirty="0" err="1" smtClean="0">
                    <a:solidFill>
                      <a:srgbClr val="0000FF"/>
                    </a:solidFill>
                    <a:latin typeface="Calibri" pitchFamily="34" charset="0"/>
                  </a:rPr>
                  <a:t>نرسم؟</a:t>
                </a:r>
                <a:endParaRPr lang="ar-EG" sz="5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450852">
                <a:off x="211106" y="611100"/>
                <a:ext cx="2583787" cy="3398210"/>
              </a:xfrm>
              <a:prstGeom prst="roundRect">
                <a:avLst>
                  <a:gd name="adj" fmla="val 7968"/>
                </a:avLst>
              </a:prstGeom>
              <a:noFill/>
              <a:ln>
                <a:noFill/>
                <a:prstDash val="sysDot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/>
              </a:p>
            </p:txBody>
          </p:sp>
        </p:grpSp>
        <p:sp>
          <p:nvSpPr>
            <p:cNvPr id="2053" name="TextBox 20"/>
            <p:cNvSpPr txBox="1">
              <a:spLocks noChangeArrowheads="1"/>
            </p:cNvSpPr>
            <p:nvPr/>
          </p:nvSpPr>
          <p:spPr bwMode="auto">
            <a:xfrm>
              <a:off x="872734" y="1060185"/>
              <a:ext cx="3622864" cy="9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ar-EG" sz="5400" b="1" dirty="0" smtClean="0">
                  <a:solidFill>
                    <a:srgbClr val="FF0000"/>
                  </a:solidFill>
                  <a:latin typeface="Calibri" pitchFamily="34" charset="0"/>
                </a:rPr>
                <a:t>الموضوع الأول</a:t>
              </a:r>
              <a:endParaRPr lang="ar-EG" sz="5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موضوع الأول كيف نرس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28600" y="3048000"/>
            <a:ext cx="8610600" cy="3429000"/>
          </a:xfrm>
          <a:prstGeom prst="round2DiagRect">
            <a:avLst/>
          </a:prstGeom>
          <a:blipFill>
            <a:blip r:embed="rId5" cstate="print">
              <a:lum bright="-7000" contrast="21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3417888"/>
            <a:ext cx="8763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 dirty="0">
                <a:solidFill>
                  <a:srgbClr val="0000FF"/>
                </a:solidFill>
                <a:latin typeface="Calibri" pitchFamily="34" charset="0"/>
              </a:rPr>
              <a:t>يحكى أنه كان هناك نقطة جميلة نقطها محمد على صفحة بيضاء.</a:t>
            </a:r>
          </a:p>
          <a:p>
            <a:pPr algn="ctr" rtl="0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كانت وحيدة ليس لها أصدقاء في فضاء الصفحة البيضاء.</a:t>
            </a:r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57200"/>
            <a:ext cx="3581400" cy="2514600"/>
          </a:xfrm>
          <a:prstGeom prst="ellipse">
            <a:avLst/>
          </a:prstGeom>
          <a:ln w="76200">
            <a:solidFill>
              <a:schemeClr val="tx1"/>
            </a:solidFill>
            <a:prstDash val="sysDash"/>
          </a:ln>
          <a:effectLst>
            <a:softEdge rad="112500"/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" y="4678363"/>
            <a:ext cx="8915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 dirty="0">
                <a:solidFill>
                  <a:srgbClr val="0000FF"/>
                </a:solidFill>
                <a:latin typeface="Calibri" pitchFamily="34" charset="0"/>
              </a:rPr>
              <a:t>نسيها محمد وتركها </a:t>
            </a:r>
            <a:r>
              <a:rPr lang="ar-EG" sz="3200" b="1" dirty="0" err="1">
                <a:solidFill>
                  <a:srgbClr val="0000FF"/>
                </a:solidFill>
                <a:latin typeface="Calibri" pitchFamily="34" charset="0"/>
              </a:rPr>
              <a:t>تتساءل:</a:t>
            </a:r>
            <a:r>
              <a:rPr lang="ar-EG" sz="3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algn="ctr" rtl="0"/>
            <a:r>
              <a:rPr lang="ar-EG" sz="3200" b="1" dirty="0">
                <a:solidFill>
                  <a:srgbClr val="7030A0"/>
                </a:solidFill>
                <a:latin typeface="Calibri" pitchFamily="34" charset="0"/>
              </a:rPr>
              <a:t>لماذا أنا وحيدة لا أجد من يلعب </a:t>
            </a:r>
            <a:r>
              <a:rPr lang="ar-EG" sz="3200" b="1" dirty="0" err="1">
                <a:solidFill>
                  <a:srgbClr val="7030A0"/>
                </a:solidFill>
                <a:latin typeface="Calibri" pitchFamily="34" charset="0"/>
              </a:rPr>
              <a:t>معي</a:t>
            </a:r>
            <a:r>
              <a:rPr lang="ar-EG" sz="3200" b="1" dirty="0" err="1">
                <a:solidFill>
                  <a:srgbClr val="0000FF"/>
                </a:solidFill>
                <a:latin typeface="Calibri" pitchFamily="34" charset="0"/>
              </a:rPr>
              <a:t>؟</a:t>
            </a:r>
            <a:r>
              <a:rPr lang="ar-EG" sz="3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algn="ctr" rtl="0"/>
            <a:r>
              <a:rPr lang="ar-EG" sz="3200" b="1" dirty="0">
                <a:solidFill>
                  <a:srgbClr val="0000FF"/>
                </a:solidFill>
                <a:latin typeface="Calibri" pitchFamily="34" charset="0"/>
              </a:rPr>
              <a:t>وتخاف ألا ينتبه إليها</a:t>
            </a:r>
            <a:r>
              <a:rPr lang="ar-SA" sz="3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ar-EG" sz="3200" b="1" dirty="0">
                <a:solidFill>
                  <a:srgbClr val="0000FF"/>
                </a:solidFill>
                <a:latin typeface="Calibri" pitchFamily="34" charset="0"/>
              </a:rPr>
              <a:t>أحد فيمزق الورقة ويلقيها في سلة </a:t>
            </a:r>
            <a:r>
              <a:rPr lang="ar-EG" sz="3200" b="1" dirty="0" smtClean="0">
                <a:solidFill>
                  <a:srgbClr val="0000FF"/>
                </a:solidFill>
                <a:latin typeface="Calibri" pitchFamily="34" charset="0"/>
              </a:rPr>
              <a:t>المهملات.</a:t>
            </a:r>
            <a:endParaRPr lang="ar-EG" sz="32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حكى أنه كان هناك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حكى أنه كان هناك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حكى أنه كان هناك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سيها محمد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304800" y="228600"/>
            <a:ext cx="8610600" cy="3429000"/>
          </a:xfrm>
          <a:prstGeom prst="foldedCorner">
            <a:avLst>
              <a:gd name="adj" fmla="val 24784"/>
            </a:avLst>
          </a:prstGeom>
          <a:blipFill>
            <a:blip r:embed="rId6" cstate="print">
              <a:lum bright="24000" contrast="8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2"/>
          <p:cNvSpPr/>
          <p:nvPr/>
        </p:nvSpPr>
        <p:spPr>
          <a:xfrm>
            <a:off x="533400" y="646113"/>
            <a:ext cx="7620000" cy="3170237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/>
              <a:t>وبينما كانت تفكر..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0000FF"/>
                </a:solidFill>
              </a:rPr>
              <a:t>جاء محمد مرة أخرى ومعه علبة الألوان.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/>
              <a:t>فرحت النقطة وعرفت أنها ستجد لها أصدقاء،</a:t>
            </a:r>
            <a:r>
              <a:rPr lang="ar-SA" sz="4000" b="1" dirty="0"/>
              <a:t> </a:t>
            </a:r>
            <a:r>
              <a:rPr lang="ar-EG" sz="4000" b="1" dirty="0"/>
              <a:t>وسيرسم  محمد نقطاً أخرى وخطوطاً وألواناً</a:t>
            </a:r>
            <a:r>
              <a:rPr lang="ar-SA" sz="4000" b="1" dirty="0"/>
              <a:t>- الشكل (1).</a:t>
            </a:r>
            <a:endParaRPr lang="ar-EG" sz="4000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lum bright="-9000" contrast="41000"/>
          </a:blip>
          <a:srcRect/>
          <a:stretch>
            <a:fillRect/>
          </a:stretch>
        </p:blipFill>
        <p:spPr bwMode="auto">
          <a:xfrm>
            <a:off x="609600" y="3886200"/>
            <a:ext cx="4324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914400" y="6105525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2800" b="1" dirty="0"/>
              <a:t>الشكل </a:t>
            </a:r>
            <a:r>
              <a:rPr lang="ar-SA" sz="2800" b="1" dirty="0" err="1"/>
              <a:t>1 </a:t>
            </a:r>
            <a:r>
              <a:rPr lang="ar-SA" sz="2800" b="1" dirty="0"/>
              <a:t>– محمد يرسم</a:t>
            </a:r>
            <a:endParaRPr lang="ar-EG" sz="2800" b="1" dirty="0"/>
          </a:p>
        </p:txBody>
      </p:sp>
    </p:spTree>
  </p:cSld>
  <p:clrMapOvr>
    <a:masterClrMapping/>
  </p:clrMapOvr>
  <p:transition>
    <p:wedge/>
    <p:sndAc>
      <p:stSnd>
        <p:snd r:embed="rId2" name="0512 - فوق الاجراس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بينما كانت تفكر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بينما كانت تفكر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بينما كانت تفكر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بينما كانت تفكر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رحت النقطة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شكل 1 – محمد يرس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479</Words>
  <Application>Microsoft Office PowerPoint</Application>
  <PresentationFormat>عرض على الشاشة (3:4)‏</PresentationFormat>
  <Paragraphs>63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تربية فنية - الصف الأول الابتدائي - الفصل الدراسي الثاني</dc:title>
  <dc:subject>1- كيف نرسم</dc:subject>
  <dc:creator>أ/ بندر الحازمي</dc:creator>
  <cp:keywords>حقيبة إنجاز المعلم والمعلمة</cp:keywords>
  <cp:lastModifiedBy>hzm.man.14</cp:lastModifiedBy>
  <cp:revision>101</cp:revision>
  <dcterms:created xsi:type="dcterms:W3CDTF">2006-08-16T00:00:00Z</dcterms:created>
  <dcterms:modified xsi:type="dcterms:W3CDTF">2015-12-17T19:47:33Z</dcterms:modified>
</cp:coreProperties>
</file>