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trictFirstAndLastChars="0" embedTrueTypeFonts="1" saveSubsetFonts="1" autoCompressPictures="0">
  <p:sldMasterIdLst>
    <p:sldMasterId id="2147483660" r:id="rId1"/>
    <p:sldMasterId id="2147483663" r:id="rId2"/>
  </p:sldMasterIdLst>
  <p:notesMasterIdLst>
    <p:notesMasterId r:id="rId28"/>
  </p:notesMasterIdLst>
  <p:sldIdLst>
    <p:sldId id="330" r:id="rId3"/>
    <p:sldId id="331" r:id="rId4"/>
    <p:sldId id="258" r:id="rId5"/>
    <p:sldId id="270" r:id="rId6"/>
    <p:sldId id="272" r:id="rId7"/>
    <p:sldId id="341" r:id="rId8"/>
    <p:sldId id="333" r:id="rId9"/>
    <p:sldId id="261" r:id="rId10"/>
    <p:sldId id="335" r:id="rId11"/>
    <p:sldId id="339" r:id="rId12"/>
    <p:sldId id="306" r:id="rId13"/>
    <p:sldId id="319" r:id="rId14"/>
    <p:sldId id="336" r:id="rId15"/>
    <p:sldId id="320" r:id="rId16"/>
    <p:sldId id="321" r:id="rId17"/>
    <p:sldId id="322" r:id="rId18"/>
    <p:sldId id="337" r:id="rId19"/>
    <p:sldId id="338" r:id="rId20"/>
    <p:sldId id="307" r:id="rId21"/>
    <p:sldId id="323" r:id="rId22"/>
    <p:sldId id="325" r:id="rId23"/>
    <p:sldId id="329" r:id="rId24"/>
    <p:sldId id="340" r:id="rId25"/>
    <p:sldId id="334" r:id="rId26"/>
    <p:sldId id="264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</p:embeddedFont>
    <p:embeddedFont>
      <p:font typeface="Calibri Light" panose="020F030202020403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Dubai Medium" panose="020B0603030403030204" pitchFamily="34" charset="-78"/>
      <p:regular r:id="rId36"/>
    </p:embeddedFont>
    <p:embeddedFont>
      <p:font typeface="tahoma" panose="020B0604030504040204" pitchFamily="34" charset="0"/>
      <p:regular r:id="rId37"/>
      <p:bold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626A16-632D-4916-9D0D-F1ECA6CF59C9}">
  <a:tblStyle styleId="{D1626A16-632D-4916-9D0D-F1ECA6CF59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5883555-56B8-4855-AB53-648A8EB2D5E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نمط ذو نسُق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نمط ذو نسُق 2 - تميي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نمط داكن 1 - تميي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نمط ذو نسُق 2 - تميي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88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75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4651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92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24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13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F10E2CC-6E2A-441F-A975-CEC56AF9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buClrTx/>
            </a:pPr>
            <a:fld id="{525267E9-6CB3-48FC-9494-9F282177905E}" type="datetimeFigureOut">
              <a:rPr lang="ar-SA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685800" rtl="1">
                <a:buClrTx/>
              </a:pPr>
              <a:t>20/05/43</a:t>
            </a:fld>
            <a:endParaRPr lang="ar-SA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3B21406-E92D-4F41-9A5D-735A1D1F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buClrTx/>
            </a:pPr>
            <a:endParaRPr lang="ar-SA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DF9977D-CB57-4388-95CB-7F19A60D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buClrTx/>
            </a:pPr>
            <a:fld id="{C0451920-C3C9-4EC1-AA6F-BE547FA44D1E}" type="slidenum">
              <a:rPr lang="ar-SA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685800" rtl="1">
                <a:buClrTx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9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2E877-434B-4EF5-8C00-F82A8087C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F1AC86-BD53-42DE-8869-8F6B1C054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1CF9517-60D3-4F8B-8C76-70AD63FD8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298B524-2DB1-42A5-98AE-6C9FECDF4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D2B156-FA68-41F8-94AB-85AA3EAD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822C216-6290-4CBC-87B9-D67C23AB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81820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D6AB4E-FE22-4F4C-8F7F-11E6550A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D46DADC-C46D-4173-949C-8F3D03B47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10D4362-7574-4C1F-868C-E1DE11210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F786CCC-A1D4-4FBA-A2CB-97E4B7BC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28639A3-ECC0-48E3-B31C-AD80B815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E51FC49-3C9B-4BC5-80FA-487781FD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152346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4B5C3A-0316-4D95-8B7C-A0FA3BB5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5D17491-F132-46F3-AE32-5E963A6C4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3A11EC-9C5F-4505-A65F-D8255EAC5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AC1336-38C7-4E21-847E-86210C7A0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DF3FB8-9CBB-47D2-962F-9639BDE0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143768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747191D-B8CE-4945-8BF2-4D0CF7BBC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2D45E86-81E2-4377-8D33-6D6071F63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6C05B7-BEC5-4627-B1D1-1A230E32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BF4672-8EB7-47E5-AC66-F6E838CE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C07039-5B42-43DC-84EA-A853ADDF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382055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55300" y="1506347"/>
            <a:ext cx="74334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92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F10E2CC-6E2A-441F-A975-CEC56AF9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buClrTx/>
            </a:pPr>
            <a:fld id="{525267E9-6CB3-48FC-9494-9F282177905E}" type="datetimeFigureOut">
              <a:rPr lang="ar-SA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685800" rtl="1">
                <a:buClrTx/>
              </a:pPr>
              <a:t>20/05/43</a:t>
            </a:fld>
            <a:endParaRPr lang="ar-SA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3B21406-E92D-4F41-9A5D-735A1D1F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buClrTx/>
            </a:pPr>
            <a:endParaRPr lang="ar-SA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DF9977D-CB57-4388-95CB-7F19A60D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buClrTx/>
            </a:pPr>
            <a:fld id="{C0451920-C3C9-4EC1-AA6F-BE547FA44D1E}" type="slidenum">
              <a:rPr lang="ar-SA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685800" rtl="1">
                <a:buClrTx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26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BC47D2-4F8B-45F2-B6A5-7EB8D5E3C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ED64BBA-3DAB-4632-8549-50EF87C39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2E8480-B469-48B6-AB90-171C1B3F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9D9477-AD1E-457F-A69D-6332A821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D09B5B-B26E-462C-9E24-924956F9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11398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7E7588-EEB5-484B-A673-A7AFFB607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A96559-ECEA-4952-8968-1B0648E88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2B3BBC-ADB9-456A-9112-61AC9984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592614-1A3B-4C47-B8F7-C70B1B26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ADD633-B73B-444C-9A91-8E2C0FBC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743500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66175C-F3C5-4D5B-B09E-A819BC3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A3F4C44-470B-4196-8A04-E28966E14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5BBAD2-5258-409F-9DAD-B47A9AA29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81628E-B0CE-46B7-82AA-E393EBBE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EB008C-765B-4A41-86A3-59A24AD9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078888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30E3B8-7DB9-47CC-B089-ABCE8959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4E15A7C-776D-4342-812D-7A413063E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D86EABA-26BB-4F94-AE5B-3E1C29E0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0BCDF3-F642-4160-932E-4C2D29BD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1A27C58-BC2F-4565-B222-1F2633BA6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3AB83BE-59EB-4D61-91E8-5E86C9D9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788923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CDF5E1-DAA0-4BA4-ADA0-4E3A372A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A923D92-FE3F-4CF5-88CC-D403919CA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95E350B-12D6-4E10-BA1D-026BCC96C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A555F6E-AF68-4C31-B9EE-2EDAC77B1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50F5806-027F-4C52-9C9F-79AD07633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26C7ACF-8D5A-40A2-B3C2-AE704DEB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3886C5E-0B79-4E4C-BA83-151D4BDB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9B4D902-E6B8-4B1F-8496-09916DAC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533390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FB4062-55B0-418B-9BF5-265F11A9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5074727-D099-4099-8965-E9DE1D87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02065DE-3436-4E79-A465-B59EBC4B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B4C65A4-AE9E-4F52-85E8-9FEB5735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91672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2094599-CA4D-4014-B53A-D897AA39B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476F890-13D0-4D63-A559-A7DED8B1C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B7E47DB-41DD-4A83-88EA-51BA0D5E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622367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EBF0818-2773-40FC-A35A-8E3077B4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E7E9408-0B8C-4BD5-A909-FFA1431B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BC0992-4262-4747-AD52-85035702D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267E9-6CB3-48FC-9494-9F282177905E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387AB8-1502-44DB-8823-BC3735002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F9E49E-9A13-4FBC-A509-79CB8EAB3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51920-C3C9-4EC1-AA6F-BE547FA44D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312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2E0501B-D71F-46D0-B39F-1A8E851A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D20ACA4-8B9C-414D-891F-390ECAA04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53ABCD-7B99-42F2-8BFD-27BC032AD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D533E-918A-48DD-AF2B-AEBB9C339ED7}" type="datetimeFigureOut">
              <a:rPr lang="ar-SA" smtClean="0"/>
              <a:t>20/05/43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85B75D-C492-496E-8662-35C084747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891A350-9CAD-44F3-B29C-9EA4E7A07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465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</p:sldLayoutIdLst>
  <p:transition>
    <p:fade thruBlk="1"/>
  </p:transition>
  <p:hf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36BAF907-09EA-4D35-8EA1-8A1DE29AA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92" y="772105"/>
            <a:ext cx="1386092" cy="1163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240E6EA-5F99-4B0E-9E51-AA8ACED142C8}"/>
              </a:ext>
            </a:extLst>
          </p:cNvPr>
          <p:cNvSpPr txBox="1"/>
          <p:nvPr/>
        </p:nvSpPr>
        <p:spPr>
          <a:xfrm>
            <a:off x="6559653" y="1238035"/>
            <a:ext cx="987771" cy="3000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defTabSz="685800" rtl="1">
              <a:buClrTx/>
            </a:pPr>
            <a:r>
              <a:rPr lang="ar-SA" sz="1350" kern="1200" dirty="0">
                <a:solidFill>
                  <a:prstClr val="black"/>
                </a:solidFill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التربية الفنية</a:t>
            </a:r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481C8A8F-6E46-458D-B81C-9519920CE097}"/>
              </a:ext>
            </a:extLst>
          </p:cNvPr>
          <p:cNvGraphicFramePr>
            <a:graphicFrameLocks noGrp="1"/>
          </p:cNvGraphicFramePr>
          <p:nvPr/>
        </p:nvGraphicFramePr>
        <p:xfrm>
          <a:off x="2964971" y="3124354"/>
          <a:ext cx="3214058" cy="15316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76332">
                  <a:extLst>
                    <a:ext uri="{9D8B030D-6E8A-4147-A177-3AD203B41FA5}">
                      <a16:colId xmlns:a16="http://schemas.microsoft.com/office/drawing/2014/main" val="207013835"/>
                    </a:ext>
                  </a:extLst>
                </a:gridCol>
                <a:gridCol w="2337726">
                  <a:extLst>
                    <a:ext uri="{9D8B030D-6E8A-4147-A177-3AD203B41FA5}">
                      <a16:colId xmlns:a16="http://schemas.microsoft.com/office/drawing/2014/main" val="1291940474"/>
                    </a:ext>
                  </a:extLst>
                </a:gridCol>
              </a:tblGrid>
              <a:tr h="34290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الدرس: الرابع</a:t>
                      </a:r>
                    </a:p>
                  </a:txBody>
                  <a:tcPr marL="68580" marR="68580" marT="34290" marB="34290">
                    <a:solidFill>
                      <a:srgbClr val="FFB5B8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rgbClr val="BFE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7199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1"/>
                      <a:r>
                        <a:rPr lang="ar-SA" sz="1000" b="1" dirty="0"/>
                        <a:t>الصف</a:t>
                      </a:r>
                    </a:p>
                  </a:txBody>
                  <a:tcPr marL="68580" marR="68580" marT="34290" marB="34290">
                    <a:solidFill>
                      <a:srgbClr val="BFE8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500" b="1" dirty="0">
                          <a:solidFill>
                            <a:srgbClr val="0070C0"/>
                          </a:solidFill>
                        </a:rPr>
                        <a:t>رابع</a:t>
                      </a:r>
                    </a:p>
                  </a:txBody>
                  <a:tcPr marL="68580" marR="68580" marT="34290" marB="34290">
                    <a:solidFill>
                      <a:srgbClr val="BFE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3176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1"/>
                      <a:r>
                        <a:rPr lang="ar-SA" sz="1000" b="1" dirty="0"/>
                        <a:t>اليوم</a:t>
                      </a:r>
                    </a:p>
                  </a:txBody>
                  <a:tcPr marL="68580" marR="68580" marT="34290" marB="34290">
                    <a:solidFill>
                      <a:srgbClr val="FFB5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1500" b="1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B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3832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1"/>
                      <a:r>
                        <a:rPr lang="ar-SA" sz="1000" b="1" dirty="0"/>
                        <a:t>التاريخ</a:t>
                      </a:r>
                    </a:p>
                  </a:txBody>
                  <a:tcPr marL="68580" marR="68580" marT="34290" marB="34290">
                    <a:solidFill>
                      <a:srgbClr val="BFE8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1500" b="1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BFE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32352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1"/>
                      <a:r>
                        <a:rPr lang="ar-SA" sz="1000" b="1" dirty="0"/>
                        <a:t>الحصة</a:t>
                      </a:r>
                    </a:p>
                  </a:txBody>
                  <a:tcPr marL="68580" marR="68580" marT="34290" marB="34290">
                    <a:solidFill>
                      <a:srgbClr val="FFB5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1500" b="1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B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681427"/>
                  </a:ext>
                </a:extLst>
              </a:tr>
            </a:tbl>
          </a:graphicData>
        </a:graphic>
      </p:graphicFrame>
      <p:pic>
        <p:nvPicPr>
          <p:cNvPr id="11" name="صورة 10">
            <a:extLst>
              <a:ext uri="{FF2B5EF4-FFF2-40B4-BE49-F238E27FC236}">
                <a16:creationId xmlns:a16="http://schemas.microsoft.com/office/drawing/2014/main" id="{372FCE7E-C3CB-4DB3-A194-BD7715CDA2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B5B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5" r="15255"/>
          <a:stretch/>
        </p:blipFill>
        <p:spPr>
          <a:xfrm>
            <a:off x="200529" y="1"/>
            <a:ext cx="2219181" cy="2257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1D948E08-4EBC-4E8D-BE8C-7438FB6BE17E}"/>
              </a:ext>
            </a:extLst>
          </p:cNvPr>
          <p:cNvSpPr/>
          <p:nvPr/>
        </p:nvSpPr>
        <p:spPr>
          <a:xfrm>
            <a:off x="692642" y="218108"/>
            <a:ext cx="123495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</a:pPr>
            <a:r>
              <a:rPr lang="ar-SA" sz="405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الوحدة</a:t>
            </a:r>
          </a:p>
        </p:txBody>
      </p:sp>
      <p:pic>
        <p:nvPicPr>
          <p:cNvPr id="13" name="Picture 10" descr="Time Pirate Sticker by HolidayPirates for iOS &amp; Android | GIPHY">
            <a:extLst>
              <a:ext uri="{FF2B5EF4-FFF2-40B4-BE49-F238E27FC236}">
                <a16:creationId xmlns:a16="http://schemas.microsoft.com/office/drawing/2014/main" id="{3FCF1C8B-3089-463A-9B58-07FA6D554E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28" y="973141"/>
            <a:ext cx="2286944" cy="2286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5F1EC416-B20F-408D-9DF5-81721CD7575D}"/>
              </a:ext>
            </a:extLst>
          </p:cNvPr>
          <p:cNvGrpSpPr/>
          <p:nvPr/>
        </p:nvGrpSpPr>
        <p:grpSpPr>
          <a:xfrm>
            <a:off x="2416406" y="342386"/>
            <a:ext cx="4405353" cy="623248"/>
            <a:chOff x="3221876" y="1075640"/>
            <a:chExt cx="5873804" cy="830997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861EEFF-7B91-4989-8628-96D2AE7D1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1876" y="1121400"/>
              <a:ext cx="5873804" cy="7678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592EA703-1CD7-4303-919D-7492080306D0}"/>
                </a:ext>
              </a:extLst>
            </p:cNvPr>
            <p:cNvSpPr/>
            <p:nvPr/>
          </p:nvSpPr>
          <p:spPr>
            <a:xfrm>
              <a:off x="4514347" y="1075640"/>
              <a:ext cx="3138467" cy="83099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 rtl="1">
                <a:buClrTx/>
              </a:pPr>
              <a:r>
                <a:rPr lang="ar-SA" sz="3600" kern="1200" dirty="0">
                  <a:ln w="0">
                    <a:solidFill>
                      <a:sysClr val="windowText" lastClr="000000"/>
                    </a:solidFill>
                  </a:ln>
                  <a:gradFill>
                    <a:gsLst>
                      <a:gs pos="0">
                        <a:srgbClr val="5B9BD5">
                          <a:lumMod val="50000"/>
                        </a:srgbClr>
                      </a:gs>
                      <a:gs pos="50000">
                        <a:srgbClr val="5B9BD5"/>
                      </a:gs>
                      <a:gs pos="100000">
                        <a:srgbClr val="5B9BD5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Calibri" panose="020F0502020204030204"/>
                  <a:ea typeface="+mn-ea"/>
                  <a:cs typeface="Arial" panose="020B0604020202020204" pitchFamily="34" charset="0"/>
                </a:rPr>
                <a:t>استعدوا للحصة</a:t>
              </a:r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A02239E-B315-4F69-9367-4C32C1A5C4B4}"/>
              </a:ext>
            </a:extLst>
          </p:cNvPr>
          <p:cNvSpPr/>
          <p:nvPr/>
        </p:nvSpPr>
        <p:spPr>
          <a:xfrm>
            <a:off x="758148" y="1238036"/>
            <a:ext cx="1005725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</a:pPr>
            <a:r>
              <a:rPr lang="ar-SA" sz="18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مجال الرسم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D35D5E7-D297-408E-8E4C-E4F0DFF8D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28" y="2030956"/>
            <a:ext cx="1644916" cy="21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C1811AA-A5FC-4CA7-9232-DD4F55CDF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356" y="105450"/>
            <a:ext cx="2064989" cy="86735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9E3350-CE4B-486E-A7ED-11F181FE5149}"/>
              </a:ext>
            </a:extLst>
          </p:cNvPr>
          <p:cNvSpPr txBox="1"/>
          <p:nvPr/>
        </p:nvSpPr>
        <p:spPr>
          <a:xfrm>
            <a:off x="5667931" y="339071"/>
            <a:ext cx="2014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buFont typeface="Symbol" panose="05050102010706020507" pitchFamily="18" charset="2"/>
              <a:buBlip>
                <a:blip r:embed="rId4"/>
              </a:buBlip>
            </a:pPr>
            <a:r>
              <a:rPr lang="ar-EG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akkal Majalla" panose="02000000000000000000" pitchFamily="2" charset="-78"/>
              </a:rPr>
              <a:t>المقصود </a:t>
            </a:r>
            <a:r>
              <a:rPr lang="ar-SA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akkal Majalla" panose="02000000000000000000" pitchFamily="2" charset="-78"/>
              </a:rPr>
              <a:t>التهشير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193A9A-1315-42A9-9994-31A63DB0F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792" y="3019325"/>
            <a:ext cx="384057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sz="2000" b="1" dirty="0"/>
              <a:t>هو التظليل والمقصود بها هو الخطوط المتوازية أو المتقاطعة في اتجاهات مختلفة والتي ترسم بالقلم أو الرصاص بشرط أن لا يظهر بداية الخط من نهايته </a:t>
            </a:r>
            <a:endParaRPr lang="en-US" altLang="ar-SA" sz="1400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AC65DF3B-E12C-42C5-BF55-7A8173FC5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241330"/>
              </p:ext>
            </p:extLst>
          </p:nvPr>
        </p:nvGraphicFramePr>
        <p:xfrm>
          <a:off x="0" y="0"/>
          <a:ext cx="2389910" cy="88170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969819">
                  <a:extLst>
                    <a:ext uri="{9D8B030D-6E8A-4147-A177-3AD203B41FA5}">
                      <a16:colId xmlns:a16="http://schemas.microsoft.com/office/drawing/2014/main" val="1670303149"/>
                    </a:ext>
                  </a:extLst>
                </a:gridCol>
                <a:gridCol w="1420091">
                  <a:extLst>
                    <a:ext uri="{9D8B030D-6E8A-4147-A177-3AD203B41FA5}">
                      <a16:colId xmlns:a16="http://schemas.microsoft.com/office/drawing/2014/main" val="558241519"/>
                    </a:ext>
                  </a:extLst>
                </a:gridCol>
              </a:tblGrid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209709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شكل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اثرائي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615142"/>
                  </a:ext>
                </a:extLst>
              </a:tr>
              <a:tr h="333061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الملاحظة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765707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6B971E92-9396-47F7-9875-CD080DC82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664" y="1196314"/>
            <a:ext cx="2505074" cy="172571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E30D48-1326-464E-BFAA-5EA67583C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928" y="1445635"/>
            <a:ext cx="2905125" cy="3609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8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3">
            <a:extLst>
              <a:ext uri="{FF2B5EF4-FFF2-40B4-BE49-F238E27FC236}">
                <a16:creationId xmlns:a16="http://schemas.microsoft.com/office/drawing/2014/main" id="{54782973-9EC3-492A-B4E5-FA7502004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13496"/>
              </p:ext>
            </p:extLst>
          </p:nvPr>
        </p:nvGraphicFramePr>
        <p:xfrm>
          <a:off x="0" y="0"/>
          <a:ext cx="2389910" cy="88170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969819">
                  <a:extLst>
                    <a:ext uri="{9D8B030D-6E8A-4147-A177-3AD203B41FA5}">
                      <a16:colId xmlns:a16="http://schemas.microsoft.com/office/drawing/2014/main" val="1670303149"/>
                    </a:ext>
                  </a:extLst>
                </a:gridCol>
                <a:gridCol w="1420091">
                  <a:extLst>
                    <a:ext uri="{9D8B030D-6E8A-4147-A177-3AD203B41FA5}">
                      <a16:colId xmlns:a16="http://schemas.microsoft.com/office/drawing/2014/main" val="558241519"/>
                    </a:ext>
                  </a:extLst>
                </a:gridCol>
              </a:tblGrid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209709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شكل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615142"/>
                  </a:ext>
                </a:extLst>
              </a:tr>
              <a:tr h="333061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الملاحظة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765707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9F9E2E43-B6F6-4568-8AB6-3FE7E535F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356" y="105450"/>
            <a:ext cx="2064989" cy="86735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51BCE53-F19D-4A09-8B49-644FE326CE46}"/>
              </a:ext>
            </a:extLst>
          </p:cNvPr>
          <p:cNvSpPr txBox="1"/>
          <p:nvPr/>
        </p:nvSpPr>
        <p:spPr>
          <a:xfrm>
            <a:off x="5617356" y="357528"/>
            <a:ext cx="206498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1800" b="1" dirty="0">
                <a:solidFill>
                  <a:schemeClr val="bg1"/>
                </a:solidFill>
              </a:rPr>
              <a:t>مميزات الطبيعة الصامتة: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238546F9-54A7-42E4-B36A-618C6DBF4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691" y="2609635"/>
            <a:ext cx="20141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85750" indent="-285750" algn="r" rtl="1" eaLnBrk="1" hangingPunct="1"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ar-SA" sz="1600" b="1" dirty="0"/>
              <a:t>أنها تساعد في التحكيم في الإضاءة ومصدرها والملامس وتنوعها</a:t>
            </a:r>
            <a:r>
              <a:rPr lang="en-US" sz="1600" b="1" dirty="0"/>
              <a:t> 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7275289-5982-49DE-AA74-DD8195530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691" y="1493001"/>
            <a:ext cx="30189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85750" indent="-285750" algn="r" rtl="1" eaLnBrk="1" hangingPunct="1"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ar-SA" sz="1600" b="1" dirty="0"/>
              <a:t>أنها تمنح الرسام الفرصة للرؤية الصحيحة للأشكال المراد رسمها نظراً لخاصية ثباتها.</a:t>
            </a:r>
            <a:endParaRPr lang="en-US" sz="1600" b="1" dirty="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CC25990A-5EA2-494C-8C10-C7F864E47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127" y="3960832"/>
            <a:ext cx="31412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85750" indent="-285750" algn="r" rtl="1" eaLnBrk="1" hangingPunct="1"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ar-SA" sz="1600" b="1" dirty="0"/>
              <a:t>أنها تساعد على اختيار موضوع معين، مثل:</a:t>
            </a:r>
            <a:r>
              <a:rPr lang="ar-EG" sz="1600" b="1" dirty="0"/>
              <a:t> </a:t>
            </a:r>
            <a:r>
              <a:rPr lang="ar-SA" sz="1600" b="1" dirty="0"/>
              <a:t>فواكه الصيف، أو أوان تراثية هي عبارة عن </a:t>
            </a:r>
            <a:r>
              <a:rPr lang="ar-EG" sz="1600" b="1" dirty="0"/>
              <a:t> </a:t>
            </a:r>
            <a:r>
              <a:rPr lang="ar-SA" sz="1600" b="1" dirty="0"/>
              <a:t>مجموعة أكواب وقوارير.... الخ.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78C856-1652-4CB5-AAA4-AFA80C83D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30" b="7946"/>
          <a:stretch/>
        </p:blipFill>
        <p:spPr>
          <a:xfrm>
            <a:off x="1553053" y="972802"/>
            <a:ext cx="3018947" cy="3959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مخطط انسيابي: بيانات مخزّنة 12">
            <a:extLst>
              <a:ext uri="{FF2B5EF4-FFF2-40B4-BE49-F238E27FC236}">
                <a16:creationId xmlns:a16="http://schemas.microsoft.com/office/drawing/2014/main" id="{6D600E36-28DA-4EE4-8DE3-3F259664F5B9}"/>
              </a:ext>
            </a:extLst>
          </p:cNvPr>
          <p:cNvSpPr/>
          <p:nvPr/>
        </p:nvSpPr>
        <p:spPr>
          <a:xfrm>
            <a:off x="6823364" y="1156855"/>
            <a:ext cx="914400" cy="263236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الرؤية</a:t>
            </a:r>
          </a:p>
        </p:txBody>
      </p:sp>
      <p:sp>
        <p:nvSpPr>
          <p:cNvPr id="14" name="مخطط انسيابي: بيانات مخزّنة 13">
            <a:extLst>
              <a:ext uri="{FF2B5EF4-FFF2-40B4-BE49-F238E27FC236}">
                <a16:creationId xmlns:a16="http://schemas.microsoft.com/office/drawing/2014/main" id="{359D956D-9579-41A1-8250-99BA581DE646}"/>
              </a:ext>
            </a:extLst>
          </p:cNvPr>
          <p:cNvSpPr/>
          <p:nvPr/>
        </p:nvSpPr>
        <p:spPr>
          <a:xfrm>
            <a:off x="6733309" y="2486525"/>
            <a:ext cx="1004455" cy="263236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الاضاءة</a:t>
            </a:r>
          </a:p>
        </p:txBody>
      </p:sp>
      <p:sp>
        <p:nvSpPr>
          <p:cNvPr id="15" name="مخطط انسيابي: بيانات مخزّنة 14">
            <a:extLst>
              <a:ext uri="{FF2B5EF4-FFF2-40B4-BE49-F238E27FC236}">
                <a16:creationId xmlns:a16="http://schemas.microsoft.com/office/drawing/2014/main" id="{1AFA0441-ECC7-40AB-B982-7A3BF91D3410}"/>
              </a:ext>
            </a:extLst>
          </p:cNvPr>
          <p:cNvSpPr/>
          <p:nvPr/>
        </p:nvSpPr>
        <p:spPr>
          <a:xfrm>
            <a:off x="6539345" y="3658180"/>
            <a:ext cx="1198419" cy="263236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الموضوع</a:t>
            </a:r>
          </a:p>
        </p:txBody>
      </p:sp>
    </p:spTree>
    <p:extLst>
      <p:ext uri="{BB962C8B-B14F-4D97-AF65-F5344CB8AC3E}">
        <p14:creationId xmlns:p14="http://schemas.microsoft.com/office/powerpoint/2010/main" val="17666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3">
            <a:extLst>
              <a:ext uri="{FF2B5EF4-FFF2-40B4-BE49-F238E27FC236}">
                <a16:creationId xmlns:a16="http://schemas.microsoft.com/office/drawing/2014/main" id="{36C64D7A-2B89-42D5-BF1A-1E6A15379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814"/>
              </p:ext>
            </p:extLst>
          </p:nvPr>
        </p:nvGraphicFramePr>
        <p:xfrm>
          <a:off x="0" y="0"/>
          <a:ext cx="2389910" cy="88170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969819">
                  <a:extLst>
                    <a:ext uri="{9D8B030D-6E8A-4147-A177-3AD203B41FA5}">
                      <a16:colId xmlns:a16="http://schemas.microsoft.com/office/drawing/2014/main" val="1670303149"/>
                    </a:ext>
                  </a:extLst>
                </a:gridCol>
                <a:gridCol w="1420091">
                  <a:extLst>
                    <a:ext uri="{9D8B030D-6E8A-4147-A177-3AD203B41FA5}">
                      <a16:colId xmlns:a16="http://schemas.microsoft.com/office/drawing/2014/main" val="558241519"/>
                    </a:ext>
                  </a:extLst>
                </a:gridCol>
              </a:tblGrid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209709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شكل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615142"/>
                  </a:ext>
                </a:extLst>
              </a:tr>
              <a:tr h="333061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765707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B6AC560A-80DC-45DF-8A88-538FD778E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265" y="154915"/>
            <a:ext cx="2064989" cy="86735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838213B-A0B6-4C5A-A80A-31CA28202D37}"/>
              </a:ext>
            </a:extLst>
          </p:cNvPr>
          <p:cNvSpPr txBox="1"/>
          <p:nvPr/>
        </p:nvSpPr>
        <p:spPr>
          <a:xfrm>
            <a:off x="5887978" y="326981"/>
            <a:ext cx="155202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SA" sz="1600" b="1" dirty="0">
                <a:solidFill>
                  <a:schemeClr val="bg1"/>
                </a:solidFill>
              </a:rPr>
              <a:t>تقنيات وأساليب رسم</a:t>
            </a:r>
          </a:p>
          <a:p>
            <a:pPr algn="r" rtl="1"/>
            <a:r>
              <a:rPr lang="ar-SA" sz="1600" b="1" dirty="0">
                <a:solidFill>
                  <a:schemeClr val="bg1"/>
                </a:solidFill>
              </a:rPr>
              <a:t>الطبيعة الصامتة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F54977-9CDF-4ECA-AAED-3BA38B52E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192" y="619367"/>
            <a:ext cx="1224443" cy="69361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7A8CF67-F0D6-47DD-B3ED-667455D68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295" y="1567316"/>
            <a:ext cx="2361801" cy="1612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D95AFF4-CC8C-46C9-BE2B-ABBD895FA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273" y="1937469"/>
            <a:ext cx="2361801" cy="1665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D91B557-2DD7-4B3F-B5E3-6389F4CD2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29" y="1567316"/>
            <a:ext cx="2361801" cy="1717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مربع نص 8">
            <a:extLst>
              <a:ext uri="{FF2B5EF4-FFF2-40B4-BE49-F238E27FC236}">
                <a16:creationId xmlns:a16="http://schemas.microsoft.com/office/drawing/2014/main" id="{49E9AE0E-6513-4269-9DDC-E50623194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016" y="207644"/>
            <a:ext cx="30371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Comic Sans MS" panose="030F0702030302020204" pitchFamily="66" charset="0"/>
              </a:rPr>
              <a:t>يستخدم الرسامون عادة تقنيات وأساليب لرسم الطبيعة الصامتة، سنستعرض منها ما يلي: </a:t>
            </a:r>
            <a:endParaRPr lang="en-US" altLang="ar-SA" sz="1800" b="1" dirty="0">
              <a:latin typeface="Comic Sans MS" panose="030F0702030302020204" pitchFamily="66" charset="0"/>
            </a:endParaRPr>
          </a:p>
        </p:txBody>
      </p:sp>
      <p:sp>
        <p:nvSpPr>
          <p:cNvPr id="16" name="مربع نص 8">
            <a:extLst>
              <a:ext uri="{FF2B5EF4-FFF2-40B4-BE49-F238E27FC236}">
                <a16:creationId xmlns:a16="http://schemas.microsoft.com/office/drawing/2014/main" id="{77B0ED61-246D-45D3-98FD-CC589245C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788" y="985732"/>
            <a:ext cx="2908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Comic Sans MS" panose="030F0702030302020204" pitchFamily="66" charset="0"/>
              </a:rPr>
              <a:t>هيا نكتشف التغيرات الحاصلة فيها.</a:t>
            </a:r>
            <a:endParaRPr lang="en-US" altLang="ar-SA" sz="1800" b="1" dirty="0"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0A58DBF-D7FE-40E9-9AD5-BEAC618ED557}"/>
              </a:ext>
            </a:extLst>
          </p:cNvPr>
          <p:cNvSpPr txBox="1"/>
          <p:nvPr/>
        </p:nvSpPr>
        <p:spPr>
          <a:xfrm>
            <a:off x="6511634" y="3433972"/>
            <a:ext cx="1906501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tx1"/>
                </a:solidFill>
              </a:rPr>
              <a:t>ظلل الفنان العناصر المرسومة ؛ لتبدو كأنها ذات أبعاد ثلاثية، لاحظ أن التظليل هو تغيير تدريجي من الفاتح إلى الغامق.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834885A-6EA5-49D5-B967-0DEFB8D7E38B}"/>
              </a:ext>
            </a:extLst>
          </p:cNvPr>
          <p:cNvSpPr txBox="1"/>
          <p:nvPr/>
        </p:nvSpPr>
        <p:spPr>
          <a:xfrm>
            <a:off x="6425793" y="4370244"/>
            <a:ext cx="2078182" cy="3077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tx1"/>
                </a:solidFill>
              </a:rPr>
              <a:t>أين نرى التظليل في هذه اللوحة؟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E420150-6197-4BD7-AB59-8982270D9B8B}"/>
              </a:ext>
            </a:extLst>
          </p:cNvPr>
          <p:cNvSpPr txBox="1"/>
          <p:nvPr/>
        </p:nvSpPr>
        <p:spPr>
          <a:xfrm>
            <a:off x="3554090" y="3815412"/>
            <a:ext cx="2653205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tx1"/>
                </a:solidFill>
              </a:rPr>
              <a:t>زاد الفنان في نسبة الغامق والفاتح حتى أحدث ما يعرف في لغة الفن بـ( التضاد)، انظر إلى الأماكن التي تجد فيها هذا التضاد، في درجات الفاتح والغامق.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9AC9AD6-4FC5-46DA-A9B0-9AC94635BBC8}"/>
              </a:ext>
            </a:extLst>
          </p:cNvPr>
          <p:cNvSpPr txBox="1"/>
          <p:nvPr/>
        </p:nvSpPr>
        <p:spPr>
          <a:xfrm>
            <a:off x="1205345" y="3407739"/>
            <a:ext cx="2155370" cy="116955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tx1"/>
                </a:solidFill>
              </a:rPr>
              <a:t>تمكن الفنان من رسم الإشكال وتلوينها بدرجات مختلفة، وقد جعل هذا اللوحة تبدو كتصميم مسطح، فبدت الأشكال المرسومة ليست ثلاثية الأبعاد.</a:t>
            </a:r>
          </a:p>
        </p:txBody>
      </p:sp>
    </p:spTree>
    <p:extLst>
      <p:ext uri="{BB962C8B-B14F-4D97-AF65-F5344CB8AC3E}">
        <p14:creationId xmlns:p14="http://schemas.microsoft.com/office/powerpoint/2010/main" val="309150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C1811AA-A5FC-4CA7-9232-DD4F55CDF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356" y="105450"/>
            <a:ext cx="2064989" cy="867352"/>
          </a:xfrm>
          <a:prstGeom prst="rect">
            <a:avLst/>
          </a:prstGeom>
        </p:spPr>
      </p:pic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AC65DF3B-E12C-42C5-BF55-7A8173FC5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785452"/>
              </p:ext>
            </p:extLst>
          </p:nvPr>
        </p:nvGraphicFramePr>
        <p:xfrm>
          <a:off x="0" y="0"/>
          <a:ext cx="2389910" cy="88170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969819">
                  <a:extLst>
                    <a:ext uri="{9D8B030D-6E8A-4147-A177-3AD203B41FA5}">
                      <a16:colId xmlns:a16="http://schemas.microsoft.com/office/drawing/2014/main" val="1670303149"/>
                    </a:ext>
                  </a:extLst>
                </a:gridCol>
                <a:gridCol w="1420091">
                  <a:extLst>
                    <a:ext uri="{9D8B030D-6E8A-4147-A177-3AD203B41FA5}">
                      <a16:colId xmlns:a16="http://schemas.microsoft.com/office/drawing/2014/main" val="558241519"/>
                    </a:ext>
                  </a:extLst>
                </a:gridCol>
              </a:tblGrid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209709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شكل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615142"/>
                  </a:ext>
                </a:extLst>
              </a:tr>
              <a:tr h="333061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المناقشة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765707"/>
                  </a:ext>
                </a:extLst>
              </a:tr>
            </a:tbl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4F4E5165-6DEE-4947-8528-9F893F6D2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072" y="144944"/>
            <a:ext cx="1485555" cy="788363"/>
          </a:xfrm>
          <a:prstGeom prst="rect">
            <a:avLst/>
          </a:prstGeom>
        </p:spPr>
      </p:pic>
      <p:sp>
        <p:nvSpPr>
          <p:cNvPr id="10" name="مربع نص 8">
            <a:extLst>
              <a:ext uri="{FF2B5EF4-FFF2-40B4-BE49-F238E27FC236}">
                <a16:creationId xmlns:a16="http://schemas.microsoft.com/office/drawing/2014/main" id="{99BB5147-1A05-426C-816F-4EE761ED4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345" y="972801"/>
            <a:ext cx="3172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latin typeface="Comic Sans MS" panose="030F0702030302020204" pitchFamily="66" charset="0"/>
              </a:rPr>
              <a:t>هل لا تزال الأشكال ثلاثية الأبعاد؟ </a:t>
            </a:r>
            <a:endParaRPr lang="en-US" altLang="ar-SA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1F2C9CA-6236-4656-AAAD-AC8C2EAB6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755" y="1530206"/>
            <a:ext cx="4045182" cy="31034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7C5C8895-F321-40DE-90DC-E822F452CAC7}"/>
              </a:ext>
            </a:extLst>
          </p:cNvPr>
          <p:cNvSpPr/>
          <p:nvPr/>
        </p:nvSpPr>
        <p:spPr>
          <a:xfrm>
            <a:off x="5907072" y="827442"/>
            <a:ext cx="197522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7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لا</a:t>
            </a:r>
          </a:p>
        </p:txBody>
      </p:sp>
    </p:spTree>
    <p:extLst>
      <p:ext uri="{BB962C8B-B14F-4D97-AF65-F5344CB8AC3E}">
        <p14:creationId xmlns:p14="http://schemas.microsoft.com/office/powerpoint/2010/main" val="28642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7091ED2-BB66-4BBD-8C6E-F9A921961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82" y="144858"/>
            <a:ext cx="4641273" cy="871804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6BD0B40-5FF2-48CE-95BF-28F62E70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722E134-E417-4C84-B840-750598C47820}"/>
              </a:ext>
            </a:extLst>
          </p:cNvPr>
          <p:cNvSpPr/>
          <p:nvPr/>
        </p:nvSpPr>
        <p:spPr>
          <a:xfrm>
            <a:off x="2605778" y="315410"/>
            <a:ext cx="35285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أدوات رسم الطبيعة الصامتة: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1ACA058-4982-4149-817F-E1DEE0B0ECA3}"/>
              </a:ext>
            </a:extLst>
          </p:cNvPr>
          <p:cNvSpPr txBox="1"/>
          <p:nvPr/>
        </p:nvSpPr>
        <p:spPr>
          <a:xfrm>
            <a:off x="2605778" y="1047644"/>
            <a:ext cx="3885900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 أقلام الرصاص ودرجاتها.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41BBC70-7CEE-4609-B833-9413BC32E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38" y="2279952"/>
            <a:ext cx="3392632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804E23B-D626-4445-ADC8-738E751FC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536" y="1357530"/>
            <a:ext cx="2381250" cy="368357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52B0C9F-D652-47C5-A29F-848B7D332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60763" y="1724025"/>
            <a:ext cx="1915391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8D6A383-FBB6-4AA0-8C60-BD424FE4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17EAD31-037E-49F1-99FA-EDF3DE7F879A}"/>
              </a:ext>
            </a:extLst>
          </p:cNvPr>
          <p:cNvSpPr txBox="1"/>
          <p:nvPr/>
        </p:nvSpPr>
        <p:spPr>
          <a:xfrm>
            <a:off x="2473217" y="782625"/>
            <a:ext cx="3141008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أقلام التحبير</a:t>
            </a:r>
          </a:p>
        </p:txBody>
      </p:sp>
      <p:pic>
        <p:nvPicPr>
          <p:cNvPr id="2050" name="Picture 2" descr="النهارده هنكلم عن أقلام التحبير &amp; من... - مكتبة الوان دمياط الجديدة |  Facebook">
            <a:extLst>
              <a:ext uri="{FF2B5EF4-FFF2-40B4-BE49-F238E27FC236}">
                <a16:creationId xmlns:a16="http://schemas.microsoft.com/office/drawing/2014/main" id="{17E72825-D260-431D-AAB2-5F64EDD9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08" y="1800987"/>
            <a:ext cx="3966792" cy="314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4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B17EAD31-037E-49F1-99FA-EDF3DE7F879A}"/>
              </a:ext>
            </a:extLst>
          </p:cNvPr>
          <p:cNvSpPr txBox="1"/>
          <p:nvPr/>
        </p:nvSpPr>
        <p:spPr>
          <a:xfrm>
            <a:off x="2276656" y="433857"/>
            <a:ext cx="3141008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 أقلام الفحم</a:t>
            </a:r>
          </a:p>
        </p:txBody>
      </p:sp>
      <p:pic>
        <p:nvPicPr>
          <p:cNvPr id="3074" name="Picture 2" descr="ألوان الباستيل بأنواعها Pastel colours | مكتبتي">
            <a:extLst>
              <a:ext uri="{FF2B5EF4-FFF2-40B4-BE49-F238E27FC236}">
                <a16:creationId xmlns:a16="http://schemas.microsoft.com/office/drawing/2014/main" id="{F0BEBC3D-33D4-4BA7-8500-C512B382A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80" y="1932708"/>
            <a:ext cx="3756182" cy="277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6 قطع الفحم المضغوط العصي للرسم ، تظليل ، 2 لينة 2 متوسط 2 الصلب ، رسم  الطبقة الأساسية أدوات كيت|charcoal stick|drawing charcoalcharcoal drawing -  AliExpress">
            <a:extLst>
              <a:ext uri="{FF2B5EF4-FFF2-40B4-BE49-F238E27FC236}">
                <a16:creationId xmlns:a16="http://schemas.microsoft.com/office/drawing/2014/main" id="{D3B88D67-3C0C-4AB1-A51F-8818B3D7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64" y="1321455"/>
            <a:ext cx="2143125" cy="366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391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4FEC1F7-A6C9-454B-98B1-8F73ADB7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19" y="0"/>
            <a:ext cx="4188622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44A4387-B93E-4066-9640-5102C74C8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341" y="1357746"/>
            <a:ext cx="3272002" cy="288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88952B2-2151-448C-8A71-675901069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018" y="115333"/>
            <a:ext cx="2639292" cy="87180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8B206FA-13DA-48CB-A5A9-2B5BE625BCFD}"/>
              </a:ext>
            </a:extLst>
          </p:cNvPr>
          <p:cNvSpPr/>
          <p:nvPr/>
        </p:nvSpPr>
        <p:spPr>
          <a:xfrm>
            <a:off x="6369102" y="289625"/>
            <a:ext cx="17299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الظل والضوء</a:t>
            </a:r>
          </a:p>
        </p:txBody>
      </p:sp>
    </p:spTree>
    <p:extLst>
      <p:ext uri="{BB962C8B-B14F-4D97-AF65-F5344CB8AC3E}">
        <p14:creationId xmlns:p14="http://schemas.microsoft.com/office/powerpoint/2010/main" val="117900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830A07E-22C6-44D2-9704-720B5D83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55" y="1336964"/>
            <a:ext cx="5396345" cy="3448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133CEEA-0F8A-4A27-B849-673421AA0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382" y="144858"/>
            <a:ext cx="4641273" cy="87180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FE85B1D-BB9B-4138-BC1F-81FD5317A19C}"/>
              </a:ext>
            </a:extLst>
          </p:cNvPr>
          <p:cNvSpPr txBox="1"/>
          <p:nvPr/>
        </p:nvSpPr>
        <p:spPr>
          <a:xfrm>
            <a:off x="2154382" y="226817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تدريب</a:t>
            </a:r>
          </a:p>
        </p:txBody>
      </p:sp>
    </p:spTree>
    <p:extLst>
      <p:ext uri="{BB962C8B-B14F-4D97-AF65-F5344CB8AC3E}">
        <p14:creationId xmlns:p14="http://schemas.microsoft.com/office/powerpoint/2010/main" val="3280206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3B8BB76-2F82-45C1-B3D7-2B3DA024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B91AD8A-DB53-4C38-AE1D-12D48DE18CD1}"/>
              </a:ext>
            </a:extLst>
          </p:cNvPr>
          <p:cNvSpPr txBox="1"/>
          <p:nvPr/>
        </p:nvSpPr>
        <p:spPr>
          <a:xfrm>
            <a:off x="2438400" y="673835"/>
            <a:ext cx="5465618" cy="43396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000" b="1" i="0" u="sng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التظليل على ثلاثة أنواع هي كالتالي:</a:t>
            </a:r>
          </a:p>
          <a:p>
            <a:pPr algn="r" rtl="1"/>
            <a:br>
              <a:rPr lang="ar-SA" sz="1600" b="1" dirty="0"/>
            </a:br>
            <a:r>
              <a:rPr lang="ar-SA" sz="16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1- التظليل بالقلم </a:t>
            </a:r>
            <a:r>
              <a:rPr lang="ar-SA" sz="1600" b="1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" و ذلك بوضع خطوط عشوائية " مكان سقوط الظل .. درجتها تختلف تبع لمناطق الظل القاتمة أو الفاتحة . وهذا شأن طريقة التظليل التاليتين.</a:t>
            </a:r>
            <a:br>
              <a:rPr lang="ar-SA" sz="1600" b="1" dirty="0"/>
            </a:br>
            <a:br>
              <a:rPr lang="ar-SA" sz="1600" b="1" dirty="0"/>
            </a:br>
            <a:r>
              <a:rPr lang="ar-SA" sz="16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2- التظليل بالإصبع .. </a:t>
            </a:r>
            <a:r>
              <a:rPr lang="ar-SA" sz="1600" b="1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وهذه الطريقة مع سابقتها شائعة .. يستعمل طرف الإصبع لدعك منطقة التظليل .. تأخذ أثار الظلال من منطقة ذات التخطيط الغامق التي رسمنها بالقلم.</a:t>
            </a:r>
            <a:br>
              <a:rPr lang="ar-SA" sz="1600" b="1" dirty="0"/>
            </a:br>
            <a:br>
              <a:rPr lang="ar-SA" sz="1600" b="1" dirty="0"/>
            </a:br>
            <a:r>
              <a:rPr lang="ar-SA" sz="16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3- التظليل بالقلم الخاص </a:t>
            </a:r>
            <a:r>
              <a:rPr lang="ar-SA" sz="1600" b="1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: هذا القلم عبارة عن محك خاص .. طريقة جديدة و سهلة حذرة وذكية في استخدام هذه النوعية من التظليل .. هذا القلم مادته قطنية , له رأس كالقلم العادي , يأتي حجمه على ثلاث درجات . الرفيع- المتوسط- العريض.</a:t>
            </a:r>
            <a:br>
              <a:rPr lang="ar-SA" sz="1600" b="1" dirty="0"/>
            </a:br>
            <a:br>
              <a:rPr lang="ar-SA" sz="1600" b="1" dirty="0"/>
            </a:br>
            <a:r>
              <a:rPr lang="ar-SA" sz="1600" b="1" i="0" u="sng" dirty="0">
                <a:solidFill>
                  <a:srgbClr val="7030A0"/>
                </a:solidFill>
                <a:effectLst/>
                <a:latin typeface="tahoma" panose="020B0604030504040204" pitchFamily="34" charset="0"/>
              </a:rPr>
              <a:t>ملاحظة</a:t>
            </a:r>
            <a:r>
              <a:rPr lang="ar-SA" sz="1600" b="1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:</a:t>
            </a:r>
            <a:br>
              <a:rPr lang="ar-SA" sz="1600" b="1" dirty="0"/>
            </a:br>
            <a:r>
              <a:rPr lang="ar-SA" sz="1600" b="1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يمكن الاستفادة من قطع المناديل الورقية" لكلينكس " وذلك بلي طرف القطعة و لولبتها .. هذه الطريقة تستخدم عوض عن محك التظليل الخاص..</a:t>
            </a:r>
            <a:endParaRPr lang="ar-SA" sz="16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280D8A2-1613-4CA2-8C94-207880B3E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859"/>
          <a:stretch/>
        </p:blipFill>
        <p:spPr>
          <a:xfrm>
            <a:off x="0" y="327305"/>
            <a:ext cx="2383743" cy="11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5877993-E346-4B1F-86B9-83BE4015610C}"/>
              </a:ext>
            </a:extLst>
          </p:cNvPr>
          <p:cNvGrpSpPr/>
          <p:nvPr/>
        </p:nvGrpSpPr>
        <p:grpSpPr>
          <a:xfrm>
            <a:off x="928537" y="723932"/>
            <a:ext cx="6558796" cy="4422490"/>
            <a:chOff x="620258" y="-78164"/>
            <a:chExt cx="6673263" cy="6773226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2E32393F-BA35-4A14-BE1F-62DFE2064F1A}"/>
                </a:ext>
              </a:extLst>
            </p:cNvPr>
            <p:cNvSpPr/>
            <p:nvPr/>
          </p:nvSpPr>
          <p:spPr>
            <a:xfrm>
              <a:off x="1754952" y="358357"/>
              <a:ext cx="180020" cy="6336705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 rtl="1">
                <a:buClrTx/>
                <a:defRPr/>
              </a:pPr>
              <a:endParaRPr lang="ar-SA" sz="135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" name="Picture 9" descr="Image result for â«Ø§ÙØ¹ÙÙ Ø§ÙØ³Ø¹ÙØ¯Ù ÙØªØ­Ø±Ùâ¬â">
              <a:extLst>
                <a:ext uri="{FF2B5EF4-FFF2-40B4-BE49-F238E27FC236}">
                  <a16:creationId xmlns:a16="http://schemas.microsoft.com/office/drawing/2014/main" id="{0BC86951-B41B-4580-85AA-E34305A1A2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58" y="-78164"/>
              <a:ext cx="6673263" cy="3024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B857345B-D708-4681-8855-9B0E23E12B00}"/>
              </a:ext>
            </a:extLst>
          </p:cNvPr>
          <p:cNvSpPr/>
          <p:nvPr/>
        </p:nvSpPr>
        <p:spPr>
          <a:xfrm>
            <a:off x="2287531" y="2987386"/>
            <a:ext cx="542389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1">
              <a:buClrTx/>
              <a:defRPr/>
            </a:pPr>
            <a:r>
              <a:rPr lang="ar-SA" sz="3300" b="1" kern="12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اللهم احفظ وطني وادم عزه واستقراره </a:t>
            </a:r>
          </a:p>
          <a:p>
            <a:pPr algn="ctr" defTabSz="685800" rtl="1">
              <a:buClrTx/>
              <a:defRPr/>
            </a:pPr>
            <a:r>
              <a:rPr lang="ar-SA" sz="3300" b="1" kern="12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و احفظ شعبه وحكامه </a:t>
            </a:r>
            <a:endParaRPr lang="ar-SA" sz="3000" b="1" kern="1200" dirty="0">
              <a:solidFill>
                <a:srgbClr val="70AD47">
                  <a:lumMod val="50000"/>
                </a:srgbClr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algn="ctr" defTabSz="685800" rtl="1">
              <a:buClrTx/>
              <a:defRPr/>
            </a:pPr>
            <a:r>
              <a:rPr lang="ar-SA" sz="3300" b="1" kern="12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اللهم أحفظ لهذا الوطن أمنه وأمانه</a:t>
            </a:r>
            <a:endParaRPr lang="ar-SA" sz="3300" kern="1200" dirty="0">
              <a:solidFill>
                <a:srgbClr val="70AD47">
                  <a:lumMod val="50000"/>
                </a:srgbClr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WhatsApp Audio 2021-01-25 at 9.31.55 AM">
            <a:hlinkClick r:id="" action="ppaction://media"/>
            <a:extLst>
              <a:ext uri="{FF2B5EF4-FFF2-40B4-BE49-F238E27FC236}">
                <a16:creationId xmlns:a16="http://schemas.microsoft.com/office/drawing/2014/main" id="{72453CD0-436C-4B6E-8ED8-AE23824AB6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3449" y="1914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1134B0F-516B-4F8F-B2BD-59B64B294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18750"/>
            <a:ext cx="5458691" cy="87180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0F54F9D-8272-4601-A9E8-429E06F821EE}"/>
              </a:ext>
            </a:extLst>
          </p:cNvPr>
          <p:cNvSpPr/>
          <p:nvPr/>
        </p:nvSpPr>
        <p:spPr>
          <a:xfrm>
            <a:off x="3421687" y="518750"/>
            <a:ext cx="23006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فيديو التظليل</a:t>
            </a:r>
          </a:p>
        </p:txBody>
      </p:sp>
      <p:pic>
        <p:nvPicPr>
          <p:cNvPr id="6" name="تعلم تظليل الرسم مهم جداً لتعلم الرسم">
            <a:hlinkClick r:id="" action="ppaction://media"/>
            <a:extLst>
              <a:ext uri="{FF2B5EF4-FFF2-40B4-BE49-F238E27FC236}">
                <a16:creationId xmlns:a16="http://schemas.microsoft.com/office/drawing/2014/main" id="{61A46A94-D4FC-4ACF-8848-84CDC2723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0091" y="154305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صورة 10" descr=" ">
            <a:extLst>
              <a:ext uri="{FF2B5EF4-FFF2-40B4-BE49-F238E27FC236}">
                <a16:creationId xmlns:a16="http://schemas.microsoft.com/office/drawing/2014/main" id="{EAF20714-A9FD-4332-A72D-0A7B31C1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78" y="1953830"/>
            <a:ext cx="2540032" cy="280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9D35F79-00CC-4434-AC56-20FA776D6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18750"/>
            <a:ext cx="5458691" cy="871804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53FCEF4-E063-48B4-A370-78CE1AE4EEE4}"/>
              </a:ext>
            </a:extLst>
          </p:cNvPr>
          <p:cNvSpPr/>
          <p:nvPr/>
        </p:nvSpPr>
        <p:spPr>
          <a:xfrm>
            <a:off x="4006784" y="518750"/>
            <a:ext cx="11304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نماذج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B8A215C-B89B-4D17-BF81-CC796D607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666" y="1953830"/>
            <a:ext cx="17811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0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7.jpg">
            <a:extLst>
              <a:ext uri="{FF2B5EF4-FFF2-40B4-BE49-F238E27FC236}">
                <a16:creationId xmlns:a16="http://schemas.microsoft.com/office/drawing/2014/main" id="{4966124A-B1B1-4F3B-925A-22B87776B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12" y="378012"/>
            <a:ext cx="6704399" cy="43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94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8D1A266-82A9-4DA5-92A4-3F8BA49D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578" y="0"/>
            <a:ext cx="3576008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3354CFA-ECC8-4006-A440-CBCE4EA82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0"/>
            <a:ext cx="3552825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1CAF939-9EBE-4E34-9825-C188685C5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4018" y="0"/>
            <a:ext cx="2789380" cy="20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13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728A942-8E62-4E85-A5F7-5ADCB458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960" y="98669"/>
            <a:ext cx="4641273" cy="87180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04D98BF-0BC3-41DF-8A6C-D968343C8ABD}"/>
              </a:ext>
            </a:extLst>
          </p:cNvPr>
          <p:cNvSpPr/>
          <p:nvPr/>
        </p:nvSpPr>
        <p:spPr>
          <a:xfrm>
            <a:off x="5418264" y="75029"/>
            <a:ext cx="2833141" cy="919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r>
              <a:rPr lang="ar-SA" sz="3000" b="1" kern="1200" dirty="0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التقويم الختامي...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81EDD46-A596-4214-88AD-A5E51D8B0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255" y="1033512"/>
            <a:ext cx="5001490" cy="1135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B6E11F2-A487-4AE1-A771-14C269157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688" y="2478038"/>
            <a:ext cx="3648507" cy="1209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F568D96-946F-4825-9012-6A86AE890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316" y="3795710"/>
            <a:ext cx="3648507" cy="1209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91CF645-4569-4AD1-9FAB-36C51360C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960" y="1820494"/>
            <a:ext cx="348096" cy="34809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E14B2DD-B45A-43AB-9272-1F7F7BE42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419" y="3219568"/>
            <a:ext cx="348096" cy="34809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1E0DC97-3AAE-43A0-8D4D-ABCA98EC9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096" y="4494186"/>
            <a:ext cx="348096" cy="3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2BF1F2B7-2042-4ECC-92B4-3F9EAD58D1A0}"/>
              </a:ext>
            </a:extLst>
          </p:cNvPr>
          <p:cNvSpPr/>
          <p:nvPr/>
        </p:nvSpPr>
        <p:spPr>
          <a:xfrm>
            <a:off x="2237405" y="1913878"/>
            <a:ext cx="5497339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 rtl="1">
              <a:buClrTx/>
            </a:pPr>
            <a:r>
              <a:rPr lang="ar-SA" sz="4050" b="1" kern="1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الكتاب : سؤال </a:t>
            </a:r>
            <a:r>
              <a:rPr lang="ar-SA" sz="4050" b="1" kern="12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رقم (1-فقرة 1) </a:t>
            </a:r>
            <a:endParaRPr lang="ar-SA" sz="4050" b="1" kern="12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algn="ctr" defTabSz="685800" rtl="1">
              <a:buClrTx/>
            </a:pPr>
            <a:r>
              <a:rPr lang="ar-SA" sz="4050" b="1" kern="1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صفحة ( 22)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1D404E6-1EE9-44E6-8A8C-430EABEE9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101" y="393123"/>
            <a:ext cx="5793798" cy="114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821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حضور قبل الحصة الدراسية وعدم المغادرة إلا بعد انتهائها">
            <a:extLst>
              <a:ext uri="{FF2B5EF4-FFF2-40B4-BE49-F238E27FC236}">
                <a16:creationId xmlns:a16="http://schemas.microsoft.com/office/drawing/2014/main" id="{D7D05BB0-95A6-462B-90B5-270F8393F0DE}"/>
              </a:ext>
            </a:extLst>
          </p:cNvPr>
          <p:cNvSpPr txBox="1"/>
          <p:nvPr/>
        </p:nvSpPr>
        <p:spPr>
          <a:xfrm>
            <a:off x="6151108" y="2956940"/>
            <a:ext cx="1624103" cy="820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 defTabSz="685800">
              <a:buClrTx/>
              <a:defRPr/>
            </a:pP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الحضور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قبل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الحصة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الدراسية</a:t>
            </a:r>
            <a:r>
              <a:rPr lang="ar-SA"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1500" kern="1200" spc="-56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وتحضير الادوات</a:t>
            </a:r>
            <a:r>
              <a:rPr sz="1500" kern="1200" spc="-56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1500" kern="1200" spc="-56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85800">
              <a:buClrTx/>
              <a:defRPr/>
            </a:pP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وعدم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المغادرة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إلا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بعد</a:t>
            </a:r>
            <a:r>
              <a:rPr lang="ar-SA"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انتهائها</a:t>
            </a:r>
            <a:endParaRPr sz="1500" kern="1200" spc="-56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2BB8D1D-CA0E-4A8F-9E12-F135E5E7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441" y="1680611"/>
            <a:ext cx="1220157" cy="1220157"/>
          </a:xfrm>
          <a:prstGeom prst="rect">
            <a:avLst/>
          </a:prstGeom>
        </p:spPr>
      </p:pic>
      <p:sp>
        <p:nvSpPr>
          <p:cNvPr id="4" name="اغلاق المايك وعدم فتحه إلا بإذن المعلم">
            <a:extLst>
              <a:ext uri="{FF2B5EF4-FFF2-40B4-BE49-F238E27FC236}">
                <a16:creationId xmlns:a16="http://schemas.microsoft.com/office/drawing/2014/main" id="{382489CC-11CA-4552-9B12-64976B8ACE5A}"/>
              </a:ext>
            </a:extLst>
          </p:cNvPr>
          <p:cNvSpPr txBox="1"/>
          <p:nvPr/>
        </p:nvSpPr>
        <p:spPr>
          <a:xfrm>
            <a:off x="4520441" y="2997579"/>
            <a:ext cx="1307129" cy="63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 defTabSz="685800">
              <a:buClrTx/>
              <a:defRPr/>
            </a:pP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اغلاق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المايك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وعدم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فتحه</a:t>
            </a:r>
            <a:endParaRPr lang="ar-SA" sz="1500" kern="1200" spc="-56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85800">
              <a:buClrTx/>
              <a:defRPr/>
            </a:pP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إلا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بإذن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المعلم</a:t>
            </a:r>
            <a:r>
              <a:rPr lang="ar-SA" sz="1500" kern="1200" spc="-56" dirty="0"/>
              <a:t>ة</a:t>
            </a:r>
            <a:endParaRPr sz="1500" kern="1200" spc="-56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936550E-CE5C-4BDF-8B62-FEB7D4DA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115" y="1831137"/>
            <a:ext cx="1125803" cy="1125803"/>
          </a:xfrm>
          <a:prstGeom prst="rect">
            <a:avLst/>
          </a:prstGeom>
        </p:spPr>
      </p:pic>
      <p:sp>
        <p:nvSpPr>
          <p:cNvPr id="6" name="رفع اليد عند المشاركة وانتظار الموافقة">
            <a:extLst>
              <a:ext uri="{FF2B5EF4-FFF2-40B4-BE49-F238E27FC236}">
                <a16:creationId xmlns:a16="http://schemas.microsoft.com/office/drawing/2014/main" id="{FBF4E469-FED3-40FA-9149-6F04CA6E6AB0}"/>
              </a:ext>
            </a:extLst>
          </p:cNvPr>
          <p:cNvSpPr txBox="1"/>
          <p:nvPr/>
        </p:nvSpPr>
        <p:spPr>
          <a:xfrm>
            <a:off x="3058735" y="3004690"/>
            <a:ext cx="1307130" cy="63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 defTabSz="685800">
              <a:buClrTx/>
              <a:defRPr/>
            </a:pP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رفع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اليد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عند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المشاركة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1500" kern="1200" spc="-56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85800">
              <a:buClrTx/>
              <a:defRPr/>
            </a:pP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وانتظار</a:t>
            </a:r>
            <a:r>
              <a:rPr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500" kern="1200" spc="-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الموافقة</a:t>
            </a:r>
            <a:r>
              <a:rPr lang="ar-SA"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من المعلمة</a:t>
            </a:r>
            <a:endParaRPr sz="1500" kern="1200" spc="-56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D2C588-DF3D-4B7A-B349-E91DABE81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8" y="2000856"/>
            <a:ext cx="1177945" cy="956083"/>
          </a:xfrm>
          <a:prstGeom prst="rect">
            <a:avLst/>
          </a:prstGeom>
        </p:spPr>
      </p:pic>
      <p:sp>
        <p:nvSpPr>
          <p:cNvPr id="8" name="عدم الكتابة في دردشة الاجتماع إلا بإذن المعلم">
            <a:extLst>
              <a:ext uri="{FF2B5EF4-FFF2-40B4-BE49-F238E27FC236}">
                <a16:creationId xmlns:a16="http://schemas.microsoft.com/office/drawing/2014/main" id="{AB639625-BC88-458A-B999-A68C53FA68DD}"/>
              </a:ext>
            </a:extLst>
          </p:cNvPr>
          <p:cNvSpPr txBox="1"/>
          <p:nvPr/>
        </p:nvSpPr>
        <p:spPr>
          <a:xfrm>
            <a:off x="1434925" y="3089913"/>
            <a:ext cx="1447367" cy="450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 defTabSz="685800">
              <a:buClrTx/>
              <a:defRPr/>
            </a:pPr>
            <a:r>
              <a:rPr lang="ar-SA" sz="1500" kern="12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عدم الكتابة في دردشة الاجتماع الا بإذن المعلمة</a:t>
            </a:r>
            <a:endParaRPr sz="1500" kern="1200" spc="-56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D66685A-2429-4116-80AE-70CB2067D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002" y="1778679"/>
            <a:ext cx="1301726" cy="13017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75D8FE7-2BE1-493A-A5B9-286B29642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59" y="-7751"/>
            <a:ext cx="5187626" cy="126249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9E7FC01-510A-4848-96D8-E1268F753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485" y="238793"/>
            <a:ext cx="2304488" cy="8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2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14F56CA0-68D0-40A0-9867-E50F7E09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345" y="52687"/>
            <a:ext cx="2092037" cy="110075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04D98BF-0BC3-41DF-8A6C-D968343C8ABD}"/>
              </a:ext>
            </a:extLst>
          </p:cNvPr>
          <p:cNvSpPr/>
          <p:nvPr/>
        </p:nvSpPr>
        <p:spPr>
          <a:xfrm>
            <a:off x="6864927" y="83909"/>
            <a:ext cx="2147455" cy="919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r>
              <a:rPr lang="ar-SA" sz="2400" b="1" kern="1200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مراجعة </a:t>
            </a:r>
          </a:p>
          <a:p>
            <a:pPr algn="ctr" defTabSz="685800" rtl="1">
              <a:buClrTx/>
            </a:pPr>
            <a:r>
              <a:rPr lang="ar-SA" sz="2400" b="1" kern="1200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الوحدة السابقة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A1744A5-D433-415B-8395-095ADDF0A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090" y="90047"/>
            <a:ext cx="3827085" cy="1418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9888476-EC14-4D78-8D8E-70FB967BB191}"/>
              </a:ext>
            </a:extLst>
          </p:cNvPr>
          <p:cNvSpPr txBox="1"/>
          <p:nvPr/>
        </p:nvSpPr>
        <p:spPr>
          <a:xfrm>
            <a:off x="4768251" y="3529282"/>
            <a:ext cx="2619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buClrTx/>
            </a:pPr>
            <a:r>
              <a:rPr lang="ar-SA" sz="2400" b="1" u="sng" kern="1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س: ما مفهوم الابتكار؟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8C7A43F-B4A3-40EE-8628-E7D32B6DD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772" y="1432155"/>
            <a:ext cx="3896024" cy="1073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8000877-6275-4D8B-AE4E-F1E9685F24D6}"/>
              </a:ext>
            </a:extLst>
          </p:cNvPr>
          <p:cNvSpPr/>
          <p:nvPr/>
        </p:nvSpPr>
        <p:spPr>
          <a:xfrm>
            <a:off x="4531007" y="2485468"/>
            <a:ext cx="3275577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</a:pPr>
            <a:r>
              <a:rPr lang="ar-SA" sz="3000" b="1" u="sng" kern="1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س:عرفي الطينة السائلة؟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E21E96DA-5A87-4AF0-A72A-AC585F57D69E}"/>
              </a:ext>
            </a:extLst>
          </p:cNvPr>
          <p:cNvSpPr/>
          <p:nvPr/>
        </p:nvSpPr>
        <p:spPr>
          <a:xfrm>
            <a:off x="3616897" y="738338"/>
            <a:ext cx="174685" cy="19409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endParaRPr lang="ar-SA" sz="135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E6F90102-DE46-4E57-94B7-DA136D613B4E}"/>
              </a:ext>
            </a:extLst>
          </p:cNvPr>
          <p:cNvSpPr/>
          <p:nvPr/>
        </p:nvSpPr>
        <p:spPr>
          <a:xfrm>
            <a:off x="4730947" y="2008363"/>
            <a:ext cx="174685" cy="19409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endParaRPr lang="ar-SA" sz="135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57678FEF-0025-47FB-8DA1-4BA95C6542F1}"/>
              </a:ext>
            </a:extLst>
          </p:cNvPr>
          <p:cNvSpPr/>
          <p:nvPr/>
        </p:nvSpPr>
        <p:spPr>
          <a:xfrm>
            <a:off x="2280955" y="1969135"/>
            <a:ext cx="174685" cy="19409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endParaRPr lang="ar-SA" sz="135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16A146A-A47B-4A23-BB1E-FE11D2894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882" y="2945963"/>
            <a:ext cx="4189019" cy="728955"/>
          </a:xfrm>
          <a:prstGeom prst="rect">
            <a:avLst/>
          </a:prstGeom>
        </p:spPr>
      </p:pic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EDFF35C1-54D2-4FD5-B904-8E765BF202C8}"/>
              </a:ext>
            </a:extLst>
          </p:cNvPr>
          <p:cNvSpPr/>
          <p:nvPr/>
        </p:nvSpPr>
        <p:spPr>
          <a:xfrm>
            <a:off x="2307834" y="2287701"/>
            <a:ext cx="174685" cy="19409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endParaRPr lang="ar-SA" sz="135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5" name="عنصر نائب للمحتوى 2">
            <a:extLst>
              <a:ext uri="{FF2B5EF4-FFF2-40B4-BE49-F238E27FC236}">
                <a16:creationId xmlns:a16="http://schemas.microsoft.com/office/drawing/2014/main" id="{BBEA7EE4-7A48-445E-A409-44BA7FE527FF}"/>
              </a:ext>
            </a:extLst>
          </p:cNvPr>
          <p:cNvSpPr txBox="1">
            <a:spLocks/>
          </p:cNvSpPr>
          <p:nvPr/>
        </p:nvSpPr>
        <p:spPr>
          <a:xfrm>
            <a:off x="2017851" y="4087843"/>
            <a:ext cx="4660106" cy="732167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ar-SA" sz="21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هو القدرة على استخدام الأفكار والمعلومات والأدوات الموجودة بطريقة مستحدثة وفريدة</a:t>
            </a:r>
          </a:p>
        </p:txBody>
      </p:sp>
    </p:spTree>
    <p:extLst>
      <p:ext uri="{BB962C8B-B14F-4D97-AF65-F5344CB8AC3E}">
        <p14:creationId xmlns:p14="http://schemas.microsoft.com/office/powerpoint/2010/main" val="305546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904D98BF-0BC3-41DF-8A6C-D968343C8ABD}"/>
              </a:ext>
            </a:extLst>
          </p:cNvPr>
          <p:cNvSpPr/>
          <p:nvPr/>
        </p:nvSpPr>
        <p:spPr>
          <a:xfrm>
            <a:off x="5044191" y="189719"/>
            <a:ext cx="2833141" cy="919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endParaRPr lang="ar-SA" sz="3000" b="1" kern="1200" dirty="0">
              <a:solidFill>
                <a:srgbClr val="FFFF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AEAC66A-ED56-4901-B4F7-0C99EA534B80}"/>
              </a:ext>
            </a:extLst>
          </p:cNvPr>
          <p:cNvSpPr txBox="1"/>
          <p:nvPr/>
        </p:nvSpPr>
        <p:spPr>
          <a:xfrm>
            <a:off x="2214793" y="1141538"/>
            <a:ext cx="6005170" cy="6001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defTabSz="685800" rtl="1">
              <a:buClrTx/>
            </a:pPr>
            <a:r>
              <a:rPr lang="ar-SA" sz="3300" b="1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ما مفهوم الطبيعة الصامتة من خلال الصور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D5D477E-40A8-46DA-98B2-EEC93E98A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8" y="898061"/>
            <a:ext cx="1204946" cy="90342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85FDD44-5645-4C89-AFC2-06C29CE2563A}"/>
              </a:ext>
            </a:extLst>
          </p:cNvPr>
          <p:cNvSpPr/>
          <p:nvPr/>
        </p:nvSpPr>
        <p:spPr>
          <a:xfrm>
            <a:off x="1014917" y="1018209"/>
            <a:ext cx="7219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</a:pPr>
            <a:r>
              <a:rPr lang="ar-SA" sz="4050" b="1" kern="1200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8" name="صورة 7" descr="Karakalem obje">
            <a:extLst>
              <a:ext uri="{FF2B5EF4-FFF2-40B4-BE49-F238E27FC236}">
                <a16:creationId xmlns:a16="http://schemas.microsoft.com/office/drawing/2014/main" id="{87886AA9-43B8-4785-93E9-F1EBD75D11D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258" y="1801488"/>
            <a:ext cx="1228662" cy="2116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AE6EB28-AFF0-499A-817A-171FD4B5819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20609" y="1801488"/>
            <a:ext cx="1399310" cy="2116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2CC2AA1-624C-4CE9-B18C-08C21A74C4C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53805" y="1774436"/>
            <a:ext cx="1370055" cy="2116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61960B8-F214-4191-AB6B-6701FFBDD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258" y="41172"/>
            <a:ext cx="2091109" cy="109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17B1D99-A43A-4482-999C-3533EFCACFE1}"/>
              </a:ext>
            </a:extLst>
          </p:cNvPr>
          <p:cNvSpPr/>
          <p:nvPr/>
        </p:nvSpPr>
        <p:spPr>
          <a:xfrm>
            <a:off x="6878588" y="301318"/>
            <a:ext cx="181844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</a:pPr>
            <a:r>
              <a:rPr lang="ar-SA" sz="3200" b="1" kern="120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تهيئة الدرس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68A7632-E722-4627-8BC0-71FF1848038A}"/>
              </a:ext>
            </a:extLst>
          </p:cNvPr>
          <p:cNvSpPr txBox="1"/>
          <p:nvPr/>
        </p:nvSpPr>
        <p:spPr>
          <a:xfrm>
            <a:off x="1496291" y="4001962"/>
            <a:ext cx="6474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600" b="1" dirty="0"/>
              <a:t>هو عمل فني موضوعه الرئيسي الجمادات، والأشياء المألوفة عادة تكون إما طبيعية (الغذاء، والزهور، والحيوانات النافقة والنباتات والصخور، أو القواقع) أو من صنع الإنسان ( </a:t>
            </a:r>
            <a:r>
              <a:rPr lang="ar-SA" sz="1600" b="1" dirty="0" err="1"/>
              <a:t>كئوس</a:t>
            </a:r>
            <a:r>
              <a:rPr lang="ar-SA" sz="1600" b="1" dirty="0"/>
              <a:t> الشرب، الكتب، المزهريات، المجوهرات، النقود المعدنية، الأنابيب............الخ</a:t>
            </a:r>
          </a:p>
        </p:txBody>
      </p:sp>
    </p:spTree>
    <p:extLst>
      <p:ext uri="{BB962C8B-B14F-4D97-AF65-F5344CB8AC3E}">
        <p14:creationId xmlns:p14="http://schemas.microsoft.com/office/powerpoint/2010/main" val="3839615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904D98BF-0BC3-41DF-8A6C-D968343C8ABD}"/>
              </a:ext>
            </a:extLst>
          </p:cNvPr>
          <p:cNvSpPr/>
          <p:nvPr/>
        </p:nvSpPr>
        <p:spPr>
          <a:xfrm>
            <a:off x="5044191" y="189719"/>
            <a:ext cx="2833141" cy="919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</a:pPr>
            <a:endParaRPr lang="ar-SA" sz="3000" b="1" kern="1200" dirty="0">
              <a:solidFill>
                <a:srgbClr val="FFFF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AEAC66A-ED56-4901-B4F7-0C99EA534B80}"/>
              </a:ext>
            </a:extLst>
          </p:cNvPr>
          <p:cNvSpPr txBox="1"/>
          <p:nvPr/>
        </p:nvSpPr>
        <p:spPr>
          <a:xfrm>
            <a:off x="2201389" y="1971586"/>
            <a:ext cx="4120039" cy="6001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defTabSz="685800" rtl="1">
              <a:buClrTx/>
            </a:pPr>
            <a:r>
              <a:rPr lang="ar-SA" sz="3300" b="1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التصوير من الطبيعة الصامتة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D5D477E-40A8-46DA-98B2-EEC93E98A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8" y="898061"/>
            <a:ext cx="1204946" cy="90342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85FDD44-5645-4C89-AFC2-06C29CE2563A}"/>
              </a:ext>
            </a:extLst>
          </p:cNvPr>
          <p:cNvSpPr/>
          <p:nvPr/>
        </p:nvSpPr>
        <p:spPr>
          <a:xfrm>
            <a:off x="1014917" y="1018209"/>
            <a:ext cx="7219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</a:pPr>
            <a:r>
              <a:rPr lang="ar-SA" sz="4050" b="1" kern="1200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61960B8-F214-4191-AB6B-6701FFBD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258" y="41172"/>
            <a:ext cx="2091109" cy="109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17B1D99-A43A-4482-999C-3533EFCACFE1}"/>
              </a:ext>
            </a:extLst>
          </p:cNvPr>
          <p:cNvSpPr/>
          <p:nvPr/>
        </p:nvSpPr>
        <p:spPr>
          <a:xfrm>
            <a:off x="6783210" y="301318"/>
            <a:ext cx="2009203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</a:pPr>
            <a:r>
              <a:rPr lang="ar-SA" sz="3200" b="1" kern="120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67436CD-6E1A-417B-A01C-DFCED64E9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861" y="1520987"/>
            <a:ext cx="3432794" cy="343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19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663091D0-1845-4F2B-9029-1D97AB90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967" y="207120"/>
            <a:ext cx="3602181" cy="86735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04D98BF-0BC3-41DF-8A6C-D968343C8ABD}"/>
              </a:ext>
            </a:extLst>
          </p:cNvPr>
          <p:cNvSpPr/>
          <p:nvPr/>
        </p:nvSpPr>
        <p:spPr>
          <a:xfrm>
            <a:off x="5494932" y="425104"/>
            <a:ext cx="2833141" cy="431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i="0" dirty="0">
                <a:solidFill>
                  <a:schemeClr val="bg1"/>
                </a:solidFill>
                <a:effectLst/>
                <a:latin typeface="STC-Regular"/>
              </a:rPr>
              <a:t>الأهداف التعليمية ومخرجات التعلم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99E8F91-5C7F-425B-B50E-1C8121434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86" y="783449"/>
            <a:ext cx="1069734" cy="618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EB9C82-E769-48B2-8CA3-40B342E4C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52" y="982982"/>
            <a:ext cx="1693069" cy="614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9254B10-852B-4298-AF6F-AE959BFD290C}"/>
              </a:ext>
            </a:extLst>
          </p:cNvPr>
          <p:cNvSpPr txBox="1"/>
          <p:nvPr/>
        </p:nvSpPr>
        <p:spPr>
          <a:xfrm>
            <a:off x="2438400" y="1686324"/>
            <a:ext cx="4980709" cy="199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b="1" i="0" dirty="0">
                <a:solidFill>
                  <a:srgbClr val="4F4F4F"/>
                </a:solidFill>
                <a:effectLst/>
                <a:latin typeface="STC-Regular"/>
              </a:rPr>
              <a:t>أن يتعرف الطالب على مفهوم الطبيعة الصامتة- الشكل ثلاثي الابعاد - التهشير .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b="1" i="0" dirty="0">
                <a:solidFill>
                  <a:srgbClr val="4F4F4F"/>
                </a:solidFill>
                <a:effectLst/>
                <a:latin typeface="STC-Regular"/>
              </a:rPr>
              <a:t>أن يتعرف الطالب على أدوات رسم الطبيعة الصامتة .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b="1" i="0" dirty="0">
                <a:solidFill>
                  <a:srgbClr val="4F4F4F"/>
                </a:solidFill>
                <a:effectLst/>
                <a:latin typeface="STC-Regular"/>
              </a:rPr>
              <a:t>أن يوضح الطالب تأثير مصدر الضوء على الأجسام .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b="1" i="0" dirty="0">
                <a:solidFill>
                  <a:srgbClr val="4F4F4F"/>
                </a:solidFill>
                <a:effectLst/>
                <a:latin typeface="STC-Regular"/>
              </a:rPr>
              <a:t>أن يرسم الطالب مستخدما التهشيرات الأفقية والرأسية بقلم الرصاص في التظليل .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b="1" i="0" dirty="0">
                <a:solidFill>
                  <a:srgbClr val="4F4F4F"/>
                </a:solidFill>
                <a:effectLst/>
                <a:latin typeface="STC-Regular"/>
              </a:rPr>
              <a:t>أن يتعرف الطالب على درجات أقلام الرصاص .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b="1" i="0" dirty="0">
                <a:solidFill>
                  <a:srgbClr val="4F4F4F"/>
                </a:solidFill>
                <a:effectLst/>
                <a:latin typeface="STC-Regular"/>
              </a:rPr>
              <a:t>أن يصف الطالب الخصائص الجمالية لرسم الطبيعة الصامتة </a:t>
            </a:r>
          </a:p>
        </p:txBody>
      </p:sp>
    </p:spTree>
    <p:extLst>
      <p:ext uri="{BB962C8B-B14F-4D97-AF65-F5344CB8AC3E}">
        <p14:creationId xmlns:p14="http://schemas.microsoft.com/office/powerpoint/2010/main" val="37820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C1811AA-A5FC-4CA7-9232-DD4F55CDF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356" y="105450"/>
            <a:ext cx="2064989" cy="86735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9E3350-CE4B-486E-A7ED-11F181FE5149}"/>
              </a:ext>
            </a:extLst>
          </p:cNvPr>
          <p:cNvSpPr txBox="1"/>
          <p:nvPr/>
        </p:nvSpPr>
        <p:spPr>
          <a:xfrm>
            <a:off x="5667931" y="185183"/>
            <a:ext cx="20144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buFont typeface="Symbol" panose="05050102010706020507" pitchFamily="18" charset="2"/>
              <a:buBlip>
                <a:blip r:embed="rId5"/>
              </a:buBlip>
            </a:pPr>
            <a:r>
              <a:rPr lang="ar-EG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akkal Majalla" panose="02000000000000000000" pitchFamily="2" charset="-78"/>
              </a:rPr>
              <a:t>المقصود </a:t>
            </a:r>
            <a:endParaRPr lang="ar-SA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342900" lvl="0" indent="-342900" algn="r" rtl="1">
              <a:buFont typeface="Symbol" panose="05050102010706020507" pitchFamily="18" charset="2"/>
              <a:buBlip>
                <a:blip r:embed="rId5"/>
              </a:buBlip>
            </a:pPr>
            <a:r>
              <a:rPr lang="ar-S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akkal Majalla" panose="02000000000000000000" pitchFamily="2" charset="-78"/>
              </a:rPr>
              <a:t>ب</a:t>
            </a:r>
            <a:r>
              <a:rPr lang="ar-EG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akkal Majalla" panose="02000000000000000000" pitchFamily="2" charset="-78"/>
              </a:rPr>
              <a:t>الطبيعة</a:t>
            </a:r>
            <a:r>
              <a:rPr lang="ar-S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akkal Majalla" panose="02000000000000000000" pitchFamily="2" charset="-78"/>
              </a:rPr>
              <a:t> الصامتة: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4D93979-A7E2-41F0-828D-38887E968D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507" t="35137" r="18107" b="16393"/>
          <a:stretch/>
        </p:blipFill>
        <p:spPr>
          <a:xfrm>
            <a:off x="2497871" y="1246909"/>
            <a:ext cx="4924487" cy="2165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9193A9A-1315-42A9-9994-31A63DB0F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6340" y="3592396"/>
            <a:ext cx="66785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solidFill>
                  <a:srgbClr val="009900"/>
                </a:solidFill>
                <a:latin typeface="Comic Sans MS" panose="030F0702030302020204" pitchFamily="66" charset="0"/>
              </a:rPr>
              <a:t>يعتبر رسم الطبيعة الصامتة من المواضيع التي تساعد على تعلم أصول الرسم.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solidFill>
                  <a:srgbClr val="009900"/>
                </a:solidFill>
                <a:latin typeface="Comic Sans MS" panose="030F0702030302020204" pitchFamily="66" charset="0"/>
              </a:rPr>
              <a:t>ويقصد بالطبيعة الصامتة تلك الأشكال الثابتة التي توضع أمام الرسام ليرسمها، مثل: الفواكه والخضروات أو أي أشكال هندسية أو عضوية لها قابلية السكون وعدم الحركة</a:t>
            </a:r>
            <a:r>
              <a:rPr lang="en-US" altLang="ar-SA" sz="2000" b="1" dirty="0">
                <a:solidFill>
                  <a:srgbClr val="009900"/>
                </a:solidFill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AC65DF3B-E12C-42C5-BF55-7A8173FC5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963319"/>
              </p:ext>
            </p:extLst>
          </p:nvPr>
        </p:nvGraphicFramePr>
        <p:xfrm>
          <a:off x="0" y="0"/>
          <a:ext cx="2389910" cy="88170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969819">
                  <a:extLst>
                    <a:ext uri="{9D8B030D-6E8A-4147-A177-3AD203B41FA5}">
                      <a16:colId xmlns:a16="http://schemas.microsoft.com/office/drawing/2014/main" val="1670303149"/>
                    </a:ext>
                  </a:extLst>
                </a:gridCol>
                <a:gridCol w="1420091">
                  <a:extLst>
                    <a:ext uri="{9D8B030D-6E8A-4147-A177-3AD203B41FA5}">
                      <a16:colId xmlns:a16="http://schemas.microsoft.com/office/drawing/2014/main" val="558241519"/>
                    </a:ext>
                  </a:extLst>
                </a:gridCol>
              </a:tblGrid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209709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شكل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615142"/>
                  </a:ext>
                </a:extLst>
              </a:tr>
              <a:tr h="333061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7657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C1811AA-A5FC-4CA7-9232-DD4F55CDF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356" y="105450"/>
            <a:ext cx="2064989" cy="86735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9E3350-CE4B-486E-A7ED-11F181FE5149}"/>
              </a:ext>
            </a:extLst>
          </p:cNvPr>
          <p:cNvSpPr txBox="1"/>
          <p:nvPr/>
        </p:nvSpPr>
        <p:spPr>
          <a:xfrm>
            <a:off x="5667931" y="185183"/>
            <a:ext cx="20144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buFont typeface="Symbol" panose="05050102010706020507" pitchFamily="18" charset="2"/>
              <a:buBlip>
                <a:blip r:embed="rId4"/>
              </a:buBlip>
            </a:pPr>
            <a:r>
              <a:rPr lang="ar-EG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akkal Majalla" panose="02000000000000000000" pitchFamily="2" charset="-78"/>
              </a:rPr>
              <a:t>المقصود </a:t>
            </a:r>
            <a:endParaRPr lang="ar-SA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342900" lvl="0" indent="-342900" algn="r" rtl="1">
              <a:buFont typeface="Symbol" panose="05050102010706020507" pitchFamily="18" charset="2"/>
              <a:buBlip>
                <a:blip r:embed="rId4"/>
              </a:buBlip>
            </a:pPr>
            <a:r>
              <a:rPr lang="ar-S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akkal Majalla" panose="02000000000000000000" pitchFamily="2" charset="-78"/>
              </a:rPr>
              <a:t>شكل ثلاثي الابعاد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193A9A-1315-42A9-9994-31A63DB0F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22" y="3517325"/>
            <a:ext cx="14962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solidFill>
                  <a:srgbClr val="009900"/>
                </a:solidFill>
                <a:latin typeface="Comic Sans MS" panose="030F0702030302020204" pitchFamily="66" charset="0"/>
              </a:rPr>
              <a:t>أشكال هندسية</a:t>
            </a:r>
            <a:endParaRPr lang="en-US" altLang="ar-SA" sz="2000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AC65DF3B-E12C-42C5-BF55-7A8173FC5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912243"/>
              </p:ext>
            </p:extLst>
          </p:nvPr>
        </p:nvGraphicFramePr>
        <p:xfrm>
          <a:off x="0" y="0"/>
          <a:ext cx="2389910" cy="88170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969819">
                  <a:extLst>
                    <a:ext uri="{9D8B030D-6E8A-4147-A177-3AD203B41FA5}">
                      <a16:colId xmlns:a16="http://schemas.microsoft.com/office/drawing/2014/main" val="1670303149"/>
                    </a:ext>
                  </a:extLst>
                </a:gridCol>
                <a:gridCol w="1420091">
                  <a:extLst>
                    <a:ext uri="{9D8B030D-6E8A-4147-A177-3AD203B41FA5}">
                      <a16:colId xmlns:a16="http://schemas.microsoft.com/office/drawing/2014/main" val="558241519"/>
                    </a:ext>
                  </a:extLst>
                </a:gridCol>
              </a:tblGrid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209709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شكل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اثرائي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615142"/>
                  </a:ext>
                </a:extLst>
              </a:tr>
              <a:tr h="333061">
                <a:tc>
                  <a:txBody>
                    <a:bodyPr/>
                    <a:lstStyle/>
                    <a:p>
                      <a:pPr rtl="1"/>
                      <a:r>
                        <a:rPr lang="ar-SA" sz="1200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200" dirty="0"/>
                        <a:t>إيجاد الفرق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765707"/>
                  </a:ext>
                </a:extLst>
              </a:tr>
            </a:tbl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83AE361A-3968-4765-8709-C619A0389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16181" y="1288557"/>
            <a:ext cx="3113441" cy="202196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B3FE7B3-CF85-4F12-A218-922177D38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67" y="1398248"/>
            <a:ext cx="2511497" cy="2021966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77A72DCC-2D93-472D-86CF-A9A2EF78D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6" y="3525283"/>
            <a:ext cx="1902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solidFill>
                  <a:srgbClr val="009900"/>
                </a:solidFill>
                <a:latin typeface="Comic Sans MS" panose="030F0702030302020204" pitchFamily="66" charset="0"/>
              </a:rPr>
              <a:t>أشكال ثلاثية الابعاد</a:t>
            </a:r>
            <a:endParaRPr lang="en-US" altLang="ar-SA" sz="2000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351E052-FCAF-416D-BB74-B88857468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81701"/>
            <a:ext cx="981075" cy="1166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94B5979-8AAE-4F04-B6ED-6BC47A72A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197" y="0"/>
            <a:ext cx="595392" cy="51435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0F8AE2F-5EFB-4133-B9F5-528724FE556E}"/>
              </a:ext>
            </a:extLst>
          </p:cNvPr>
          <p:cNvSpPr txBox="1"/>
          <p:nvPr/>
        </p:nvSpPr>
        <p:spPr>
          <a:xfrm>
            <a:off x="5066980" y="3925393"/>
            <a:ext cx="3248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i="0" dirty="0">
                <a:solidFill>
                  <a:srgbClr val="333333"/>
                </a:solidFill>
                <a:effectLst/>
                <a:latin typeface="DroidArabicKufi-Regular"/>
              </a:rPr>
              <a:t>بأنّها مجموعة من الخطوط والمنحنيات والنقاط التي تشكّل منطقة مغلقة عند جمعها مع بعضها البعض</a:t>
            </a:r>
            <a:endParaRPr lang="ar-SA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A34BCE2-59C5-4F15-9CDA-76EBE8F4BB39}"/>
              </a:ext>
            </a:extLst>
          </p:cNvPr>
          <p:cNvSpPr txBox="1"/>
          <p:nvPr/>
        </p:nvSpPr>
        <p:spPr>
          <a:xfrm>
            <a:off x="1468581" y="3917435"/>
            <a:ext cx="26241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i="0" dirty="0">
                <a:solidFill>
                  <a:srgbClr val="202124"/>
                </a:solidFill>
                <a:effectLst/>
                <a:latin typeface="Helvetica Neue"/>
              </a:rPr>
              <a:t>هو اي شكل هندسي يملك ثلاث ابعاد (الطول – العرض – الارتفاع).</a:t>
            </a:r>
          </a:p>
          <a:p>
            <a:pPr algn="r" rtl="1"/>
            <a:r>
              <a:rPr lang="ar-SA" b="1" dirty="0">
                <a:solidFill>
                  <a:srgbClr val="202124"/>
                </a:solidFill>
                <a:latin typeface="Helvetica Neue"/>
              </a:rPr>
              <a:t>له وجه وحرف ورأس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921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73294806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732</Words>
  <Application>Microsoft Office PowerPoint</Application>
  <PresentationFormat>عرض على الشاشة (16:9)</PresentationFormat>
  <Paragraphs>121</Paragraphs>
  <Slides>25</Slides>
  <Notes>5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25</vt:i4>
      </vt:variant>
    </vt:vector>
  </HeadingPairs>
  <TitlesOfParts>
    <vt:vector size="39" baseType="lpstr">
      <vt:lpstr>Arial</vt:lpstr>
      <vt:lpstr>Khalid Art bold</vt:lpstr>
      <vt:lpstr>STC-Regular</vt:lpstr>
      <vt:lpstr>Dubai Medium</vt:lpstr>
      <vt:lpstr>Calibri Light</vt:lpstr>
      <vt:lpstr>Calibri</vt:lpstr>
      <vt:lpstr>Comic Sans MS</vt:lpstr>
      <vt:lpstr>Symbol</vt:lpstr>
      <vt:lpstr>DroidArabicKufi-Regular</vt:lpstr>
      <vt:lpstr>Helvetica Neue</vt:lpstr>
      <vt:lpstr>tahoma</vt:lpstr>
      <vt:lpstr>Times New Roman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أحلام</dc:creator>
  <cp:lastModifiedBy>Ahlam Alhazmi</cp:lastModifiedBy>
  <cp:revision>81</cp:revision>
  <cp:lastPrinted>2021-01-19T19:09:58Z</cp:lastPrinted>
  <dcterms:modified xsi:type="dcterms:W3CDTF">2021-12-23T21:51:25Z</dcterms:modified>
</cp:coreProperties>
</file>