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
  </p:notesMasterIdLst>
  <p:sldIdLst>
    <p:sldId id="309" r:id="rId2"/>
    <p:sldId id="310" r:id="rId3"/>
    <p:sldId id="311" r:id="rId4"/>
    <p:sldId id="312" r:id="rId5"/>
    <p:sldId id="313" r:id="rId6"/>
    <p:sldId id="314" r:id="rId7"/>
    <p:sldId id="257" r:id="rId8"/>
    <p:sldId id="258" r:id="rId9"/>
    <p:sldId id="259" r:id="rId10"/>
    <p:sldId id="260" r:id="rId11"/>
    <p:sldId id="261" r:id="rId12"/>
    <p:sldId id="263" r:id="rId13"/>
    <p:sldId id="264" r:id="rId14"/>
    <p:sldId id="265" r:id="rId15"/>
    <p:sldId id="266" r:id="rId16"/>
    <p:sldId id="267" r:id="rId17"/>
    <p:sldId id="268" r:id="rId18"/>
    <p:sldId id="270" r:id="rId19"/>
    <p:sldId id="269" r:id="rId20"/>
    <p:sldId id="271" r:id="rId21"/>
    <p:sldId id="272" r:id="rId22"/>
    <p:sldId id="273" r:id="rId23"/>
    <p:sldId id="274" r:id="rId24"/>
    <p:sldId id="275" r:id="rId25"/>
    <p:sldId id="277" r:id="rId26"/>
    <p:sldId id="278" r:id="rId27"/>
    <p:sldId id="279" r:id="rId28"/>
    <p:sldId id="281" r:id="rId29"/>
    <p:sldId id="282" r:id="rId30"/>
    <p:sldId id="283" r:id="rId31"/>
    <p:sldId id="284" r:id="rId32"/>
    <p:sldId id="285" r:id="rId33"/>
    <p:sldId id="290" r:id="rId34"/>
    <p:sldId id="286" r:id="rId35"/>
    <p:sldId id="287" r:id="rId36"/>
    <p:sldId id="288" r:id="rId37"/>
    <p:sldId id="289" r:id="rId38"/>
    <p:sldId id="291" r:id="rId39"/>
    <p:sldId id="298" r:id="rId40"/>
    <p:sldId id="293" r:id="rId41"/>
    <p:sldId id="294" r:id="rId42"/>
    <p:sldId id="295" r:id="rId43"/>
    <p:sldId id="299" r:id="rId44"/>
    <p:sldId id="300" r:id="rId45"/>
    <p:sldId id="296" r:id="rId46"/>
    <p:sldId id="297" r:id="rId47"/>
    <p:sldId id="301" r:id="rId48"/>
    <p:sldId id="302" r:id="rId49"/>
    <p:sldId id="304" r:id="rId50"/>
    <p:sldId id="303" r:id="rId51"/>
    <p:sldId id="306" r:id="rId52"/>
  </p:sldIdLst>
  <p:sldSz cx="9144000" cy="6858000" type="screen4x3"/>
  <p:notesSz cx="6858000" cy="9144000"/>
  <p:custDataLst>
    <p:tags r:id="rId54"/>
  </p:custDataLst>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33FF"/>
    <a:srgbClr val="FF9933"/>
    <a:srgbClr val="009900"/>
    <a:srgbClr val="FF6600"/>
    <a:srgbClr val="DA6D00"/>
    <a:srgbClr val="00FF00"/>
    <a:srgbClr val="C58B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72011" autoAdjust="0"/>
    <p:restoredTop sz="94660"/>
  </p:normalViewPr>
  <p:slideViewPr>
    <p:cSldViewPr>
      <p:cViewPr varScale="1">
        <p:scale>
          <a:sx n="44" d="100"/>
          <a:sy n="44" d="100"/>
        </p:scale>
        <p:origin x="-108" y="-462"/>
      </p:cViewPr>
      <p:guideLst>
        <p:guide orient="horz" pos="2160"/>
        <p:guide pos="2880"/>
      </p:guideLst>
    </p:cSldViewPr>
  </p:slideViewPr>
  <p:notesTextViewPr>
    <p:cViewPr>
      <p:scale>
        <a:sx n="100" d="100"/>
        <a:sy n="100" d="100"/>
      </p:scale>
      <p:origin x="0" y="0"/>
    </p:cViewPr>
  </p:notesTextViewPr>
  <p:sorterViewPr>
    <p:cViewPr>
      <p:scale>
        <a:sx n="66" d="100"/>
        <a:sy n="66" d="100"/>
      </p:scale>
      <p:origin x="-206" y="182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0" fontAlgn="auto">
              <a:spcBef>
                <a:spcPts val="0"/>
              </a:spcBef>
              <a:spcAft>
                <a:spcPts val="0"/>
              </a:spcAft>
              <a:defRPr sz="1200">
                <a:latin typeface="+mn-lt"/>
                <a:cs typeface="+mn-cs"/>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0" fontAlgn="auto">
              <a:spcBef>
                <a:spcPts val="0"/>
              </a:spcBef>
              <a:spcAft>
                <a:spcPts val="0"/>
              </a:spcAft>
              <a:defRPr sz="1200">
                <a:latin typeface="+mn-lt"/>
                <a:cs typeface="+mn-cs"/>
              </a:defRPr>
            </a:lvl1pPr>
          </a:lstStyle>
          <a:p>
            <a:pPr>
              <a:defRPr/>
            </a:pPr>
            <a:fld id="{96FA0A7C-2FC4-4AB3-8502-3E03A04C0555}" type="datetimeFigureOut">
              <a:rPr lang="ar-SA"/>
              <a:pPr>
                <a:defRPr/>
              </a:pPr>
              <a:t>19/01/1438</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0" fontAlgn="auto">
              <a:spcBef>
                <a:spcPts val="0"/>
              </a:spcBef>
              <a:spcAft>
                <a:spcPts val="0"/>
              </a:spcAft>
              <a:defRPr sz="1200">
                <a:latin typeface="+mn-lt"/>
                <a:cs typeface="+mn-cs"/>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0" fontAlgn="auto">
              <a:spcBef>
                <a:spcPts val="0"/>
              </a:spcBef>
              <a:spcAft>
                <a:spcPts val="0"/>
              </a:spcAft>
              <a:defRPr sz="1200">
                <a:latin typeface="+mn-lt"/>
                <a:cs typeface="+mn-cs"/>
              </a:defRPr>
            </a:lvl1pPr>
          </a:lstStyle>
          <a:p>
            <a:pPr>
              <a:defRPr/>
            </a:pPr>
            <a:fld id="{11F8DAC4-5A93-412A-8D03-9BC4312B25D5}" type="slidenum">
              <a:rPr lang="ar-SA"/>
              <a:pPr>
                <a:defRPr/>
              </a:pPr>
              <a:t>‹#›</a:t>
            </a:fld>
            <a:endParaRPr lang="ar-SA"/>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632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325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02A855-7466-4941-B3AD-127F4B081FA5}" type="slidenum">
              <a:rPr lang="ar-SA" smtClean="0"/>
              <a:pPr fontAlgn="base">
                <a:spcBef>
                  <a:spcPct val="0"/>
                </a:spcBef>
                <a:spcAft>
                  <a:spcPct val="0"/>
                </a:spcAft>
                <a:defRPr/>
              </a:pPr>
              <a:t>7</a:t>
            </a:fld>
            <a:endParaRPr lang="ar-S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553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34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2AEA3F-726B-4EE5-86C2-AD09605CF9F3}" type="slidenum">
              <a:rPr lang="ar-SA" smtClean="0"/>
              <a:pPr fontAlgn="base">
                <a:spcBef>
                  <a:spcPct val="0"/>
                </a:spcBef>
                <a:spcAft>
                  <a:spcPct val="0"/>
                </a:spcAft>
                <a:defRPr/>
              </a:pPr>
              <a:t>16</a:t>
            </a:fld>
            <a:endParaRPr lang="ar-S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656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451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586794-738C-4BC3-9C52-26B6F8D0720B}" type="slidenum">
              <a:rPr lang="ar-SA" smtClean="0"/>
              <a:pPr fontAlgn="base">
                <a:spcBef>
                  <a:spcPct val="0"/>
                </a:spcBef>
                <a:spcAft>
                  <a:spcPct val="0"/>
                </a:spcAft>
                <a:defRPr/>
              </a:pPr>
              <a:t>17</a:t>
            </a:fld>
            <a:endParaRPr lang="ar-S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758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554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F82FC-39FD-46EA-9E3D-35E537C0A103}" type="slidenum">
              <a:rPr lang="ar-SA" smtClean="0"/>
              <a:pPr fontAlgn="base">
                <a:spcBef>
                  <a:spcPct val="0"/>
                </a:spcBef>
                <a:spcAft>
                  <a:spcPct val="0"/>
                </a:spcAft>
                <a:defRPr/>
              </a:pPr>
              <a:t>18</a:t>
            </a:fld>
            <a:endParaRPr lang="ar-S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861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656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342839-1363-4CC3-947A-83917DA0A191}" type="slidenum">
              <a:rPr lang="ar-SA" smtClean="0"/>
              <a:pPr fontAlgn="base">
                <a:spcBef>
                  <a:spcPct val="0"/>
                </a:spcBef>
                <a:spcAft>
                  <a:spcPct val="0"/>
                </a:spcAft>
                <a:defRPr/>
              </a:pPr>
              <a:t>19</a:t>
            </a:fld>
            <a:endParaRPr lang="ar-S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065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861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3D79DF-28B7-4AFB-947E-1B0F0B0A3FA5}" type="slidenum">
              <a:rPr lang="ar-SA" smtClean="0"/>
              <a:pPr fontAlgn="base">
                <a:spcBef>
                  <a:spcPct val="0"/>
                </a:spcBef>
                <a:spcAft>
                  <a:spcPct val="0"/>
                </a:spcAft>
                <a:defRPr/>
              </a:pPr>
              <a:t>20</a:t>
            </a:fld>
            <a:endParaRPr lang="ar-S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168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963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D258D2-ABC8-4442-A072-F633D7C515AE}" type="slidenum">
              <a:rPr lang="ar-SA" smtClean="0"/>
              <a:pPr fontAlgn="base">
                <a:spcBef>
                  <a:spcPct val="0"/>
                </a:spcBef>
                <a:spcAft>
                  <a:spcPct val="0"/>
                </a:spcAft>
                <a:defRPr/>
              </a:pPr>
              <a:t>21</a:t>
            </a:fld>
            <a:endParaRPr lang="ar-S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270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066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9249A6-7082-4680-84CA-A4EFA14AAEE0}" type="slidenum">
              <a:rPr lang="ar-SA" smtClean="0"/>
              <a:pPr fontAlgn="base">
                <a:spcBef>
                  <a:spcPct val="0"/>
                </a:spcBef>
                <a:spcAft>
                  <a:spcPct val="0"/>
                </a:spcAft>
                <a:defRPr/>
              </a:pPr>
              <a:t>22</a:t>
            </a:fld>
            <a:endParaRPr lang="ar-S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373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168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B4CEF6-7B43-4125-9DD2-3E6BA2176FAA}" type="slidenum">
              <a:rPr lang="ar-SA" smtClean="0"/>
              <a:pPr fontAlgn="base">
                <a:spcBef>
                  <a:spcPct val="0"/>
                </a:spcBef>
                <a:spcAft>
                  <a:spcPct val="0"/>
                </a:spcAft>
                <a:defRPr/>
              </a:pPr>
              <a:t>23</a:t>
            </a:fld>
            <a:endParaRPr lang="ar-S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475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270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CFFD29-BE1A-4E45-B281-93198942FABC}" type="slidenum">
              <a:rPr lang="ar-SA" smtClean="0"/>
              <a:pPr fontAlgn="base">
                <a:spcBef>
                  <a:spcPct val="0"/>
                </a:spcBef>
                <a:spcAft>
                  <a:spcPct val="0"/>
                </a:spcAft>
                <a:defRPr/>
              </a:pPr>
              <a:t>24</a:t>
            </a:fld>
            <a:endParaRPr lang="ar-S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577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373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38E3C-5E1A-4A55-B920-7A6E1C9E9EB7}" type="slidenum">
              <a:rPr lang="ar-SA" smtClean="0"/>
              <a:pPr fontAlgn="base">
                <a:spcBef>
                  <a:spcPct val="0"/>
                </a:spcBef>
                <a:spcAft>
                  <a:spcPct val="0"/>
                </a:spcAft>
                <a:defRPr/>
              </a:pPr>
              <a:t>25</a:t>
            </a:fld>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734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427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313A89-6224-487F-ADFA-8A8025B8D099}" type="slidenum">
              <a:rPr lang="ar-SA" smtClean="0"/>
              <a:pPr fontAlgn="base">
                <a:spcBef>
                  <a:spcPct val="0"/>
                </a:spcBef>
                <a:spcAft>
                  <a:spcPct val="0"/>
                </a:spcAft>
                <a:defRPr/>
              </a:pPr>
              <a:t>8</a:t>
            </a:fld>
            <a:endParaRPr lang="ar-S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680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475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579AE-2A94-445C-A522-5A7268E3C561}" type="slidenum">
              <a:rPr lang="ar-SA" smtClean="0"/>
              <a:pPr fontAlgn="base">
                <a:spcBef>
                  <a:spcPct val="0"/>
                </a:spcBef>
                <a:spcAft>
                  <a:spcPct val="0"/>
                </a:spcAft>
                <a:defRPr/>
              </a:pPr>
              <a:t>26</a:t>
            </a:fld>
            <a:endParaRPr lang="ar-SA"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782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578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DD14C-FAD2-4C43-A8F5-D26FD6680407}" type="slidenum">
              <a:rPr lang="ar-SA" smtClean="0"/>
              <a:pPr fontAlgn="base">
                <a:spcBef>
                  <a:spcPct val="0"/>
                </a:spcBef>
                <a:spcAft>
                  <a:spcPct val="0"/>
                </a:spcAft>
                <a:defRPr/>
              </a:pPr>
              <a:t>27</a:t>
            </a:fld>
            <a:endParaRPr lang="ar-S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885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680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CFA5C2-A6B9-4360-8DC8-B91152D6E066}" type="slidenum">
              <a:rPr lang="ar-SA" smtClean="0"/>
              <a:pPr fontAlgn="base">
                <a:spcBef>
                  <a:spcPct val="0"/>
                </a:spcBef>
                <a:spcAft>
                  <a:spcPct val="0"/>
                </a:spcAft>
                <a:defRPr/>
              </a:pPr>
              <a:t>28</a:t>
            </a:fld>
            <a:endParaRPr lang="ar-S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7987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782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4F5A8-08E4-4BB2-9CA3-80FEF6799D0B}" type="slidenum">
              <a:rPr lang="ar-SA" smtClean="0"/>
              <a:pPr fontAlgn="base">
                <a:spcBef>
                  <a:spcPct val="0"/>
                </a:spcBef>
                <a:spcAft>
                  <a:spcPct val="0"/>
                </a:spcAft>
                <a:defRPr/>
              </a:pPr>
              <a:t>29</a:t>
            </a:fld>
            <a:endParaRPr lang="ar-SA"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089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885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E48B10-A714-44CA-ABE7-02CE4DA7C38A}" type="slidenum">
              <a:rPr lang="ar-SA" smtClean="0"/>
              <a:pPr fontAlgn="base">
                <a:spcBef>
                  <a:spcPct val="0"/>
                </a:spcBef>
                <a:spcAft>
                  <a:spcPct val="0"/>
                </a:spcAft>
                <a:defRPr/>
              </a:pPr>
              <a:t>30</a:t>
            </a:fld>
            <a:endParaRPr lang="ar-S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192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7987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67591-F97C-45B4-A8C1-1CE49DF9F9EA}" type="slidenum">
              <a:rPr lang="ar-SA" smtClean="0"/>
              <a:pPr fontAlgn="base">
                <a:spcBef>
                  <a:spcPct val="0"/>
                </a:spcBef>
                <a:spcAft>
                  <a:spcPct val="0"/>
                </a:spcAft>
                <a:defRPr/>
              </a:pPr>
              <a:t>31</a:t>
            </a:fld>
            <a:endParaRPr lang="ar-SA"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294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090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4C8C45-1F59-48D5-AD18-65BAF67627C1}" type="slidenum">
              <a:rPr lang="ar-SA" smtClean="0"/>
              <a:pPr fontAlgn="base">
                <a:spcBef>
                  <a:spcPct val="0"/>
                </a:spcBef>
                <a:spcAft>
                  <a:spcPct val="0"/>
                </a:spcAft>
                <a:defRPr/>
              </a:pPr>
              <a:t>32</a:t>
            </a:fld>
            <a:endParaRPr lang="ar-SA"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397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192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5FCA87-A074-47E6-989D-92A45F4B95C9}" type="slidenum">
              <a:rPr lang="ar-SA" smtClean="0"/>
              <a:pPr fontAlgn="base">
                <a:spcBef>
                  <a:spcPct val="0"/>
                </a:spcBef>
                <a:spcAft>
                  <a:spcPct val="0"/>
                </a:spcAft>
                <a:defRPr/>
              </a:pPr>
              <a:t>33</a:t>
            </a:fld>
            <a:endParaRPr lang="ar-SA"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499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294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6BA7E5-EC6D-4508-B7FA-A590935B431E}" type="slidenum">
              <a:rPr lang="ar-SA" smtClean="0"/>
              <a:pPr fontAlgn="base">
                <a:spcBef>
                  <a:spcPct val="0"/>
                </a:spcBef>
                <a:spcAft>
                  <a:spcPct val="0"/>
                </a:spcAft>
                <a:defRPr/>
              </a:pPr>
              <a:t>34</a:t>
            </a:fld>
            <a:endParaRPr lang="ar-SA"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601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397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61B35B-1326-47A2-B5E7-098063E983F0}" type="slidenum">
              <a:rPr lang="ar-SA" smtClean="0"/>
              <a:pPr fontAlgn="base">
                <a:spcBef>
                  <a:spcPct val="0"/>
                </a:spcBef>
                <a:spcAft>
                  <a:spcPct val="0"/>
                </a:spcAft>
                <a:defRPr/>
              </a:pPr>
              <a:t>35</a:t>
            </a:fld>
            <a:endParaRPr lang="ar-S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837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530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B66F2A-F9A8-4FE3-9E3E-58CFE13F9C70}" type="slidenum">
              <a:rPr lang="ar-SA" smtClean="0"/>
              <a:pPr fontAlgn="base">
                <a:spcBef>
                  <a:spcPct val="0"/>
                </a:spcBef>
                <a:spcAft>
                  <a:spcPct val="0"/>
                </a:spcAft>
                <a:defRPr/>
              </a:pPr>
              <a:t>9</a:t>
            </a:fld>
            <a:endParaRPr lang="ar-SA"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704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499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456CE8-6F6C-45A2-805C-436ECE7B2E48}" type="slidenum">
              <a:rPr lang="ar-SA" smtClean="0"/>
              <a:pPr fontAlgn="base">
                <a:spcBef>
                  <a:spcPct val="0"/>
                </a:spcBef>
                <a:spcAft>
                  <a:spcPct val="0"/>
                </a:spcAft>
                <a:defRPr/>
              </a:pPr>
              <a:t>36</a:t>
            </a:fld>
            <a:endParaRPr lang="ar-SA"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806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602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F0F3A5-FE12-425C-9B1A-818DA78C2C65}" type="slidenum">
              <a:rPr lang="ar-SA" smtClean="0"/>
              <a:pPr fontAlgn="base">
                <a:spcBef>
                  <a:spcPct val="0"/>
                </a:spcBef>
                <a:spcAft>
                  <a:spcPct val="0"/>
                </a:spcAft>
                <a:defRPr/>
              </a:pPr>
              <a:t>37</a:t>
            </a:fld>
            <a:endParaRPr lang="ar-SA"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909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704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EC3065-D48B-46D6-9693-BD1C7C26928F}" type="slidenum">
              <a:rPr lang="ar-SA" smtClean="0"/>
              <a:pPr fontAlgn="base">
                <a:spcBef>
                  <a:spcPct val="0"/>
                </a:spcBef>
                <a:spcAft>
                  <a:spcPct val="0"/>
                </a:spcAft>
                <a:defRPr/>
              </a:pPr>
              <a:t>38</a:t>
            </a:fld>
            <a:endParaRPr lang="ar-SA"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011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806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3DAF8B-2E81-4E46-81D5-24C50BEE87EA}" type="slidenum">
              <a:rPr lang="ar-SA" smtClean="0"/>
              <a:pPr fontAlgn="base">
                <a:spcBef>
                  <a:spcPct val="0"/>
                </a:spcBef>
                <a:spcAft>
                  <a:spcPct val="0"/>
                </a:spcAft>
                <a:defRPr/>
              </a:pPr>
              <a:t>39</a:t>
            </a:fld>
            <a:endParaRPr lang="ar-SA"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113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890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F94CF5-860D-4B57-9361-1502AB1BD95B}" type="slidenum">
              <a:rPr lang="ar-SA" smtClean="0"/>
              <a:pPr fontAlgn="base">
                <a:spcBef>
                  <a:spcPct val="0"/>
                </a:spcBef>
                <a:spcAft>
                  <a:spcPct val="0"/>
                </a:spcAft>
                <a:defRPr/>
              </a:pPr>
              <a:t>40</a:t>
            </a:fld>
            <a:endParaRPr lang="ar-SA"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216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011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746A0D-DB6F-4072-871F-69C5DDE67908}" type="slidenum">
              <a:rPr lang="ar-SA" smtClean="0"/>
              <a:pPr fontAlgn="base">
                <a:spcBef>
                  <a:spcPct val="0"/>
                </a:spcBef>
                <a:spcAft>
                  <a:spcPct val="0"/>
                </a:spcAft>
                <a:defRPr/>
              </a:pPr>
              <a:t>41</a:t>
            </a:fld>
            <a:endParaRPr lang="ar-SA"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318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114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E2EA4D-3CB5-4E51-AA04-8342C89C83A6}" type="slidenum">
              <a:rPr lang="ar-SA" smtClean="0"/>
              <a:pPr fontAlgn="base">
                <a:spcBef>
                  <a:spcPct val="0"/>
                </a:spcBef>
                <a:spcAft>
                  <a:spcPct val="0"/>
                </a:spcAft>
                <a:defRPr/>
              </a:pPr>
              <a:t>42</a:t>
            </a:fld>
            <a:endParaRPr lang="ar-SA"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421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216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873A4E-7936-4B7B-90C3-DA2AAAB7DE6C}" type="slidenum">
              <a:rPr lang="ar-SA" smtClean="0"/>
              <a:pPr fontAlgn="base">
                <a:spcBef>
                  <a:spcPct val="0"/>
                </a:spcBef>
                <a:spcAft>
                  <a:spcPct val="0"/>
                </a:spcAft>
                <a:defRPr/>
              </a:pPr>
              <a:t>43</a:t>
            </a:fld>
            <a:endParaRPr lang="ar-S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523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31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AACD-FC1C-4470-8AFD-0BB962A5CE16}" type="slidenum">
              <a:rPr lang="ar-SA" smtClean="0"/>
              <a:pPr fontAlgn="base">
                <a:spcBef>
                  <a:spcPct val="0"/>
                </a:spcBef>
                <a:spcAft>
                  <a:spcPct val="0"/>
                </a:spcAft>
                <a:defRPr/>
              </a:pPr>
              <a:t>44</a:t>
            </a:fld>
            <a:endParaRPr lang="ar-SA"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625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421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ECD277-5B7E-476E-877F-F5FD27F2F0B0}" type="slidenum">
              <a:rPr lang="ar-SA" smtClean="0"/>
              <a:pPr fontAlgn="base">
                <a:spcBef>
                  <a:spcPct val="0"/>
                </a:spcBef>
                <a:spcAft>
                  <a:spcPct val="0"/>
                </a:spcAft>
                <a:defRPr/>
              </a:pPr>
              <a:t>45</a:t>
            </a:fld>
            <a:endParaRPr lang="ar-S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939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632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A1008B-DF78-4234-BA59-16388DD16F3B}" type="slidenum">
              <a:rPr lang="ar-SA" smtClean="0"/>
              <a:pPr fontAlgn="base">
                <a:spcBef>
                  <a:spcPct val="0"/>
                </a:spcBef>
                <a:spcAft>
                  <a:spcPct val="0"/>
                </a:spcAft>
                <a:defRPr/>
              </a:pPr>
              <a:t>10</a:t>
            </a:fld>
            <a:endParaRPr lang="ar-SA"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728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523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6E8CDA-E028-4115-9721-8A0DFF70FDAE}" type="slidenum">
              <a:rPr lang="ar-SA" smtClean="0"/>
              <a:pPr fontAlgn="base">
                <a:spcBef>
                  <a:spcPct val="0"/>
                </a:spcBef>
                <a:spcAft>
                  <a:spcPct val="0"/>
                </a:spcAft>
                <a:defRPr/>
              </a:pPr>
              <a:t>46</a:t>
            </a:fld>
            <a:endParaRPr lang="ar-SA"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830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626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0E087B-FDD8-47F7-BF14-78E1F9B7BE18}" type="slidenum">
              <a:rPr lang="ar-SA" smtClean="0"/>
              <a:pPr fontAlgn="base">
                <a:spcBef>
                  <a:spcPct val="0"/>
                </a:spcBef>
                <a:spcAft>
                  <a:spcPct val="0"/>
                </a:spcAft>
                <a:defRPr/>
              </a:pPr>
              <a:t>47</a:t>
            </a:fld>
            <a:endParaRPr lang="ar-SA"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933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728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2BF1E-1ABC-48CE-A78A-508FC1638024}" type="slidenum">
              <a:rPr lang="ar-SA" smtClean="0"/>
              <a:pPr fontAlgn="base">
                <a:spcBef>
                  <a:spcPct val="0"/>
                </a:spcBef>
                <a:spcAft>
                  <a:spcPct val="0"/>
                </a:spcAft>
                <a:defRPr/>
              </a:pPr>
              <a:t>48</a:t>
            </a:fld>
            <a:endParaRPr lang="ar-SA"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0035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830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C86FBC-9B5B-49E0-9B86-E8CB8B737438}" type="slidenum">
              <a:rPr lang="ar-SA" smtClean="0"/>
              <a:pPr fontAlgn="base">
                <a:spcBef>
                  <a:spcPct val="0"/>
                </a:spcBef>
                <a:spcAft>
                  <a:spcPct val="0"/>
                </a:spcAft>
                <a:defRPr/>
              </a:pPr>
              <a:t>49</a:t>
            </a:fld>
            <a:endParaRPr lang="ar-SA"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0137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9933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757001-3AD0-47C0-BC9F-DF421543655D}" type="slidenum">
              <a:rPr lang="ar-SA" smtClean="0"/>
              <a:pPr fontAlgn="base">
                <a:spcBef>
                  <a:spcPct val="0"/>
                </a:spcBef>
                <a:spcAft>
                  <a:spcPct val="0"/>
                </a:spcAft>
                <a:defRPr/>
              </a:pPr>
              <a:t>50</a:t>
            </a:fld>
            <a:endParaRPr lang="ar-SA"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0240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10035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CF886-3714-42BA-B653-2EC8B97BFDA3}" type="slidenum">
              <a:rPr lang="ar-SA" smtClean="0"/>
              <a:pPr fontAlgn="base">
                <a:spcBef>
                  <a:spcPct val="0"/>
                </a:spcBef>
                <a:spcAft>
                  <a:spcPct val="0"/>
                </a:spcAft>
                <a:defRPr/>
              </a:pPr>
              <a:t>51</a:t>
            </a:fld>
            <a:endParaRPr lang="ar-S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0419"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734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197E1D-A931-4FC2-9C2D-118FAF472741}" type="slidenum">
              <a:rPr lang="ar-SA" smtClean="0"/>
              <a:pPr fontAlgn="base">
                <a:spcBef>
                  <a:spcPct val="0"/>
                </a:spcBef>
                <a:spcAft>
                  <a:spcPct val="0"/>
                </a:spcAft>
                <a:defRPr/>
              </a:pPr>
              <a:t>11</a:t>
            </a:fld>
            <a:endParaRPr lang="ar-S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1443"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837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16AE79-EC40-48F2-A95D-7A04F11988DA}" type="slidenum">
              <a:rPr lang="ar-SA" smtClean="0"/>
              <a:pPr fontAlgn="base">
                <a:spcBef>
                  <a:spcPct val="0"/>
                </a:spcBef>
                <a:spcAft>
                  <a:spcPct val="0"/>
                </a:spcAft>
                <a:defRPr/>
              </a:pPr>
              <a:t>12</a:t>
            </a:fld>
            <a:endParaRPr lang="ar-S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2467"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59396"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6B42C-D7A3-4CAA-8A02-9FE472D8601E}" type="slidenum">
              <a:rPr lang="ar-SA" smtClean="0"/>
              <a:pPr fontAlgn="base">
                <a:spcBef>
                  <a:spcPct val="0"/>
                </a:spcBef>
                <a:spcAft>
                  <a:spcPct val="0"/>
                </a:spcAft>
                <a:defRPr/>
              </a:pPr>
              <a:t>13</a:t>
            </a:fld>
            <a:endParaRPr lang="ar-S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3491"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042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A8DD50-2045-4D9B-9EF6-5EE34DDCE110}" type="slidenum">
              <a:rPr lang="ar-SA" smtClean="0"/>
              <a:pPr fontAlgn="base">
                <a:spcBef>
                  <a:spcPct val="0"/>
                </a:spcBef>
                <a:spcAft>
                  <a:spcPct val="0"/>
                </a:spcAft>
                <a:defRPr/>
              </a:pPr>
              <a:t>14</a:t>
            </a:fld>
            <a:endParaRPr lang="ar-S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4515" name="عنصر نائب للملاحظات 2"/>
          <p:cNvSpPr>
            <a:spLocks noGrp="1"/>
          </p:cNvSpPr>
          <p:nvPr>
            <p:ph type="body" idx="1"/>
          </p:nvPr>
        </p:nvSpPr>
        <p:spPr bwMode="auto">
          <a:noFill/>
        </p:spPr>
        <p:txBody>
          <a:bodyPr/>
          <a:lstStyle/>
          <a:p>
            <a:pPr eaLnBrk="1" hangingPunct="1">
              <a:spcBef>
                <a:spcPct val="0"/>
              </a:spcBef>
            </a:pPr>
            <a:endParaRPr lang="ar-SA" smtClean="0"/>
          </a:p>
        </p:txBody>
      </p:sp>
      <p:sp>
        <p:nvSpPr>
          <p:cNvPr id="6144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577779-1998-4110-94C5-7E391407E6B6}" type="slidenum">
              <a:rPr lang="ar-SA" smtClean="0"/>
              <a:pPr fontAlgn="base">
                <a:spcBef>
                  <a:spcPct val="0"/>
                </a:spcBef>
                <a:spcAft>
                  <a:spcPct val="0"/>
                </a:spcAft>
                <a:defRPr/>
              </a:pPr>
              <a:t>15</a:t>
            </a:fld>
            <a:endParaRPr lang="ar-SA"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2680EF3-C58E-4323-836F-E0655124A1A2}" type="datetimeFigureOut">
              <a:rPr lang="en-US"/>
              <a:pPr>
                <a:defRPr/>
              </a:pPr>
              <a:t>10/20/2016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C5D820-00A5-4E7C-B489-FF0D583811BA}"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7688B0-A41C-4544-BBB8-DBECDE4591D8}" type="datetimeFigureOut">
              <a:rPr lang="en-US"/>
              <a:pPr>
                <a:defRPr/>
              </a:pPr>
              <a:t>10/20/2016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48DC23-44C2-4905-8B2B-21AE2AB4BE8B}"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2597FD-C59A-4728-96EF-935A246FA69F}" type="datetimeFigureOut">
              <a:rPr lang="en-US"/>
              <a:pPr>
                <a:defRPr/>
              </a:pPr>
              <a:t>10/20/2016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660FEB-6E2A-4FB3-B92E-935C3AD64BD8}"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14D566-7E60-470E-ADAB-09FFC47F3F47}" type="datetimeFigureOut">
              <a:rPr lang="en-US"/>
              <a:pPr>
                <a:defRPr/>
              </a:pPr>
              <a:t>10/20/2016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32C4C0-D218-47C1-A715-3023AA5393E2}"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E5926F-E881-4C94-8A6E-C2F09BF3DB52}" type="datetimeFigureOut">
              <a:rPr lang="en-US"/>
              <a:pPr>
                <a:defRPr/>
              </a:pPr>
              <a:t>10/20/2016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1E063F-6D15-41AD-8D1D-F10F3CE56F30}"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04A7E-C137-4748-8488-3F2B04CA5D93}" type="datetimeFigureOut">
              <a:rPr lang="en-US"/>
              <a:pPr>
                <a:defRPr/>
              </a:pPr>
              <a:t>10/20/2016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0396D9-1087-4F50-B3D3-E87673F5AE3F}"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467413-B455-434E-9A8D-CDD2752031E1}" type="datetimeFigureOut">
              <a:rPr lang="en-US"/>
              <a:pPr>
                <a:defRPr/>
              </a:pPr>
              <a:t>10/20/2016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1F810C-A157-4B7A-B0C5-E518543D7E64}"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A7E539-1012-461F-8644-0A5B698F0962}" type="datetimeFigureOut">
              <a:rPr lang="en-US"/>
              <a:pPr>
                <a:defRPr/>
              </a:pPr>
              <a:t>10/20/2016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1284F67-7EE1-458B-A655-444454CE45DE}"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D16080-4F8F-4036-A268-68FA658C6AE7}" type="datetimeFigureOut">
              <a:rPr lang="en-US"/>
              <a:pPr>
                <a:defRPr/>
              </a:pPr>
              <a:t>10/20/2016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C61F3EF-A857-45AC-AB84-F147703C3B77}"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2598B5-FFBC-4F96-9423-8908D9220D73}" type="datetimeFigureOut">
              <a:rPr lang="en-US"/>
              <a:pPr>
                <a:defRPr/>
              </a:pPr>
              <a:t>10/20/2016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942A8E-17EE-4E8C-89C9-69FE52D5037C}" type="slidenum">
              <a:rPr lang="en-US"/>
              <a:pPr>
                <a:defRPr/>
              </a:pPr>
              <a:t>‹#›</a:t>
            </a:fld>
            <a:endParaRPr lang="en-US"/>
          </a:p>
        </p:txBody>
      </p:sp>
    </p:spTree>
  </p:cSld>
  <p:clrMapOvr>
    <a:masterClrMapping/>
  </p:clrMapOvr>
  <p:transition>
    <p:pull dir="ld"/>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EBA72B-C724-4A22-948A-B74EDABAD95B}" type="datetimeFigureOut">
              <a:rPr lang="en-US"/>
              <a:pPr>
                <a:defRPr/>
              </a:pPr>
              <a:t>10/20/2016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9F00FA-DAAA-489F-9541-A4B5339AA29E}" type="slidenum">
              <a:rPr lang="en-US"/>
              <a:pPr>
                <a:defRPr/>
              </a:pPr>
              <a:t>‹#›</a:t>
            </a:fld>
            <a:endParaRPr lang="en-US"/>
          </a:p>
        </p:txBody>
      </p:sp>
    </p:spTree>
  </p:cSld>
  <p:clrMapOvr>
    <a:masterClrMapping/>
  </p:clrMapOvr>
  <p:transition>
    <p:pull dir="ld"/>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2DB446B9-2D17-4D96-A486-0ADA6AE4481A}" type="datetimeFigureOut">
              <a:rPr lang="en-US"/>
              <a:pPr>
                <a:defRPr/>
              </a:pPr>
              <a:t>10/20/2016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3641228E-911B-4743-A225-1972B46F9F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ld"/>
    <p:sndAc>
      <p:stSnd>
        <p:snd r:embed="rId13" name="arrow.wav"/>
      </p:stSnd>
    </p:sndAc>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8.wav"/><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audio" Target="../media/audio36.wav"/></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38.wav"/><Relationship Id="rId4" Type="http://schemas.openxmlformats.org/officeDocument/2006/relationships/audio" Target="../media/audio37.wav"/></Relationships>
</file>

<file path=ppt/slides/_rels/slide1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39.wav"/></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8.wav"/><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audio" Target="../media/audio41.wav"/><Relationship Id="rId4" Type="http://schemas.openxmlformats.org/officeDocument/2006/relationships/audio" Target="../media/audio40.wav"/></Relationships>
</file>

<file path=ppt/slides/_rels/slide15.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8.wav"/><Relationship Id="rId7" Type="http://schemas.openxmlformats.org/officeDocument/2006/relationships/audio" Target="../media/audio30.wav"/><Relationship Id="rId12"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28.wav"/><Relationship Id="rId11" Type="http://schemas.openxmlformats.org/officeDocument/2006/relationships/audio" Target="../media/audio31.wav"/><Relationship Id="rId5" Type="http://schemas.openxmlformats.org/officeDocument/2006/relationships/audio" Target="../media/audio34.wav"/><Relationship Id="rId10" Type="http://schemas.openxmlformats.org/officeDocument/2006/relationships/audio" Target="../media/audio32.wav"/><Relationship Id="rId4" Type="http://schemas.openxmlformats.org/officeDocument/2006/relationships/audio" Target="../media/audio42.wav"/><Relationship Id="rId9"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audio" Target="../media/audio44.wav"/></Relationships>
</file>

<file path=ppt/slides/_rels/slide1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audio" Target="../media/audio45.wav"/></Relationships>
</file>

<file path=ppt/slides/_rels/slide1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audio" Target="../media/audio46.wav"/></Relationships>
</file>

<file path=ppt/slides/_rels/slide1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audio" Target="../media/audio47.wav"/></Relationships>
</file>

<file path=ppt/slides/_rels/slide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48.wav"/></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s>
</file>

<file path=ppt/slides/_rels/slide2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audio" Target="../media/audio53.wav"/><Relationship Id="rId4" Type="http://schemas.openxmlformats.org/officeDocument/2006/relationships/audio" Target="../media/audio52.wav"/></Relationships>
</file>

<file path=ppt/slides/_rels/slide23.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audio" Target="../media/audio55.wav"/><Relationship Id="rId4" Type="http://schemas.openxmlformats.org/officeDocument/2006/relationships/audio" Target="../media/audio54.wav"/></Relationships>
</file>

<file path=ppt/slides/_rels/slide2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56.wav"/></Relationships>
</file>

<file path=ppt/slides/_rels/slide2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57.wav"/></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audio" Target="../media/audio59.wav"/><Relationship Id="rId4" Type="http://schemas.openxmlformats.org/officeDocument/2006/relationships/audio" Target="../media/audio58.wav"/></Relationships>
</file>

<file path=ppt/slides/_rels/slide27.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audio" Target="../media/audio61.wav"/><Relationship Id="rId4" Type="http://schemas.openxmlformats.org/officeDocument/2006/relationships/audio" Target="../media/audio60.wav"/></Relationships>
</file>

<file path=ppt/slides/_rels/slide2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62.wav"/></Relationships>
</file>

<file path=ppt/slides/_rels/slide2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63.wav"/></Relationships>
</file>

<file path=ppt/slides/_rels/slide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7.wav"/><Relationship Id="rId4" Type="http://schemas.openxmlformats.org/officeDocument/2006/relationships/audio" Target="../media/audio16.wav"/></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64.wav"/></Relationships>
</file>

<file path=ppt/slides/_rels/slide3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audio" Target="../media/audio65.wav"/></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audio" Target="../media/audio66.wav"/></Relationships>
</file>

<file path=ppt/slides/_rels/slide33.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audio" Target="../media/audio68.wav"/><Relationship Id="rId4" Type="http://schemas.openxmlformats.org/officeDocument/2006/relationships/audio" Target="../media/audio67.wav"/></Relationships>
</file>

<file path=ppt/slides/_rels/slide3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audio" Target="../media/audio69.wav"/></Relationships>
</file>

<file path=ppt/slides/_rels/slide35.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3.wav"/><Relationship Id="rId3" Type="http://schemas.openxmlformats.org/officeDocument/2006/relationships/audio" Target="../media/audio8.wav"/><Relationship Id="rId7" Type="http://schemas.openxmlformats.org/officeDocument/2006/relationships/audio" Target="../media/audio29.wav"/><Relationship Id="rId12" Type="http://schemas.openxmlformats.org/officeDocument/2006/relationships/audio" Target="../media/audio72.wav"/><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audio" Target="../media/audio30.wav"/><Relationship Id="rId11" Type="http://schemas.openxmlformats.org/officeDocument/2006/relationships/audio" Target="../media/audio32.wav"/><Relationship Id="rId5" Type="http://schemas.openxmlformats.org/officeDocument/2006/relationships/audio" Target="../media/audio28.wav"/><Relationship Id="rId15" Type="http://schemas.openxmlformats.org/officeDocument/2006/relationships/image" Target="../media/image33.png"/><Relationship Id="rId10" Type="http://schemas.openxmlformats.org/officeDocument/2006/relationships/audio" Target="../media/audio31.wav"/><Relationship Id="rId4" Type="http://schemas.openxmlformats.org/officeDocument/2006/relationships/audio" Target="../media/audio70.wav"/><Relationship Id="rId9" Type="http://schemas.openxmlformats.org/officeDocument/2006/relationships/audio" Target="../media/audio34.wav"/><Relationship Id="rId14" Type="http://schemas.openxmlformats.org/officeDocument/2006/relationships/image" Target="../media/image13.gif"/></Relationships>
</file>

<file path=ppt/slides/_rels/slide3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audio" Target="../media/audio74.wav"/></Relationships>
</file>

<file path=ppt/slides/_rels/slide37.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audio" Target="../media/audio77.wav"/><Relationship Id="rId5" Type="http://schemas.openxmlformats.org/officeDocument/2006/relationships/audio" Target="../media/audio76.wav"/><Relationship Id="rId4" Type="http://schemas.openxmlformats.org/officeDocument/2006/relationships/audio" Target="../media/audio75.wav"/></Relationships>
</file>

<file path=ppt/slides/_rels/slide3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79.wav"/><Relationship Id="rId4" Type="http://schemas.openxmlformats.org/officeDocument/2006/relationships/audio" Target="../media/audio78.wav"/></Relationships>
</file>

<file path=ppt/slides/_rels/slide39.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2.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audio" Target="../media/audio81.wav"/><Relationship Id="rId4" Type="http://schemas.openxmlformats.org/officeDocument/2006/relationships/audio" Target="../media/audio80.wav"/></Relationships>
</file>

<file path=ppt/slides/_rels/slide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9.wav"/></Relationships>
</file>

<file path=ppt/slides/_rels/slide4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audio" Target="../media/audio83.wav"/><Relationship Id="rId4" Type="http://schemas.openxmlformats.org/officeDocument/2006/relationships/audio" Target="../media/audio82.wav"/></Relationships>
</file>

<file path=ppt/slides/_rels/slide4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audio" Target="../media/audio85.wav"/><Relationship Id="rId4" Type="http://schemas.openxmlformats.org/officeDocument/2006/relationships/audio" Target="../media/audio84.wav"/></Relationships>
</file>

<file path=ppt/slides/_rels/slide4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audio" Target="../media/audio87.wav"/><Relationship Id="rId4" Type="http://schemas.openxmlformats.org/officeDocument/2006/relationships/audio" Target="../media/audio86.wav"/></Relationships>
</file>

<file path=ppt/slides/_rels/slide4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audio" Target="../media/audio89.wav"/><Relationship Id="rId4" Type="http://schemas.openxmlformats.org/officeDocument/2006/relationships/audio" Target="../media/audio88.wav"/></Relationships>
</file>

<file path=ppt/slides/_rels/slide4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audio" Target="../media/audio91.wav"/><Relationship Id="rId4" Type="http://schemas.openxmlformats.org/officeDocument/2006/relationships/audio" Target="../media/audio90.wav"/></Relationships>
</file>

<file path=ppt/slides/_rels/slide4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audio" Target="../media/audio92.wav"/></Relationships>
</file>

<file path=ppt/slides/_rels/slide4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audio" Target="../media/audio93.wav"/></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8.wav"/><Relationship Id="rId7"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audio" Target="../media/audio95.wav"/><Relationship Id="rId5" Type="http://schemas.openxmlformats.org/officeDocument/2006/relationships/audio" Target="../media/audio94.wav"/><Relationship Id="rId4" Type="http://schemas.openxmlformats.org/officeDocument/2006/relationships/audio" Target="../media/audio82.wav"/></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8.wav"/><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audio" Target="../media/audio97.wav"/><Relationship Id="rId5" Type="http://schemas.openxmlformats.org/officeDocument/2006/relationships/audio" Target="../media/audio96.wav"/><Relationship Id="rId4" Type="http://schemas.openxmlformats.org/officeDocument/2006/relationships/audio" Target="../media/audio84.wav"/><Relationship Id="rId9"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8.wav"/><Relationship Id="rId7"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98.wav"/><Relationship Id="rId4" Type="http://schemas.openxmlformats.org/officeDocument/2006/relationships/audio" Target="../media/audio86.wav"/></Relationships>
</file>

<file path=ppt/slides/_rels/slide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21.wav"/></Relationships>
</file>

<file path=ppt/slides/_rels/slide5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audio" Target="../media/audio99.wav"/></Relationships>
</file>

<file path=ppt/slides/_rels/slide51.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2.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audio" Target="../media/audio101.wav"/><Relationship Id="rId4" Type="http://schemas.openxmlformats.org/officeDocument/2006/relationships/audio" Target="../media/audio100.wav"/></Relationships>
</file>

<file path=ppt/slides/_rels/slide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audio" Target="../media/audio23.wav"/></Relationships>
</file>

<file path=ppt/slides/_rels/slide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audio" Target="../media/audio24.wav"/><Relationship Id="rId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audio" Target="../media/audio25.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audio" Target="../media/audio2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شغل نجلاء\خلفيات وبراويز وصور\New folder\البراويز\البراويز\WWWW.bmp"/>
          <p:cNvPicPr>
            <a:picLocks noChangeAspect="1" noChangeArrowheads="1"/>
          </p:cNvPicPr>
          <p:nvPr/>
        </p:nvPicPr>
        <p:blipFill>
          <a:blip r:embed="rId4" cstate="print"/>
          <a:srcRect/>
          <a:stretch>
            <a:fillRect/>
          </a:stretch>
        </p:blipFill>
        <p:spPr bwMode="auto">
          <a:xfrm>
            <a:off x="1524000" y="2438400"/>
            <a:ext cx="5760640" cy="1744663"/>
          </a:xfrm>
          <a:prstGeom prst="ellipse">
            <a:avLst/>
          </a:prstGeom>
          <a:noFill/>
        </p:spPr>
      </p:pic>
      <p:sp>
        <p:nvSpPr>
          <p:cNvPr id="3" name="مربع نص 2"/>
          <p:cNvSpPr txBox="1">
            <a:spLocks noChangeArrowheads="1"/>
          </p:cNvSpPr>
          <p:nvPr/>
        </p:nvSpPr>
        <p:spPr bwMode="auto">
          <a:xfrm>
            <a:off x="2697163" y="2703513"/>
            <a:ext cx="3652837" cy="1200150"/>
          </a:xfrm>
          <a:prstGeom prst="rect">
            <a:avLst/>
          </a:prstGeom>
          <a:noFill/>
          <a:ln w="9525">
            <a:noFill/>
            <a:miter lim="800000"/>
            <a:headEnd/>
            <a:tailEnd/>
          </a:ln>
        </p:spPr>
        <p:txBody>
          <a:bodyPr wrap="none">
            <a:spAutoFit/>
          </a:bodyPr>
          <a:lstStyle/>
          <a:p>
            <a:r>
              <a:rPr lang="ar-EG" sz="7200" b="1">
                <a:solidFill>
                  <a:schemeClr val="bg1"/>
                </a:solidFill>
              </a:rPr>
              <a:t>مجال الرسم</a:t>
            </a:r>
            <a:endParaRPr lang="ar-SA" sz="7200" b="1">
              <a:solidFill>
                <a:schemeClr val="bg1"/>
              </a:solidFill>
            </a:endParaRPr>
          </a:p>
        </p:txBody>
      </p:sp>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جال الرسم.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مجال الر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p:cNvSpPr/>
          <p:nvPr/>
        </p:nvSpPr>
        <p:spPr>
          <a:xfrm>
            <a:off x="304800" y="228600"/>
            <a:ext cx="8610600" cy="6400800"/>
          </a:xfrm>
          <a:prstGeom prst="cloud">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sz="4000" dirty="0"/>
          </a:p>
        </p:txBody>
      </p:sp>
      <p:sp>
        <p:nvSpPr>
          <p:cNvPr id="10" name="Cloud 9"/>
          <p:cNvSpPr/>
          <p:nvPr/>
        </p:nvSpPr>
        <p:spPr>
          <a:xfrm>
            <a:off x="3276600" y="914400"/>
            <a:ext cx="2819400" cy="1143000"/>
          </a:xfrm>
          <a:prstGeom prst="cloud">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t>الأحمر</a:t>
            </a:r>
            <a:endParaRPr lang="ar-EG" sz="4000" dirty="0"/>
          </a:p>
        </p:txBody>
      </p:sp>
      <p:sp>
        <p:nvSpPr>
          <p:cNvPr id="11" name="Cloud 10"/>
          <p:cNvSpPr/>
          <p:nvPr/>
        </p:nvSpPr>
        <p:spPr>
          <a:xfrm>
            <a:off x="5943600" y="1524000"/>
            <a:ext cx="2438400" cy="1143000"/>
          </a:xfrm>
          <a:prstGeom prst="cloud">
            <a:avLst/>
          </a:prstGeom>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3600" b="1" dirty="0">
                <a:solidFill>
                  <a:srgbClr val="00FF00"/>
                </a:solidFill>
              </a:rPr>
              <a:t>البرتقالي</a:t>
            </a:r>
            <a:endParaRPr lang="ar-EG" sz="3600" dirty="0">
              <a:solidFill>
                <a:srgbClr val="00FF00"/>
              </a:solidFill>
            </a:endParaRPr>
          </a:p>
        </p:txBody>
      </p:sp>
      <p:sp>
        <p:nvSpPr>
          <p:cNvPr id="12" name="Cloud 11"/>
          <p:cNvSpPr/>
          <p:nvPr/>
        </p:nvSpPr>
        <p:spPr>
          <a:xfrm>
            <a:off x="6400800" y="3124200"/>
            <a:ext cx="2286000" cy="1143000"/>
          </a:xfrm>
          <a:prstGeom prst="cloud">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solidFill>
                  <a:srgbClr val="0070C0"/>
                </a:solidFill>
              </a:rPr>
              <a:t>الأصفر</a:t>
            </a:r>
            <a:endParaRPr lang="ar-EG" sz="4000" dirty="0">
              <a:solidFill>
                <a:srgbClr val="0070C0"/>
              </a:solidFill>
            </a:endParaRPr>
          </a:p>
        </p:txBody>
      </p:sp>
      <p:sp>
        <p:nvSpPr>
          <p:cNvPr id="13" name="Cloud 12"/>
          <p:cNvSpPr/>
          <p:nvPr/>
        </p:nvSpPr>
        <p:spPr>
          <a:xfrm>
            <a:off x="4876800" y="4495800"/>
            <a:ext cx="2590800" cy="1143000"/>
          </a:xfrm>
          <a:prstGeom prst="cloud">
            <a:avLst/>
          </a:prstGeom>
          <a:solidFill>
            <a:srgbClr val="00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t>الأخضر</a:t>
            </a:r>
            <a:endParaRPr lang="ar-EG" sz="4000" dirty="0"/>
          </a:p>
        </p:txBody>
      </p:sp>
      <p:sp>
        <p:nvSpPr>
          <p:cNvPr id="14" name="Cloud 13"/>
          <p:cNvSpPr/>
          <p:nvPr/>
        </p:nvSpPr>
        <p:spPr>
          <a:xfrm>
            <a:off x="1066800" y="1981200"/>
            <a:ext cx="2590800" cy="1143000"/>
          </a:xfrm>
          <a:prstGeom prst="cloud">
            <a:avLst/>
          </a:prstGeom>
          <a:solidFill>
            <a:srgbClr val="0051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t>الأزرق</a:t>
            </a:r>
            <a:endParaRPr lang="ar-EG" sz="4000" dirty="0"/>
          </a:p>
        </p:txBody>
      </p:sp>
      <p:sp>
        <p:nvSpPr>
          <p:cNvPr id="15" name="Cloud 14"/>
          <p:cNvSpPr/>
          <p:nvPr/>
        </p:nvSpPr>
        <p:spPr>
          <a:xfrm>
            <a:off x="914400" y="3581400"/>
            <a:ext cx="2209800" cy="1143000"/>
          </a:xfrm>
          <a:prstGeom prst="cloud">
            <a:avLst/>
          </a:prstGeom>
          <a:solidFill>
            <a:srgbClr val="66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solidFill>
                  <a:schemeClr val="tx1"/>
                </a:solidFill>
              </a:rPr>
              <a:t>النيلي</a:t>
            </a:r>
            <a:endParaRPr lang="ar-EG" sz="4000" dirty="0">
              <a:solidFill>
                <a:schemeClr val="tx1"/>
              </a:solidFill>
            </a:endParaRPr>
          </a:p>
        </p:txBody>
      </p:sp>
      <p:sp>
        <p:nvSpPr>
          <p:cNvPr id="16" name="Cloud 15"/>
          <p:cNvSpPr/>
          <p:nvPr/>
        </p:nvSpPr>
        <p:spPr>
          <a:xfrm>
            <a:off x="1676400" y="4953000"/>
            <a:ext cx="2667000" cy="1143000"/>
          </a:xfrm>
          <a:prstGeom prst="cloud">
            <a:avLst/>
          </a:prstGeom>
          <a:solidFill>
            <a:srgbClr val="66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r>
              <a:rPr lang="ar-EG" sz="4000" b="1" dirty="0">
                <a:solidFill>
                  <a:srgbClr val="FFFF00"/>
                </a:solidFill>
              </a:rPr>
              <a:t>البنفسجي</a:t>
            </a:r>
            <a:endParaRPr lang="ar-EG" sz="4000" dirty="0">
              <a:solidFill>
                <a:srgbClr val="FFFF00"/>
              </a:solidFill>
            </a:endParaRPr>
          </a:p>
        </p:txBody>
      </p:sp>
      <p:cxnSp>
        <p:nvCxnSpPr>
          <p:cNvPr id="18" name="Straight Arrow Connector 17"/>
          <p:cNvCxnSpPr/>
          <p:nvPr/>
        </p:nvCxnSpPr>
        <p:spPr>
          <a:xfrm rot="10800000" flipV="1">
            <a:off x="7315200" y="533400"/>
            <a:ext cx="1524000" cy="762000"/>
          </a:xfrm>
          <a:prstGeom prst="straightConnector1">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tailEnd type="arrow"/>
          </a:ln>
        </p:spPr>
        <p:style>
          <a:lnRef idx="1">
            <a:schemeClr val="accent1"/>
          </a:lnRef>
          <a:fillRef idx="0">
            <a:schemeClr val="accent1"/>
          </a:fillRef>
          <a:effectRef idx="0">
            <a:schemeClr val="accent1"/>
          </a:effectRef>
          <a:fontRef idx="minor">
            <a:schemeClr val="tx1"/>
          </a:fontRef>
        </p:style>
      </p:cxnSp>
      <p:sp>
        <p:nvSpPr>
          <p:cNvPr id="17" name="Cloud 16"/>
          <p:cNvSpPr/>
          <p:nvPr/>
        </p:nvSpPr>
        <p:spPr>
          <a:xfrm>
            <a:off x="3124200" y="2514600"/>
            <a:ext cx="3200400" cy="2133600"/>
          </a:xfrm>
          <a:prstGeom prst="cloud">
            <a:avLst/>
          </a:prstGeom>
          <a:noFill/>
          <a:ln w="69850" cmpd="dbl">
            <a:solidFill>
              <a:srgbClr val="00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rgbClr val="FFFF00"/>
                </a:solidFill>
              </a:rPr>
              <a:t>وتسمى </a:t>
            </a:r>
          </a:p>
          <a:p>
            <a:pPr algn="ctr" fontAlgn="auto">
              <a:spcBef>
                <a:spcPts val="0"/>
              </a:spcBef>
              <a:spcAft>
                <a:spcPts val="0"/>
              </a:spcAft>
              <a:defRPr/>
            </a:pPr>
            <a:r>
              <a:rPr lang="ar-EG" sz="3200" b="1" dirty="0">
                <a:solidFill>
                  <a:srgbClr val="FFFF00"/>
                </a:solidFill>
              </a:rPr>
              <a:t>(ألوان الطيف) شكل (1)</a:t>
            </a:r>
            <a:endParaRPr lang="en-US" sz="3200" dirty="0">
              <a:solidFill>
                <a:srgbClr val="FFFF00"/>
              </a:solidFill>
            </a:endParaRPr>
          </a:p>
        </p:txBody>
      </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push.wav"/>
                                        </p:tgtEl>
                                      </p:cMediaNode>
                                    </p:audio>
                                  </p:sub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5" name="الاحمر.wav"/>
                                        </p:tgtEl>
                                      </p:cMediaNode>
                                    </p:audio>
                                  </p:sub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45">
                                          <p:stCondLst>
                                            <p:cond delay="0"/>
                                          </p:stCondLst>
                                        </p:cTn>
                                        <p:tgtEl>
                                          <p:spTgt spid="11"/>
                                        </p:tgtEl>
                                      </p:cBhvr>
                                    </p:animEffect>
                                    <p:anim calcmode="lin" valueType="num">
                                      <p:cBhvr>
                                        <p:cTn id="2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7" dur="7">
                                          <p:stCondLst>
                                            <p:cond delay="163"/>
                                          </p:stCondLst>
                                        </p:cTn>
                                        <p:tgtEl>
                                          <p:spTgt spid="11"/>
                                        </p:tgtEl>
                                      </p:cBhvr>
                                      <p:to x="100000" y="60000"/>
                                    </p:animScale>
                                    <p:animScale>
                                      <p:cBhvr>
                                        <p:cTn id="28" dur="42" decel="50000">
                                          <p:stCondLst>
                                            <p:cond delay="169"/>
                                          </p:stCondLst>
                                        </p:cTn>
                                        <p:tgtEl>
                                          <p:spTgt spid="11"/>
                                        </p:tgtEl>
                                      </p:cBhvr>
                                      <p:to x="100000" y="100000"/>
                                    </p:animScale>
                                    <p:animScale>
                                      <p:cBhvr>
                                        <p:cTn id="29" dur="7">
                                          <p:stCondLst>
                                            <p:cond delay="328"/>
                                          </p:stCondLst>
                                        </p:cTn>
                                        <p:tgtEl>
                                          <p:spTgt spid="11"/>
                                        </p:tgtEl>
                                      </p:cBhvr>
                                      <p:to x="100000" y="80000"/>
                                    </p:animScale>
                                    <p:animScale>
                                      <p:cBhvr>
                                        <p:cTn id="30" dur="42" decel="50000">
                                          <p:stCondLst>
                                            <p:cond delay="335"/>
                                          </p:stCondLst>
                                        </p:cTn>
                                        <p:tgtEl>
                                          <p:spTgt spid="11"/>
                                        </p:tgtEl>
                                      </p:cBhvr>
                                      <p:to x="100000" y="100000"/>
                                    </p:animScale>
                                    <p:animScale>
                                      <p:cBhvr>
                                        <p:cTn id="31" dur="7">
                                          <p:stCondLst>
                                            <p:cond delay="411"/>
                                          </p:stCondLst>
                                        </p:cTn>
                                        <p:tgtEl>
                                          <p:spTgt spid="11"/>
                                        </p:tgtEl>
                                      </p:cBhvr>
                                      <p:to x="100000" y="90000"/>
                                    </p:animScale>
                                    <p:animScale>
                                      <p:cBhvr>
                                        <p:cTn id="32" dur="42" decel="50000">
                                          <p:stCondLst>
                                            <p:cond delay="417"/>
                                          </p:stCondLst>
                                        </p:cTn>
                                        <p:tgtEl>
                                          <p:spTgt spid="11"/>
                                        </p:tgtEl>
                                      </p:cBhvr>
                                      <p:to x="100000" y="100000"/>
                                    </p:animScale>
                                    <p:animScale>
                                      <p:cBhvr>
                                        <p:cTn id="33" dur="7">
                                          <p:stCondLst>
                                            <p:cond delay="452"/>
                                          </p:stCondLst>
                                        </p:cTn>
                                        <p:tgtEl>
                                          <p:spTgt spid="11"/>
                                        </p:tgtEl>
                                      </p:cBhvr>
                                      <p:to x="100000" y="95000"/>
                                    </p:animScale>
                                    <p:animScale>
                                      <p:cBhvr>
                                        <p:cTn id="34" dur="42" decel="50000">
                                          <p:stCondLst>
                                            <p:cond delay="459"/>
                                          </p:stCondLst>
                                        </p:cTn>
                                        <p:tgtEl>
                                          <p:spTgt spid="11"/>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6" name="الربتقالى.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الاصفر.wav"/>
                                        </p:tgtEl>
                                      </p:cMediaNode>
                                    </p:audio>
                                  </p:subTnLst>
                                </p:cTn>
                              </p:par>
                            </p:childTnLst>
                          </p:cTn>
                        </p:par>
                      </p:childTnLst>
                    </p:cTn>
                  </p:par>
                  <p:par>
                    <p:cTn id="41" fill="hold">
                      <p:stCondLst>
                        <p:cond delay="indefinite"/>
                      </p:stCondLst>
                      <p:childTnLst>
                        <p:par>
                          <p:cTn id="42" fill="hold">
                            <p:stCondLst>
                              <p:cond delay="0"/>
                            </p:stCondLst>
                            <p:childTnLst>
                              <p:par>
                                <p:cTn id="43" presetID="34"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from="(-#ppt_w/2)" to="(#ppt_x)" calcmode="lin" valueType="num">
                                      <p:cBhvr>
                                        <p:cTn id="45" dur="300" fill="hold">
                                          <p:stCondLst>
                                            <p:cond delay="0"/>
                                          </p:stCondLst>
                                        </p:cTn>
                                        <p:tgtEl>
                                          <p:spTgt spid="13"/>
                                        </p:tgtEl>
                                        <p:attrNameLst>
                                          <p:attrName>ppt_x</p:attrName>
                                        </p:attrNameLst>
                                      </p:cBhvr>
                                    </p:anim>
                                    <p:anim from="0" to="-1.0" calcmode="lin" valueType="num">
                                      <p:cBhvr>
                                        <p:cTn id="46" dur="100" decel="50000" autoRev="1" fill="hold">
                                          <p:stCondLst>
                                            <p:cond delay="300"/>
                                          </p:stCondLst>
                                        </p:cTn>
                                        <p:tgtEl>
                                          <p:spTgt spid="13"/>
                                        </p:tgtEl>
                                        <p:attrNameLst>
                                          <p:attrName>xshear</p:attrName>
                                        </p:attrNameLst>
                                      </p:cBhvr>
                                    </p:anim>
                                    <p:animScale>
                                      <p:cBhvr>
                                        <p:cTn id="47" dur="100" decel="100000" autoRev="1" fill="hold">
                                          <p:stCondLst>
                                            <p:cond delay="300"/>
                                          </p:stCondLst>
                                        </p:cTn>
                                        <p:tgtEl>
                                          <p:spTgt spid="13"/>
                                        </p:tgtEl>
                                      </p:cBhvr>
                                      <p:from x="100000" y="100000"/>
                                      <p:to x="80000" y="100000"/>
                                    </p:animScale>
                                    <p:anim by="(#ppt_h/3+#ppt_w*0.1)" calcmode="lin" valueType="num">
                                      <p:cBhvr additive="sum">
                                        <p:cTn id="48" dur="100" decel="100000" autoRev="1" fill="hold">
                                          <p:stCondLst>
                                            <p:cond delay="300"/>
                                          </p:stCondLst>
                                        </p:cTn>
                                        <p:tgtEl>
                                          <p:spTgt spid="13"/>
                                        </p:tgtEl>
                                        <p:attrNameLst>
                                          <p:attrName>ppt_x</p:attrName>
                                        </p:attrNameLst>
                                      </p:cBhvr>
                                    </p:anim>
                                  </p:childTnLst>
                                  <p:subTnLst>
                                    <p:audio>
                                      <p:cMediaNode>
                                        <p:cTn display="0" masterRel="sameClick">
                                          <p:stCondLst>
                                            <p:cond evt="begin" delay="0">
                                              <p:tn val="43"/>
                                            </p:cond>
                                          </p:stCondLst>
                                          <p:endCondLst>
                                            <p:cond evt="onStopAudio" delay="0">
                                              <p:tgtEl>
                                                <p:sldTgt/>
                                              </p:tgtEl>
                                            </p:cond>
                                          </p:endCondLst>
                                        </p:cTn>
                                        <p:tgtEl>
                                          <p:sndTgt r:embed="rId8" name="الاخضر.wav"/>
                                        </p:tgtEl>
                                      </p:cMediaNode>
                                    </p:audio>
                                  </p:sub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strVal val="#ppt_w+.3"/>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animEffect transition="in" filter="fade">
                                      <p:cBhvr>
                                        <p:cTn id="55"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9" name="البنفسجى.wav"/>
                                        </p:tgtEl>
                                      </p:cMediaNode>
                                    </p:audio>
                                  </p:sub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4)">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10" name="النيلى.wav"/>
                                        </p:tgtEl>
                                      </p:cMediaNode>
                                    </p:audio>
                                  </p:sub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dissolv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11" name="الازرق.wav"/>
                                        </p:tgtEl>
                                      </p:cMediaNode>
                                    </p:audio>
                                  </p:sub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subTnLst>
                                    <p:audio>
                                      <p:cMediaNode>
                                        <p:cTn display="0" masterRel="sameClick">
                                          <p:stCondLst>
                                            <p:cond evt="begin" delay="0">
                                              <p:tn val="68"/>
                                            </p:cond>
                                          </p:stCondLst>
                                          <p:endCondLst>
                                            <p:cond evt="onStopAudio" delay="0">
                                              <p:tgtEl>
                                                <p:sldTgt/>
                                              </p:tgtEl>
                                            </p:cond>
                                          </p:endCondLst>
                                        </p:cTn>
                                        <p:tgtEl>
                                          <p:sndTgt r:embed="rId12" name="وتسمى الوان الطي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04800" y="4876800"/>
            <a:ext cx="8534400" cy="1752600"/>
            <a:chOff x="304800" y="4876800"/>
            <a:chExt cx="8534400" cy="1752600"/>
          </a:xfrm>
        </p:grpSpPr>
        <p:sp>
          <p:nvSpPr>
            <p:cNvPr id="4" name="Folded Corner 3"/>
            <p:cNvSpPr/>
            <p:nvPr/>
          </p:nvSpPr>
          <p:spPr>
            <a:xfrm>
              <a:off x="304800" y="4876800"/>
              <a:ext cx="8534400" cy="1752600"/>
            </a:xfrm>
            <a:prstGeom prst="foldedCorner">
              <a:avLst/>
            </a:prstGeom>
            <a:solidFill>
              <a:srgbClr val="0000FF"/>
            </a:solidFill>
            <a:ln w="5715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12295" name="Rectangle 3"/>
            <p:cNvSpPr>
              <a:spLocks noChangeArrowheads="1"/>
            </p:cNvSpPr>
            <p:nvPr/>
          </p:nvSpPr>
          <p:spPr bwMode="auto">
            <a:xfrm>
              <a:off x="457200" y="4953000"/>
              <a:ext cx="8229600" cy="1569660"/>
            </a:xfrm>
            <a:prstGeom prst="rect">
              <a:avLst/>
            </a:prstGeom>
            <a:noFill/>
            <a:ln w="9525">
              <a:noFill/>
              <a:miter lim="800000"/>
              <a:headEnd/>
              <a:tailEnd/>
            </a:ln>
          </p:spPr>
          <p:txBody>
            <a:bodyPr anchor="ctr">
              <a:spAutoFit/>
            </a:bodyPr>
            <a:lstStyle/>
            <a:p>
              <a:pPr algn="ctr"/>
              <a:r>
                <a:rPr lang="ar-EG" sz="3200" b="1" dirty="0">
                  <a:solidFill>
                    <a:srgbClr val="FFFF00"/>
                  </a:solidFill>
                  <a:latin typeface="Times New Roman" pitchFamily="18" charset="0"/>
                  <a:cs typeface="Times New Roman" pitchFamily="18" charset="0"/>
                </a:rPr>
                <a:t>شكل (1): </a:t>
              </a:r>
              <a:r>
                <a:rPr lang="ar-EG" sz="3200" b="1" dirty="0" err="1">
                  <a:solidFill>
                    <a:srgbClr val="FFFF00"/>
                  </a:solidFill>
                  <a:latin typeface="Times New Roman" pitchFamily="18" charset="0"/>
                  <a:cs typeface="Times New Roman" pitchFamily="18" charset="0"/>
                </a:rPr>
                <a:t>موشور</a:t>
              </a:r>
              <a:r>
                <a:rPr lang="ar-EG" sz="3200" b="1" dirty="0">
                  <a:solidFill>
                    <a:srgbClr val="FFFF00"/>
                  </a:solidFill>
                  <a:latin typeface="Times New Roman" pitchFamily="18" charset="0"/>
                  <a:cs typeface="Times New Roman" pitchFamily="18" charset="0"/>
                </a:rPr>
                <a:t> زجاجي ينفذ من خلاله ألوان الطيف السبعة وجمعت ألوان الطيف في دائرة تسمى بالدائرة اللونية، ويمكن من خلالها تصنيف الألوان.</a:t>
              </a:r>
              <a:endParaRPr lang="ar-EG" sz="3600" dirty="0">
                <a:solidFill>
                  <a:srgbClr val="FFFF00"/>
                </a:solidFill>
              </a:endParaRPr>
            </a:p>
          </p:txBody>
        </p:sp>
      </p:grpSp>
      <p:pic>
        <p:nvPicPr>
          <p:cNvPr id="12296" name="Picture 8"/>
          <p:cNvPicPr>
            <a:picLocks noChangeAspect="1" noChangeArrowheads="1"/>
          </p:cNvPicPr>
          <p:nvPr/>
        </p:nvPicPr>
        <p:blipFill>
          <a:blip r:embed="rId5"/>
          <a:srcRect/>
          <a:stretch>
            <a:fillRect/>
          </a:stretch>
        </p:blipFill>
        <p:spPr bwMode="auto">
          <a:xfrm>
            <a:off x="76200" y="304800"/>
            <a:ext cx="8991600" cy="43434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شكل واحد موش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352800" y="266700"/>
            <a:ext cx="5467350" cy="2171700"/>
            <a:chOff x="3429000" y="381000"/>
            <a:chExt cx="5467350" cy="2171700"/>
          </a:xfrm>
        </p:grpSpPr>
        <p:sp>
          <p:nvSpPr>
            <p:cNvPr id="3" name="Rounded Rectangle 2"/>
            <p:cNvSpPr/>
            <p:nvPr/>
          </p:nvSpPr>
          <p:spPr>
            <a:xfrm>
              <a:off x="3429000" y="990600"/>
              <a:ext cx="4267200" cy="1295400"/>
            </a:xfrm>
            <a:prstGeom prst="roundRect">
              <a:avLst>
                <a:gd name="adj" fmla="val 14706"/>
              </a:avLst>
            </a:prstGeom>
            <a:solidFill>
              <a:srgbClr val="00FFFF"/>
            </a:solidFill>
            <a:ln w="57150"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pic>
          <p:nvPicPr>
            <p:cNvPr id="13321" name="Picture 4" descr="Blog_Artdesigner.lv.png"/>
            <p:cNvPicPr>
              <a:picLocks noChangeAspect="1"/>
            </p:cNvPicPr>
            <p:nvPr/>
          </p:nvPicPr>
          <p:blipFill>
            <a:blip r:embed="rId6">
              <a:lum bright="-10000" contrast="34000"/>
            </a:blip>
            <a:srcRect/>
            <a:stretch>
              <a:fillRect/>
            </a:stretch>
          </p:blipFill>
          <p:spPr bwMode="auto">
            <a:xfrm>
              <a:off x="6096000" y="381000"/>
              <a:ext cx="2800350" cy="2171700"/>
            </a:xfrm>
            <a:prstGeom prst="rect">
              <a:avLst/>
            </a:prstGeom>
            <a:noFill/>
            <a:ln w="9525">
              <a:noFill/>
              <a:miter lim="800000"/>
              <a:headEnd/>
              <a:tailEnd/>
            </a:ln>
          </p:spPr>
        </p:pic>
        <p:sp>
          <p:nvSpPr>
            <p:cNvPr id="13322" name="Rectangle 1"/>
            <p:cNvSpPr>
              <a:spLocks noChangeArrowheads="1"/>
            </p:cNvSpPr>
            <p:nvPr/>
          </p:nvSpPr>
          <p:spPr bwMode="auto">
            <a:xfrm>
              <a:off x="3657600" y="1249859"/>
              <a:ext cx="3930884" cy="769441"/>
            </a:xfrm>
            <a:prstGeom prst="rect">
              <a:avLst/>
            </a:prstGeom>
            <a:noFill/>
            <a:ln w="9525">
              <a:noFill/>
              <a:miter lim="800000"/>
              <a:headEnd/>
              <a:tailEnd/>
            </a:ln>
          </p:spPr>
          <p:txBody>
            <a:bodyPr wrap="none" anchor="ctr">
              <a:spAutoFit/>
            </a:bodyPr>
            <a:lstStyle/>
            <a:p>
              <a:pPr algn="l"/>
              <a:r>
                <a:rPr lang="ar-EG" sz="4400" b="1">
                  <a:latin typeface="Calibri" pitchFamily="34" charset="0"/>
                </a:rPr>
                <a:t>ما هي دائرة الألوان؟</a:t>
              </a:r>
              <a:endParaRPr lang="en-US" sz="4400">
                <a:latin typeface="Calibri" pitchFamily="34" charset="0"/>
              </a:endParaRPr>
            </a:p>
          </p:txBody>
        </p:sp>
      </p:grpSp>
      <p:grpSp>
        <p:nvGrpSpPr>
          <p:cNvPr id="4" name="Group 7"/>
          <p:cNvGrpSpPr>
            <a:grpSpLocks/>
          </p:cNvGrpSpPr>
          <p:nvPr/>
        </p:nvGrpSpPr>
        <p:grpSpPr bwMode="auto">
          <a:xfrm>
            <a:off x="228600" y="2667000"/>
            <a:ext cx="8610600" cy="3962400"/>
            <a:chOff x="685800" y="3657600"/>
            <a:chExt cx="6858000" cy="3200400"/>
          </a:xfrm>
        </p:grpSpPr>
        <p:sp>
          <p:nvSpPr>
            <p:cNvPr id="9" name="Rounded Rectangle 8"/>
            <p:cNvSpPr/>
            <p:nvPr/>
          </p:nvSpPr>
          <p:spPr>
            <a:xfrm>
              <a:off x="685800" y="3657600"/>
              <a:ext cx="6858000" cy="3200400"/>
            </a:xfrm>
            <a:prstGeom prst="roundRect">
              <a:avLst>
                <a:gd name="adj" fmla="val 550"/>
              </a:avLst>
            </a:prstGeom>
            <a:blipFill>
              <a:blip r:embed="rId7" cstate="print">
                <a:duotone>
                  <a:schemeClr val="accent4">
                    <a:shade val="45000"/>
                    <a:satMod val="135000"/>
                  </a:schemeClr>
                  <a:prstClr val="white"/>
                </a:duotone>
                <a:lum bright="-19000" contrast="44000"/>
              </a:blip>
              <a:stretch>
                <a:fillRect/>
              </a:stretch>
            </a:blipFill>
            <a:ln w="3175" cmpd="sng">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path path="circle">
                  <a:fillToRect t="100000" r="100000"/>
                </a:path>
                <a:tileRect l="-100000" b="-100000"/>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10" name="Rectangle 1"/>
            <p:cNvSpPr>
              <a:spLocks noChangeArrowheads="1"/>
            </p:cNvSpPr>
            <p:nvPr/>
          </p:nvSpPr>
          <p:spPr bwMode="auto">
            <a:xfrm>
              <a:off x="1232012" y="3965331"/>
              <a:ext cx="5886956" cy="2311828"/>
            </a:xfrm>
            <a:prstGeom prst="rect">
              <a:avLst/>
            </a:prstGeom>
            <a:noFill/>
            <a:ln w="9525">
              <a:noFill/>
              <a:miter lim="800000"/>
              <a:headEnd/>
              <a:tailEnd/>
            </a:ln>
            <a:effectLst/>
          </p:spPr>
          <p:txBody>
            <a:bodyPr anchor="ctr">
              <a:spAutoFit/>
            </a:bodyPr>
            <a:lstStyle/>
            <a:p>
              <a:pPr algn="ctr" fontAlgn="auto">
                <a:spcBef>
                  <a:spcPts val="0"/>
                </a:spcBef>
                <a:spcAft>
                  <a:spcPts val="0"/>
                </a:spcAft>
                <a:defRPr/>
              </a:pPr>
              <a:r>
                <a:rPr lang="ar-EG" sz="3600" b="1" dirty="0">
                  <a:solidFill>
                    <a:schemeClr val="accent5">
                      <a:lumMod val="20000"/>
                      <a:lumOff val="80000"/>
                    </a:schemeClr>
                  </a:solidFill>
                  <a:latin typeface="+mn-lt"/>
                  <a:cs typeface="+mn-cs"/>
                </a:rPr>
                <a:t>تعتبر دائرة الألوان من الوسائل العلمية لدراسة الألوان المختلفة، إذ بها نعرف كيف تختلط الألوان، وكيف تتفق مع تسلسل ألوان الطيف، ومن خلالها تتضح لنا الألوان الأساسية وما ينتج عن خلطها من ألوان ثانوية شكل(2).</a:t>
              </a:r>
              <a:endParaRPr lang="en-US" sz="3600" dirty="0">
                <a:solidFill>
                  <a:schemeClr val="accent5">
                    <a:lumMod val="20000"/>
                    <a:lumOff val="80000"/>
                  </a:schemeClr>
                </a:solidFill>
                <a:latin typeface="+mn-lt"/>
                <a:cs typeface="+mn-cs"/>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ما هى دائرة.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300" fill="hold">
                                          <p:stCondLst>
                                            <p:cond delay="0"/>
                                          </p:stCondLst>
                                        </p:cTn>
                                        <p:tgtEl>
                                          <p:spTgt spid="4"/>
                                        </p:tgtEl>
                                        <p:attrNameLst>
                                          <p:attrName>ppt_x</p:attrName>
                                        </p:attrNameLst>
                                      </p:cBhvr>
                                    </p:anim>
                                    <p:anim from="0" to="-1.0" calcmode="lin" valueType="num">
                                      <p:cBhvr>
                                        <p:cTn id="13" dur="100" decel="50000" autoRev="1" fill="hold">
                                          <p:stCondLst>
                                            <p:cond delay="300"/>
                                          </p:stCondLst>
                                        </p:cTn>
                                        <p:tgtEl>
                                          <p:spTgt spid="4"/>
                                        </p:tgtEl>
                                        <p:attrNameLst>
                                          <p:attrName>xshear</p:attrName>
                                        </p:attrNameLst>
                                      </p:cBhvr>
                                    </p:anim>
                                    <p:animScale>
                                      <p:cBhvr>
                                        <p:cTn id="14" dur="100" decel="100000" autoRev="1" fill="hold">
                                          <p:stCondLst>
                                            <p:cond delay="300"/>
                                          </p:stCondLst>
                                        </p:cTn>
                                        <p:tgtEl>
                                          <p:spTgt spid="4"/>
                                        </p:tgtEl>
                                      </p:cBhvr>
                                      <p:from x="100000" y="100000"/>
                                      <p:to x="80000" y="100000"/>
                                    </p:animScale>
                                    <p:anim by="(#ppt_h/3+#ppt_w*0.1)" calcmode="lin" valueType="num">
                                      <p:cBhvr additive="sum">
                                        <p:cTn id="15"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تعتبر دائرة ال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447800" y="5486400"/>
            <a:ext cx="6324600" cy="1219200"/>
            <a:chOff x="304800" y="4876801"/>
            <a:chExt cx="8534400" cy="1752600"/>
          </a:xfrm>
        </p:grpSpPr>
        <p:sp>
          <p:nvSpPr>
            <p:cNvPr id="13" name="Folded Corner 12"/>
            <p:cNvSpPr/>
            <p:nvPr/>
          </p:nvSpPr>
          <p:spPr>
            <a:xfrm>
              <a:off x="304800" y="4876801"/>
              <a:ext cx="8534400" cy="1752600"/>
            </a:xfrm>
            <a:prstGeom prst="foldedCorner">
              <a:avLst/>
            </a:prstGeom>
            <a:solidFill>
              <a:srgbClr val="0000FF"/>
            </a:solidFill>
            <a:ln w="5715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600"/>
            </a:p>
          </p:txBody>
        </p:sp>
        <p:sp>
          <p:nvSpPr>
            <p:cNvPr id="14343" name="Rectangle 3"/>
            <p:cNvSpPr>
              <a:spLocks noChangeArrowheads="1"/>
            </p:cNvSpPr>
            <p:nvPr/>
          </p:nvSpPr>
          <p:spPr bwMode="auto">
            <a:xfrm>
              <a:off x="457200" y="5250716"/>
              <a:ext cx="8229599" cy="1106071"/>
            </a:xfrm>
            <a:prstGeom prst="rect">
              <a:avLst/>
            </a:prstGeom>
            <a:noFill/>
            <a:ln w="9525">
              <a:noFill/>
              <a:miter lim="800000"/>
              <a:headEnd/>
              <a:tailEnd/>
            </a:ln>
          </p:spPr>
          <p:txBody>
            <a:bodyPr anchor="ctr">
              <a:spAutoFit/>
            </a:bodyPr>
            <a:lstStyle/>
            <a:p>
              <a:pPr algn="ctr"/>
              <a:r>
                <a:rPr lang="ar-EG" sz="4400" b="1" dirty="0">
                  <a:solidFill>
                    <a:srgbClr val="00FF00"/>
                  </a:solidFill>
                  <a:latin typeface="Calibri" pitchFamily="34" charset="0"/>
                </a:rPr>
                <a:t>شكل (2) الدائرة اللونية</a:t>
              </a:r>
              <a:endParaRPr lang="en-US" sz="4400" dirty="0">
                <a:solidFill>
                  <a:srgbClr val="00FF00"/>
                </a:solidFill>
                <a:latin typeface="Calibri" pitchFamily="34" charset="0"/>
              </a:endParaRPr>
            </a:p>
          </p:txBody>
        </p:sp>
      </p:grpSp>
      <p:pic>
        <p:nvPicPr>
          <p:cNvPr id="14344" name="Picture 8"/>
          <p:cNvPicPr>
            <a:picLocks noChangeAspect="1" noChangeArrowheads="1"/>
          </p:cNvPicPr>
          <p:nvPr/>
        </p:nvPicPr>
        <p:blipFill>
          <a:blip r:embed="rId5"/>
          <a:srcRect/>
          <a:stretch>
            <a:fillRect/>
          </a:stretch>
        </p:blipFill>
        <p:spPr bwMode="auto">
          <a:xfrm>
            <a:off x="1885950" y="390525"/>
            <a:ext cx="4972050" cy="4714875"/>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شكل 2 الدائ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33400" y="3233738"/>
            <a:ext cx="7848600" cy="3167062"/>
            <a:chOff x="914400" y="3505200"/>
            <a:chExt cx="7162800" cy="2633663"/>
          </a:xfrm>
        </p:grpSpPr>
        <p:pic>
          <p:nvPicPr>
            <p:cNvPr id="15369" name="Picture 3"/>
            <p:cNvPicPr>
              <a:picLocks noChangeAspect="1" noChangeArrowheads="1"/>
            </p:cNvPicPr>
            <p:nvPr/>
          </p:nvPicPr>
          <p:blipFill>
            <a:blip r:embed="rId6">
              <a:lum bright="-14000" contrast="30000"/>
            </a:blip>
            <a:srcRect/>
            <a:stretch>
              <a:fillRect/>
            </a:stretch>
          </p:blipFill>
          <p:spPr bwMode="auto">
            <a:xfrm>
              <a:off x="914400" y="3505200"/>
              <a:ext cx="7162800" cy="2633663"/>
            </a:xfrm>
            <a:prstGeom prst="rect">
              <a:avLst/>
            </a:prstGeom>
            <a:noFill/>
            <a:ln w="76200">
              <a:solidFill>
                <a:srgbClr val="6600CC"/>
              </a:solidFill>
              <a:prstDash val="dash"/>
              <a:miter lim="800000"/>
              <a:headEnd/>
              <a:tailEnd/>
            </a:ln>
          </p:spPr>
        </p:pic>
        <p:sp>
          <p:nvSpPr>
            <p:cNvPr id="3073" name="Rectangle 1"/>
            <p:cNvSpPr>
              <a:spLocks noChangeArrowheads="1"/>
            </p:cNvSpPr>
            <p:nvPr/>
          </p:nvSpPr>
          <p:spPr bwMode="auto">
            <a:xfrm>
              <a:off x="1169633" y="4019507"/>
              <a:ext cx="6629400" cy="1612425"/>
            </a:xfrm>
            <a:prstGeom prst="rect">
              <a:avLst/>
            </a:prstGeom>
            <a:solidFill>
              <a:srgbClr val="FFC000">
                <a:alpha val="39000"/>
              </a:srgbClr>
            </a:solidFill>
            <a:ln w="9525">
              <a:noFill/>
              <a:miter lim="800000"/>
              <a:headEnd/>
              <a:tailEnd/>
            </a:ln>
            <a:effectLst>
              <a:softEdge rad="127000"/>
            </a:effectLst>
          </p:spPr>
          <p:txBody>
            <a:bodyPr anchor="ctr">
              <a:spAutoFit/>
            </a:bodyPr>
            <a:lstStyle/>
            <a:p>
              <a:pPr algn="ctr">
                <a:buFont typeface="Wingdings" pitchFamily="2" charset="2"/>
                <a:buChar char="§"/>
                <a:defRPr/>
              </a:pPr>
              <a:r>
                <a:rPr lang="ar-EG" sz="4000" b="1" dirty="0">
                  <a:latin typeface="Times New Roman" pitchFamily="18" charset="0"/>
                  <a:ea typeface="Times New Roman" pitchFamily="18" charset="0"/>
                  <a:cs typeface="Times New Roman" pitchFamily="18" charset="0"/>
                </a:rPr>
                <a:t> نتأمل دائرة الألوان في شكل (1) ونصنفها إلى ألوان أساسية وفرعية كما سبق دراستها في الصف الأول الابتدائي. </a:t>
              </a:r>
              <a:endParaRPr lang="ar-EG" sz="4400" dirty="0"/>
            </a:p>
          </p:txBody>
        </p:sp>
      </p:grpSp>
      <p:grpSp>
        <p:nvGrpSpPr>
          <p:cNvPr id="3" name="Group 8"/>
          <p:cNvGrpSpPr>
            <a:grpSpLocks/>
          </p:cNvGrpSpPr>
          <p:nvPr/>
        </p:nvGrpSpPr>
        <p:grpSpPr bwMode="auto">
          <a:xfrm>
            <a:off x="5324475" y="609600"/>
            <a:ext cx="3222625" cy="1884363"/>
            <a:chOff x="5324865" y="609600"/>
            <a:chExt cx="3222835" cy="2497720"/>
          </a:xfrm>
        </p:grpSpPr>
        <p:pic>
          <p:nvPicPr>
            <p:cNvPr id="1026" name="Picture 2"/>
            <p:cNvPicPr>
              <a:picLocks noChangeAspect="1" noChangeArrowheads="1"/>
            </p:cNvPicPr>
            <p:nvPr/>
          </p:nvPicPr>
          <p:blipFill>
            <a:blip r:embed="rId7" cstate="print">
              <a:lum bright="-16000" contrast="39000"/>
            </a:blip>
            <a:srcRect/>
            <a:stretch>
              <a:fillRect/>
            </a:stretch>
          </p:blipFill>
          <p:spPr bwMode="auto">
            <a:xfrm>
              <a:off x="5334000" y="609600"/>
              <a:ext cx="3059113" cy="2359025"/>
            </a:xfrm>
            <a:prstGeom prst="rect">
              <a:avLst/>
            </a:prstGeom>
            <a:solidFill>
              <a:srgbClr val="FFFFFF">
                <a:shade val="85000"/>
              </a:srgbClr>
            </a:solidFill>
            <a:ln w="762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rot="21227206">
              <a:off x="5324865" y="2169374"/>
              <a:ext cx="3222835" cy="937946"/>
            </a:xfrm>
            <a:prstGeom prst="rect">
              <a:avLst/>
            </a:prstGeom>
            <a:solidFill>
              <a:srgbClr val="00FFFF">
                <a:alpha val="47000"/>
              </a:srgbClr>
            </a:solidFill>
            <a:effectLst>
              <a:softEdge rad="127000"/>
            </a:effectLst>
          </p:spPr>
          <p:txBody>
            <a:bodyPr rtlCol="1">
              <a:spAutoFit/>
            </a:bodyPr>
            <a:lstStyle/>
            <a:p>
              <a:pPr algn="ctr" rtl="0" fontAlgn="auto">
                <a:spcBef>
                  <a:spcPts val="0"/>
                </a:spcBef>
                <a:spcAft>
                  <a:spcPts val="0"/>
                </a:spcAft>
                <a:defRPr/>
              </a:pPr>
              <a:r>
                <a:rPr lang="ar-EG" sz="4000" b="1" dirty="0" err="1">
                  <a:solidFill>
                    <a:srgbClr val="0000FF"/>
                  </a:solidFill>
                  <a:latin typeface="+mn-lt"/>
                  <a:cs typeface="+mn-cs"/>
                </a:rPr>
                <a:t>نشاط </a:t>
              </a:r>
              <a:r>
                <a:rPr lang="ar-EG" sz="4000" b="1" dirty="0">
                  <a:solidFill>
                    <a:srgbClr val="0000FF"/>
                  </a:solidFill>
                  <a:latin typeface="+mn-lt"/>
                  <a:cs typeface="+mn-cs"/>
                </a:rPr>
                <a:t>(1</a:t>
              </a:r>
              <a:r>
                <a:rPr lang="ar-EG" sz="4000" b="1" dirty="0" err="1">
                  <a:solidFill>
                    <a:srgbClr val="0000FF"/>
                  </a:solidFill>
                  <a:latin typeface="+mn-lt"/>
                  <a:cs typeface="+mn-cs"/>
                </a:rPr>
                <a:t>)</a:t>
              </a:r>
              <a:endParaRPr lang="ar-EG" sz="4000" b="1" dirty="0">
                <a:solidFill>
                  <a:srgbClr val="0000FF"/>
                </a:solidFill>
                <a:latin typeface="+mn-lt"/>
                <a:cs typeface="+mn-cs"/>
              </a:endParaRPr>
            </a:p>
          </p:txBody>
        </p:sp>
      </p:grpSp>
      <p:pic>
        <p:nvPicPr>
          <p:cNvPr id="9" name="Picture 8"/>
          <p:cNvPicPr>
            <a:picLocks noChangeAspect="1" noChangeArrowheads="1"/>
          </p:cNvPicPr>
          <p:nvPr/>
        </p:nvPicPr>
        <p:blipFill>
          <a:blip r:embed="rId8"/>
          <a:srcRect/>
          <a:stretch>
            <a:fillRect/>
          </a:stretch>
        </p:blipFill>
        <p:spPr bwMode="auto">
          <a:xfrm>
            <a:off x="381000" y="533400"/>
            <a:ext cx="2571404" cy="24384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نشاط 1.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نتأمل دائرة الا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28600" y="838200"/>
            <a:ext cx="8610600" cy="5334000"/>
            <a:chOff x="685800" y="3657600"/>
            <a:chExt cx="6858000" cy="4308231"/>
          </a:xfrm>
        </p:grpSpPr>
        <p:sp>
          <p:nvSpPr>
            <p:cNvPr id="6" name="Rounded Rectangle 5"/>
            <p:cNvSpPr/>
            <p:nvPr/>
          </p:nvSpPr>
          <p:spPr>
            <a:xfrm>
              <a:off x="685800" y="3657600"/>
              <a:ext cx="6858000" cy="4308231"/>
            </a:xfrm>
            <a:prstGeom prst="roundRect">
              <a:avLst>
                <a:gd name="adj" fmla="val 550"/>
              </a:avLst>
            </a:prstGeom>
            <a:blipFill>
              <a:blip r:embed="rId12" cstate="print">
                <a:duotone>
                  <a:schemeClr val="accent1">
                    <a:shade val="45000"/>
                    <a:satMod val="135000"/>
                  </a:schemeClr>
                  <a:prstClr val="white"/>
                </a:duotone>
                <a:lum bright="47000" contrast="-46000"/>
              </a:blip>
              <a:stretch>
                <a:fillRect/>
              </a:stretch>
            </a:blipFill>
            <a:ln w="3175" cmpd="sng">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path path="circle">
                  <a:fillToRect t="100000" r="100000"/>
                </a:path>
                <a:tileRect l="-100000" b="-100000"/>
              </a:grad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16397" name="Rectangle 1"/>
            <p:cNvSpPr>
              <a:spLocks noChangeArrowheads="1"/>
            </p:cNvSpPr>
            <p:nvPr/>
          </p:nvSpPr>
          <p:spPr bwMode="auto">
            <a:xfrm>
              <a:off x="1474773" y="4411395"/>
              <a:ext cx="5280053" cy="969497"/>
            </a:xfrm>
            <a:prstGeom prst="rect">
              <a:avLst/>
            </a:prstGeom>
            <a:noFill/>
            <a:ln w="9525">
              <a:noFill/>
              <a:miter lim="800000"/>
              <a:headEnd/>
              <a:tailEnd/>
            </a:ln>
          </p:spPr>
          <p:txBody>
            <a:bodyPr anchor="ctr">
              <a:spAutoFit/>
            </a:bodyPr>
            <a:lstStyle/>
            <a:p>
              <a:pPr algn="ctr"/>
              <a:r>
                <a:rPr lang="ar-EG" sz="3600" b="1">
                  <a:solidFill>
                    <a:srgbClr val="002060"/>
                  </a:solidFill>
                  <a:latin typeface="Calibri" pitchFamily="34" charset="0"/>
                </a:rPr>
                <a:t>الألوان الأساسية:</a:t>
              </a:r>
            </a:p>
            <a:p>
              <a:pPr algn="ctr"/>
              <a:r>
                <a:rPr lang="ar-EG" sz="2000">
                  <a:solidFill>
                    <a:srgbClr val="002060"/>
                  </a:solidFill>
                  <a:latin typeface="Calibri" pitchFamily="34" charset="0"/>
                </a:rPr>
                <a:t>............................</a:t>
              </a:r>
              <a:r>
                <a:rPr lang="ar-EG" sz="3600" b="1">
                  <a:solidFill>
                    <a:srgbClr val="002060"/>
                  </a:solidFill>
                  <a:latin typeface="Calibri" pitchFamily="34" charset="0"/>
                </a:rPr>
                <a:t>،</a:t>
              </a:r>
              <a:r>
                <a:rPr lang="ar-EG">
                  <a:solidFill>
                    <a:srgbClr val="002060"/>
                  </a:solidFill>
                  <a:latin typeface="Calibri" pitchFamily="34" charset="0"/>
                </a:rPr>
                <a:t>.................................</a:t>
              </a:r>
              <a:r>
                <a:rPr lang="ar-EG" sz="3600" b="1">
                  <a:solidFill>
                    <a:srgbClr val="002060"/>
                  </a:solidFill>
                  <a:latin typeface="Calibri" pitchFamily="34" charset="0"/>
                </a:rPr>
                <a:t>،</a:t>
              </a:r>
              <a:r>
                <a:rPr lang="ar-EG">
                  <a:solidFill>
                    <a:srgbClr val="002060"/>
                  </a:solidFill>
                  <a:latin typeface="Calibri" pitchFamily="34" charset="0"/>
                </a:rPr>
                <a:t>............................</a:t>
              </a:r>
              <a:endParaRPr lang="en-US" sz="3600">
                <a:solidFill>
                  <a:srgbClr val="002060"/>
                </a:solidFill>
                <a:latin typeface="Calibri" pitchFamily="34" charset="0"/>
              </a:endParaRPr>
            </a:p>
          </p:txBody>
        </p:sp>
      </p:grpSp>
      <p:sp>
        <p:nvSpPr>
          <p:cNvPr id="6145" name="Rectangle 1"/>
          <p:cNvSpPr>
            <a:spLocks noChangeArrowheads="1"/>
          </p:cNvSpPr>
          <p:nvPr/>
        </p:nvSpPr>
        <p:spPr bwMode="auto">
          <a:xfrm>
            <a:off x="1081088" y="3752850"/>
            <a:ext cx="6827837" cy="1200150"/>
          </a:xfrm>
          <a:prstGeom prst="rect">
            <a:avLst/>
          </a:prstGeom>
          <a:noFill/>
          <a:ln w="9525">
            <a:noFill/>
            <a:miter lim="800000"/>
            <a:headEnd/>
            <a:tailEnd/>
          </a:ln>
        </p:spPr>
        <p:txBody>
          <a:bodyPr wrap="none" anchor="ctr">
            <a:spAutoFit/>
          </a:bodyPr>
          <a:lstStyle/>
          <a:p>
            <a:pPr algn="ctr"/>
            <a:r>
              <a:rPr lang="ar-EG" sz="3600" b="1">
                <a:solidFill>
                  <a:srgbClr val="002060"/>
                </a:solidFill>
                <a:latin typeface="Times New Roman" pitchFamily="18" charset="0"/>
                <a:cs typeface="Times New Roman" pitchFamily="18" charset="0"/>
              </a:rPr>
              <a:t>الألوان الفرعية:</a:t>
            </a:r>
          </a:p>
          <a:p>
            <a:pPr algn="ctr"/>
            <a:r>
              <a:rPr lang="ar-EG">
                <a:solidFill>
                  <a:srgbClr val="002060"/>
                </a:solidFill>
                <a:latin typeface="Times New Roman" pitchFamily="18" charset="0"/>
                <a:cs typeface="Times New Roman" pitchFamily="18" charset="0"/>
              </a:rPr>
              <a:t>...................................</a:t>
            </a:r>
            <a:r>
              <a:rPr lang="ar-EG" sz="3600" b="1">
                <a:solidFill>
                  <a:srgbClr val="002060"/>
                </a:solidFill>
                <a:latin typeface="Times New Roman" pitchFamily="18" charset="0"/>
                <a:cs typeface="Times New Roman" pitchFamily="18" charset="0"/>
              </a:rPr>
              <a:t>،</a:t>
            </a:r>
            <a:r>
              <a:rPr lang="ar-EG" sz="1600">
                <a:solidFill>
                  <a:srgbClr val="002060"/>
                </a:solidFill>
                <a:latin typeface="Times New Roman" pitchFamily="18" charset="0"/>
                <a:cs typeface="Times New Roman" pitchFamily="18" charset="0"/>
              </a:rPr>
              <a:t>..........................................</a:t>
            </a:r>
            <a:r>
              <a:rPr lang="ar-EG" sz="3600" b="1">
                <a:solidFill>
                  <a:srgbClr val="002060"/>
                </a:solidFill>
                <a:latin typeface="Times New Roman" pitchFamily="18" charset="0"/>
                <a:cs typeface="Times New Roman" pitchFamily="18" charset="0"/>
              </a:rPr>
              <a:t>،</a:t>
            </a:r>
            <a:r>
              <a:rPr lang="ar-EG" sz="1600">
                <a:solidFill>
                  <a:srgbClr val="002060"/>
                </a:solidFill>
                <a:latin typeface="Times New Roman" pitchFamily="18" charset="0"/>
                <a:cs typeface="Times New Roman" pitchFamily="18" charset="0"/>
              </a:rPr>
              <a:t>.......................................</a:t>
            </a:r>
            <a:endParaRPr lang="ar-EG" sz="4000">
              <a:solidFill>
                <a:srgbClr val="002060"/>
              </a:solidFill>
            </a:endParaRPr>
          </a:p>
        </p:txBody>
      </p:sp>
      <p:sp>
        <p:nvSpPr>
          <p:cNvPr id="9" name="TextBox 8"/>
          <p:cNvSpPr txBox="1"/>
          <p:nvPr/>
        </p:nvSpPr>
        <p:spPr>
          <a:xfrm>
            <a:off x="6172200" y="2286000"/>
            <a:ext cx="1082675" cy="584200"/>
          </a:xfrm>
          <a:prstGeom prst="rect">
            <a:avLst/>
          </a:prstGeom>
          <a:noFill/>
        </p:spPr>
        <p:txBody>
          <a:bodyPr wrap="none" rtlCol="1">
            <a:spAutoFit/>
          </a:bodyPr>
          <a:lstStyle/>
          <a:p>
            <a:pPr algn="ctr" rtl="0" fontAlgn="auto">
              <a:spcBef>
                <a:spcPts val="0"/>
              </a:spcBef>
              <a:spcAft>
                <a:spcPts val="0"/>
              </a:spcAft>
              <a:defRPr/>
            </a:pPr>
            <a:r>
              <a:rPr lang="ar-EG" sz="3200" b="1" dirty="0">
                <a:solidFill>
                  <a:srgbClr val="0000FF"/>
                </a:solidFill>
                <a:latin typeface="+mn-lt"/>
                <a:cs typeface="+mn-cs"/>
              </a:rPr>
              <a:t>الأزرق</a:t>
            </a:r>
          </a:p>
        </p:txBody>
      </p:sp>
      <p:sp>
        <p:nvSpPr>
          <p:cNvPr id="10" name="TextBox 9"/>
          <p:cNvSpPr txBox="1">
            <a:spLocks noChangeArrowheads="1"/>
          </p:cNvSpPr>
          <p:nvPr/>
        </p:nvSpPr>
        <p:spPr bwMode="auto">
          <a:xfrm>
            <a:off x="3962400" y="2438400"/>
            <a:ext cx="1038225" cy="584200"/>
          </a:xfrm>
          <a:prstGeom prst="rect">
            <a:avLst/>
          </a:prstGeom>
          <a:noFill/>
          <a:ln w="9525">
            <a:noFill/>
            <a:miter lim="800000"/>
            <a:headEnd/>
            <a:tailEnd/>
          </a:ln>
        </p:spPr>
        <p:txBody>
          <a:bodyPr wrap="none">
            <a:spAutoFit/>
          </a:bodyPr>
          <a:lstStyle/>
          <a:p>
            <a:pPr algn="ctr" rtl="0"/>
            <a:r>
              <a:rPr lang="ar-EG" sz="3200" b="1">
                <a:solidFill>
                  <a:srgbClr val="FF0000"/>
                </a:solidFill>
                <a:latin typeface="Calibri" pitchFamily="34" charset="0"/>
              </a:rPr>
              <a:t>الأحمر</a:t>
            </a:r>
          </a:p>
        </p:txBody>
      </p:sp>
      <p:sp>
        <p:nvSpPr>
          <p:cNvPr id="11" name="TextBox 10"/>
          <p:cNvSpPr txBox="1">
            <a:spLocks noChangeArrowheads="1"/>
          </p:cNvSpPr>
          <p:nvPr/>
        </p:nvSpPr>
        <p:spPr bwMode="auto">
          <a:xfrm>
            <a:off x="1752600" y="2362200"/>
            <a:ext cx="1103313" cy="584200"/>
          </a:xfrm>
          <a:prstGeom prst="rect">
            <a:avLst/>
          </a:prstGeom>
          <a:noFill/>
          <a:ln w="9525">
            <a:noFill/>
            <a:miter lim="800000"/>
            <a:headEnd/>
            <a:tailEnd/>
          </a:ln>
        </p:spPr>
        <p:txBody>
          <a:bodyPr wrap="none">
            <a:spAutoFit/>
          </a:bodyPr>
          <a:lstStyle/>
          <a:p>
            <a:pPr algn="ctr" rtl="0"/>
            <a:r>
              <a:rPr lang="ar-EG" sz="3200" b="1">
                <a:solidFill>
                  <a:srgbClr val="FFFF00"/>
                </a:solidFill>
                <a:latin typeface="Calibri" pitchFamily="34" charset="0"/>
              </a:rPr>
              <a:t>الأصفر</a:t>
            </a:r>
          </a:p>
        </p:txBody>
      </p:sp>
      <p:sp>
        <p:nvSpPr>
          <p:cNvPr id="12" name="TextBox 11"/>
          <p:cNvSpPr txBox="1">
            <a:spLocks noChangeArrowheads="1"/>
          </p:cNvSpPr>
          <p:nvPr/>
        </p:nvSpPr>
        <p:spPr bwMode="auto">
          <a:xfrm>
            <a:off x="6096000" y="4343400"/>
            <a:ext cx="1335088" cy="584200"/>
          </a:xfrm>
          <a:prstGeom prst="rect">
            <a:avLst/>
          </a:prstGeom>
          <a:noFill/>
          <a:ln w="9525">
            <a:noFill/>
            <a:miter lim="800000"/>
            <a:headEnd/>
            <a:tailEnd/>
          </a:ln>
        </p:spPr>
        <p:txBody>
          <a:bodyPr wrap="none">
            <a:spAutoFit/>
          </a:bodyPr>
          <a:lstStyle/>
          <a:p>
            <a:pPr algn="ctr" rtl="0"/>
            <a:r>
              <a:rPr lang="ar-EG" sz="3200" b="1">
                <a:solidFill>
                  <a:srgbClr val="FF6600"/>
                </a:solidFill>
                <a:latin typeface="Calibri" pitchFamily="34" charset="0"/>
              </a:rPr>
              <a:t>البرتقالي</a:t>
            </a:r>
          </a:p>
        </p:txBody>
      </p:sp>
      <p:sp>
        <p:nvSpPr>
          <p:cNvPr id="13" name="TextBox 12"/>
          <p:cNvSpPr txBox="1">
            <a:spLocks noChangeArrowheads="1"/>
          </p:cNvSpPr>
          <p:nvPr/>
        </p:nvSpPr>
        <p:spPr bwMode="auto">
          <a:xfrm>
            <a:off x="3886200" y="4419600"/>
            <a:ext cx="1430338" cy="584200"/>
          </a:xfrm>
          <a:prstGeom prst="rect">
            <a:avLst/>
          </a:prstGeom>
          <a:noFill/>
          <a:ln w="9525">
            <a:noFill/>
            <a:miter lim="800000"/>
            <a:headEnd/>
            <a:tailEnd/>
          </a:ln>
        </p:spPr>
        <p:txBody>
          <a:bodyPr wrap="none">
            <a:spAutoFit/>
          </a:bodyPr>
          <a:lstStyle/>
          <a:p>
            <a:pPr algn="ctr" rtl="0"/>
            <a:r>
              <a:rPr lang="ar-EG" sz="3200" b="1">
                <a:solidFill>
                  <a:srgbClr val="9933FF"/>
                </a:solidFill>
                <a:latin typeface="Calibri" pitchFamily="34" charset="0"/>
              </a:rPr>
              <a:t>البنفسجي</a:t>
            </a:r>
          </a:p>
        </p:txBody>
      </p:sp>
      <p:sp>
        <p:nvSpPr>
          <p:cNvPr id="14" name="TextBox 13"/>
          <p:cNvSpPr txBox="1">
            <a:spLocks noChangeArrowheads="1"/>
          </p:cNvSpPr>
          <p:nvPr/>
        </p:nvSpPr>
        <p:spPr bwMode="auto">
          <a:xfrm>
            <a:off x="1600200" y="4343400"/>
            <a:ext cx="1184275" cy="584200"/>
          </a:xfrm>
          <a:prstGeom prst="rect">
            <a:avLst/>
          </a:prstGeom>
          <a:noFill/>
          <a:ln w="9525">
            <a:noFill/>
            <a:miter lim="800000"/>
            <a:headEnd/>
            <a:tailEnd/>
          </a:ln>
        </p:spPr>
        <p:txBody>
          <a:bodyPr wrap="none">
            <a:spAutoFit/>
          </a:bodyPr>
          <a:lstStyle/>
          <a:p>
            <a:pPr algn="ctr" rtl="0"/>
            <a:r>
              <a:rPr lang="ar-EG" sz="3200" b="1">
                <a:solidFill>
                  <a:srgbClr val="009900"/>
                </a:solidFill>
                <a:latin typeface="Calibri" pitchFamily="34" charset="0"/>
              </a:rPr>
              <a:t>الأخضر</a:t>
            </a:r>
          </a:p>
        </p:txBody>
      </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الالوان الاساسية.wav"/>
                                        </p:tgtEl>
                                      </p:cMediaNode>
                                    </p:audio>
                                  </p:sub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to="" calcmode="lin" valueType="num">
                                      <p:cBhvr>
                                        <p:cTn id="15" dur="1" fill="hold"/>
                                        <p:tgtEl>
                                          <p:spTgt spid="9"/>
                                        </p:tgtEl>
                                        <p:attrNameLst>
                                          <p:attrName/>
                                        </p:attrNameLst>
                                      </p:cBhvr>
                                    </p:anim>
                                  </p:childTnLst>
                                  <p:subTnLst>
                                    <p:audio>
                                      <p:cMediaNode>
                                        <p:cTn display="0" masterRel="sameClick">
                                          <p:stCondLst>
                                            <p:cond evt="begin" delay="0">
                                              <p:tn val="13"/>
                                            </p:cond>
                                          </p:stCondLst>
                                          <p:endCondLst>
                                            <p:cond evt="onStopAudio" delay="0">
                                              <p:tgtEl>
                                                <p:sldTgt/>
                                              </p:tgtEl>
                                            </p:cond>
                                          </p:endCondLst>
                                        </p:cTn>
                                        <p:tgtEl>
                                          <p:sndTgt r:embed="rId5" name="الازرق.wav"/>
                                        </p:tgtEl>
                                      </p:cMediaNode>
                                    </p:audio>
                                  </p:sub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to="" calcmode="lin" valueType="num">
                                      <p:cBhvr>
                                        <p:cTn id="20" dur="1" fill="hold"/>
                                        <p:tgtEl>
                                          <p:spTgt spid="10"/>
                                        </p:tgtEl>
                                        <p:attrNameLst>
                                          <p:attrName/>
                                        </p:attrNameLst>
                                      </p:cBhvr>
                                    </p:anim>
                                  </p:childTnLst>
                                  <p:subTnLst>
                                    <p:audio>
                                      <p:cMediaNode>
                                        <p:cTn display="0" masterRel="sameClick">
                                          <p:stCondLst>
                                            <p:cond evt="begin" delay="0">
                                              <p:tn val="18"/>
                                            </p:cond>
                                          </p:stCondLst>
                                          <p:endCondLst>
                                            <p:cond evt="onStopAudio" delay="0">
                                              <p:tgtEl>
                                                <p:sldTgt/>
                                              </p:tgtEl>
                                            </p:cond>
                                          </p:endCondLst>
                                        </p:cTn>
                                        <p:tgtEl>
                                          <p:sndTgt r:embed="rId6" name="الاحمر.wav"/>
                                        </p:tgtEl>
                                      </p:cMediaNode>
                                    </p:audio>
                                  </p:sub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attrNameLst>
                                          <p:attrName/>
                                        </p:attrNameLst>
                                      </p:cBhvr>
                                    </p:anim>
                                  </p:childTnLst>
                                  <p:subTnLst>
                                    <p:audio>
                                      <p:cMediaNode>
                                        <p:cTn display="0" masterRel="sameClick">
                                          <p:stCondLst>
                                            <p:cond evt="begin" delay="0">
                                              <p:tn val="23"/>
                                            </p:cond>
                                          </p:stCondLst>
                                          <p:endCondLst>
                                            <p:cond evt="onStopAudio" delay="0">
                                              <p:tgtEl>
                                                <p:sldTgt/>
                                              </p:tgtEl>
                                            </p:cond>
                                          </p:endCondLst>
                                        </p:cTn>
                                        <p:tgtEl>
                                          <p:sndTgt r:embed="rId7" name="الاصفر.wav"/>
                                        </p:tgtEl>
                                      </p:cMediaNode>
                                    </p:audio>
                                  </p:sub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6145"/>
                                        </p:tgtEl>
                                        <p:attrNameLst>
                                          <p:attrName>style.visibility</p:attrName>
                                        </p:attrNameLst>
                                      </p:cBhvr>
                                      <p:to>
                                        <p:strVal val="visible"/>
                                      </p:to>
                                    </p:set>
                                    <p:anim to="" calcmode="lin" valueType="num">
                                      <p:cBhvr>
                                        <p:cTn id="30" dur="1" fill="hold"/>
                                        <p:tgtEl>
                                          <p:spTgt spid="6145"/>
                                        </p:tgtEl>
                                        <p:attrNameLst>
                                          <p:attrName/>
                                        </p:attrNameLst>
                                      </p:cBhvr>
                                    </p:anim>
                                  </p:childTnLst>
                                  <p:subTnLst>
                                    <p:audio>
                                      <p:cMediaNode>
                                        <p:cTn display="0" masterRel="sameClick">
                                          <p:stCondLst>
                                            <p:cond evt="begin" delay="0">
                                              <p:tn val="28"/>
                                            </p:cond>
                                          </p:stCondLst>
                                          <p:endCondLst>
                                            <p:cond evt="onStopAudio" delay="0">
                                              <p:tgtEl>
                                                <p:sldTgt/>
                                              </p:tgtEl>
                                            </p:cond>
                                          </p:endCondLst>
                                        </p:cTn>
                                        <p:tgtEl>
                                          <p:sndTgt r:embed="rId8" name="الالوان الفرعية.wav"/>
                                        </p:tgtEl>
                                      </p:cMediaNode>
                                    </p:audio>
                                  </p:sub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to="" calcmode="lin" valueType="num">
                                      <p:cBhvr>
                                        <p:cTn id="35" dur="1" fill="hold"/>
                                        <p:tgtEl>
                                          <p:spTgt spid="12"/>
                                        </p:tgtEl>
                                        <p:attrNameLst>
                                          <p:attrName/>
                                        </p:attrNameLst>
                                      </p:cBhvr>
                                    </p:anim>
                                  </p:childTnLst>
                                  <p:subTnLst>
                                    <p:audio>
                                      <p:cMediaNode>
                                        <p:cTn display="0" masterRel="sameClick">
                                          <p:stCondLst>
                                            <p:cond evt="begin" delay="0">
                                              <p:tn val="33"/>
                                            </p:cond>
                                          </p:stCondLst>
                                          <p:endCondLst>
                                            <p:cond evt="onStopAudio" delay="0">
                                              <p:tgtEl>
                                                <p:sldTgt/>
                                              </p:tgtEl>
                                            </p:cond>
                                          </p:endCondLst>
                                        </p:cTn>
                                        <p:tgtEl>
                                          <p:sndTgt r:embed="rId9" name="الربتقالى.wav"/>
                                        </p:tgtEl>
                                      </p:cMediaNode>
                                    </p:audio>
                                  </p:sub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to="" calcmode="lin" valueType="num">
                                      <p:cBhvr>
                                        <p:cTn id="40" dur="1" fill="hold"/>
                                        <p:tgtEl>
                                          <p:spTgt spid="13"/>
                                        </p:tgtEl>
                                        <p:attrNameLst>
                                          <p:attrName/>
                                        </p:attrNameLst>
                                      </p:cBhvr>
                                    </p:anim>
                                  </p:childTnLst>
                                  <p:subTnLst>
                                    <p:audio>
                                      <p:cMediaNode>
                                        <p:cTn display="0" masterRel="sameClick">
                                          <p:stCondLst>
                                            <p:cond evt="begin" delay="0">
                                              <p:tn val="38"/>
                                            </p:cond>
                                          </p:stCondLst>
                                          <p:endCondLst>
                                            <p:cond evt="onStopAudio" delay="0">
                                              <p:tgtEl>
                                                <p:sldTgt/>
                                              </p:tgtEl>
                                            </p:cond>
                                          </p:endCondLst>
                                        </p:cTn>
                                        <p:tgtEl>
                                          <p:sndTgt r:embed="rId10" name="البنفسجى.wav"/>
                                        </p:tgtEl>
                                      </p:cMediaNode>
                                    </p:audio>
                                  </p:sub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to="" calcmode="lin" valueType="num">
                                      <p:cBhvr>
                                        <p:cTn id="45" dur="1" fill="hold"/>
                                        <p:tgtEl>
                                          <p:spTgt spid="14"/>
                                        </p:tgtEl>
                                        <p:attrNameLst>
                                          <p:attrName/>
                                        </p:attrNameLst>
                                      </p:cBhvr>
                                    </p:anim>
                                  </p:childTnLst>
                                  <p:subTnLst>
                                    <p:audio>
                                      <p:cMediaNode>
                                        <p:cTn display="0" masterRel="sameClick">
                                          <p:stCondLst>
                                            <p:cond evt="begin" delay="0">
                                              <p:tn val="43"/>
                                            </p:cond>
                                          </p:stCondLst>
                                          <p:endCondLst>
                                            <p:cond evt="onStopAudio" delay="0">
                                              <p:tgtEl>
                                                <p:sldTgt/>
                                              </p:tgtEl>
                                            </p:cond>
                                          </p:endCondLst>
                                        </p:cTn>
                                        <p:tgtEl>
                                          <p:sndTgt r:embed="rId11" name="الاخض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8600" y="838200"/>
            <a:ext cx="8610600" cy="5257800"/>
            <a:chOff x="228600" y="762000"/>
            <a:chExt cx="8610600" cy="5257800"/>
          </a:xfrm>
        </p:grpSpPr>
        <p:sp>
          <p:nvSpPr>
            <p:cNvPr id="3" name="Rounded Rectangle 2"/>
            <p:cNvSpPr/>
            <p:nvPr/>
          </p:nvSpPr>
          <p:spPr>
            <a:xfrm>
              <a:off x="228600" y="762000"/>
              <a:ext cx="8610600" cy="3733800"/>
            </a:xfrm>
            <a:prstGeom prst="roundRect">
              <a:avLst>
                <a:gd name="adj" fmla="val 550"/>
              </a:avLst>
            </a:prstGeom>
            <a:noFill/>
            <a:ln w="381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4" name="Rectangle 1"/>
            <p:cNvSpPr>
              <a:spLocks noChangeArrowheads="1"/>
            </p:cNvSpPr>
            <p:nvPr/>
          </p:nvSpPr>
          <p:spPr bwMode="auto">
            <a:xfrm>
              <a:off x="381000" y="1600200"/>
              <a:ext cx="6629400" cy="1754188"/>
            </a:xfrm>
            <a:prstGeom prst="rect">
              <a:avLst/>
            </a:prstGeom>
            <a:solidFill>
              <a:schemeClr val="bg1">
                <a:alpha val="41000"/>
              </a:schemeClr>
            </a:solidFill>
            <a:ln w="9525">
              <a:noFill/>
              <a:miter lim="800000"/>
              <a:headEnd/>
              <a:tailEnd/>
            </a:ln>
            <a:effectLst/>
          </p:spPr>
          <p:txBody>
            <a:bodyPr anchor="ctr">
              <a:spAutoFit/>
            </a:bodyPr>
            <a:lstStyle/>
            <a:p>
              <a:pPr algn="ctr" fontAlgn="auto">
                <a:spcBef>
                  <a:spcPts val="0"/>
                </a:spcBef>
                <a:spcAft>
                  <a:spcPts val="0"/>
                </a:spcAft>
                <a:defRPr/>
              </a:pPr>
              <a:r>
                <a:rPr lang="ar-EG" sz="5400" b="1" dirty="0">
                  <a:latin typeface="+mn-lt"/>
                  <a:cs typeface="+mn-cs"/>
                </a:rPr>
                <a:t>وتقسم الألوان الناتجة في دائرة الألوان إلى </a:t>
              </a:r>
              <a:r>
                <a:rPr lang="ar-EG" sz="5400" b="1" dirty="0" smtClean="0">
                  <a:latin typeface="+mn-lt"/>
                  <a:cs typeface="+mn-cs"/>
                </a:rPr>
                <a:t>مجموعتين:</a:t>
              </a:r>
              <a:endParaRPr lang="en-US" sz="5400" dirty="0">
                <a:solidFill>
                  <a:schemeClr val="accent5">
                    <a:lumMod val="20000"/>
                    <a:lumOff val="80000"/>
                  </a:schemeClr>
                </a:solidFill>
                <a:latin typeface="+mn-lt"/>
                <a:cs typeface="+mn-cs"/>
              </a:endParaRPr>
            </a:p>
          </p:txBody>
        </p:sp>
        <p:pic>
          <p:nvPicPr>
            <p:cNvPr id="17413" name="Picture 4" descr="leger.gif"/>
            <p:cNvPicPr>
              <a:picLocks noChangeAspect="1"/>
            </p:cNvPicPr>
            <p:nvPr/>
          </p:nvPicPr>
          <p:blipFill>
            <a:blip r:embed="rId5">
              <a:lum bright="-10000" contrast="42000"/>
            </a:blip>
            <a:srcRect/>
            <a:stretch>
              <a:fillRect/>
            </a:stretch>
          </p:blipFill>
          <p:spPr bwMode="auto">
            <a:xfrm>
              <a:off x="5895975" y="1752600"/>
              <a:ext cx="2943225" cy="4267200"/>
            </a:xfrm>
            <a:prstGeom prst="rect">
              <a:avLst/>
            </a:prstGeom>
            <a:noFill/>
            <a:ln w="9525">
              <a:noFill/>
              <a:miter lim="800000"/>
              <a:headEnd/>
              <a:tailEnd/>
            </a:ln>
          </p:spPr>
        </p:pic>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وتقسم الألوان النات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609600" y="714375"/>
            <a:ext cx="8001000" cy="5534025"/>
            <a:chOff x="914400" y="1151020"/>
            <a:chExt cx="7429500" cy="5097380"/>
          </a:xfrm>
        </p:grpSpPr>
        <p:pic>
          <p:nvPicPr>
            <p:cNvPr id="18435" name="Picture 9" descr="31527.gif"/>
            <p:cNvPicPr>
              <a:picLocks noChangeAspect="1"/>
            </p:cNvPicPr>
            <p:nvPr/>
          </p:nvPicPr>
          <p:blipFill>
            <a:blip r:embed="rId5">
              <a:lum bright="-20000" contrast="30000"/>
            </a:blip>
            <a:srcRect/>
            <a:stretch>
              <a:fillRect/>
            </a:stretch>
          </p:blipFill>
          <p:spPr bwMode="auto">
            <a:xfrm>
              <a:off x="914400" y="1151020"/>
              <a:ext cx="1485900" cy="1447800"/>
            </a:xfrm>
            <a:prstGeom prst="rect">
              <a:avLst/>
            </a:prstGeom>
            <a:noFill/>
            <a:ln w="9525">
              <a:noFill/>
              <a:miter lim="800000"/>
              <a:headEnd/>
              <a:tailEnd/>
            </a:ln>
          </p:spPr>
        </p:pic>
        <p:pic>
          <p:nvPicPr>
            <p:cNvPr id="18436" name="Picture 8" descr="31527.gif"/>
            <p:cNvPicPr>
              <a:picLocks noChangeAspect="1"/>
            </p:cNvPicPr>
            <p:nvPr/>
          </p:nvPicPr>
          <p:blipFill>
            <a:blip r:embed="rId5">
              <a:lum bright="-20000" contrast="30000"/>
            </a:blip>
            <a:srcRect/>
            <a:stretch>
              <a:fillRect/>
            </a:stretch>
          </p:blipFill>
          <p:spPr bwMode="auto">
            <a:xfrm>
              <a:off x="6858000" y="1151020"/>
              <a:ext cx="1485900" cy="1447800"/>
            </a:xfrm>
            <a:prstGeom prst="rect">
              <a:avLst/>
            </a:prstGeom>
            <a:noFill/>
            <a:ln w="9525">
              <a:noFill/>
              <a:miter lim="800000"/>
              <a:headEnd/>
              <a:tailEnd/>
            </a:ln>
          </p:spPr>
        </p:pic>
        <p:sp>
          <p:nvSpPr>
            <p:cNvPr id="7" name="Rounded Rectangle 6"/>
            <p:cNvSpPr/>
            <p:nvPr/>
          </p:nvSpPr>
          <p:spPr>
            <a:xfrm>
              <a:off x="914400" y="1675966"/>
              <a:ext cx="7391173" cy="4572434"/>
            </a:xfrm>
            <a:prstGeom prst="roundRect">
              <a:avLst>
                <a:gd name="adj" fmla="val 550"/>
              </a:avLst>
            </a:prstGeom>
            <a:solidFill>
              <a:srgbClr val="002060"/>
            </a:solidFill>
            <a:ln w="269875" cmpd="thickThi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18438" name="Rectangle 1"/>
            <p:cNvSpPr>
              <a:spLocks noChangeArrowheads="1"/>
            </p:cNvSpPr>
            <p:nvPr/>
          </p:nvSpPr>
          <p:spPr bwMode="auto">
            <a:xfrm>
              <a:off x="914400" y="2037139"/>
              <a:ext cx="7315200" cy="3826959"/>
            </a:xfrm>
            <a:prstGeom prst="rect">
              <a:avLst/>
            </a:prstGeom>
            <a:noFill/>
            <a:ln w="9525">
              <a:noFill/>
              <a:miter lim="800000"/>
              <a:headEnd/>
              <a:tailEnd/>
            </a:ln>
          </p:spPr>
          <p:txBody>
            <a:bodyPr anchor="ctr">
              <a:spAutoFit/>
            </a:bodyPr>
            <a:lstStyle/>
            <a:p>
              <a:pPr algn="ctr"/>
              <a:r>
                <a:rPr lang="ar-EG" sz="4400" b="1">
                  <a:solidFill>
                    <a:srgbClr val="FF0000"/>
                  </a:solidFill>
                  <a:latin typeface="Calibri" pitchFamily="34" charset="0"/>
                </a:rPr>
                <a:t>أ. مجموعة الألوان الحارة: </a:t>
              </a:r>
            </a:p>
            <a:p>
              <a:pPr algn="ctr"/>
              <a:r>
                <a:rPr lang="ar-EG" sz="4400" b="1">
                  <a:solidFill>
                    <a:schemeClr val="bg1"/>
                  </a:solidFill>
                  <a:latin typeface="Calibri" pitchFamily="34" charset="0"/>
                </a:rPr>
                <a:t>هي اللون </a:t>
              </a:r>
              <a:r>
                <a:rPr lang="ar-EG" sz="4400" b="1">
                  <a:solidFill>
                    <a:srgbClr val="FF0000"/>
                  </a:solidFill>
                  <a:latin typeface="Calibri" pitchFamily="34" charset="0"/>
                </a:rPr>
                <a:t>الأحمر</a:t>
              </a:r>
              <a:r>
                <a:rPr lang="ar-EG" sz="4400" b="1">
                  <a:solidFill>
                    <a:srgbClr val="6600CC"/>
                  </a:solidFill>
                  <a:latin typeface="Calibri" pitchFamily="34" charset="0"/>
                </a:rPr>
                <a:t> </a:t>
              </a:r>
              <a:r>
                <a:rPr lang="ar-EG" sz="4400" b="1">
                  <a:solidFill>
                    <a:schemeClr val="bg1"/>
                  </a:solidFill>
                  <a:latin typeface="Calibri" pitchFamily="34" charset="0"/>
                </a:rPr>
                <a:t>و</a:t>
              </a:r>
              <a:r>
                <a:rPr lang="ar-EG" sz="4400" b="1">
                  <a:solidFill>
                    <a:srgbClr val="FF6600"/>
                  </a:solidFill>
                  <a:latin typeface="Calibri" pitchFamily="34" charset="0"/>
                </a:rPr>
                <a:t>البرتقالي</a:t>
              </a:r>
              <a:r>
                <a:rPr lang="ar-EG" sz="4400" b="1">
                  <a:solidFill>
                    <a:schemeClr val="bg1"/>
                  </a:solidFill>
                  <a:latin typeface="Calibri" pitchFamily="34" charset="0"/>
                </a:rPr>
                <a:t>، و</a:t>
              </a:r>
              <a:r>
                <a:rPr lang="ar-EG" sz="4400" b="1">
                  <a:solidFill>
                    <a:srgbClr val="FFFF00"/>
                  </a:solidFill>
                  <a:latin typeface="Calibri" pitchFamily="34" charset="0"/>
                </a:rPr>
                <a:t>الأصفر</a:t>
              </a:r>
              <a:r>
                <a:rPr lang="ar-EG" sz="4400" b="1">
                  <a:solidFill>
                    <a:srgbClr val="6600CC"/>
                  </a:solidFill>
                  <a:latin typeface="Calibri" pitchFamily="34" charset="0"/>
                </a:rPr>
                <a:t> </a:t>
              </a:r>
              <a:r>
                <a:rPr lang="ar-EG" sz="4400" b="1">
                  <a:solidFill>
                    <a:schemeClr val="bg1"/>
                  </a:solidFill>
                  <a:latin typeface="Calibri" pitchFamily="34" charset="0"/>
                </a:rPr>
                <a:t>شكل (3)، وسميت بالألوان الحارة لأنها؛ تمنحنا الإحساس بالدفء، ونشاهدها في لهب النار وأشعة الشمس؛ وترمز للفرح والسرور والضياء والنور.</a:t>
              </a:r>
              <a:endParaRPr lang="en-US" sz="44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مجموعة الالوان الحارة ه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257800"/>
            <a:ext cx="7543800" cy="1219200"/>
            <a:chOff x="304800" y="4876801"/>
            <a:chExt cx="8534400" cy="1752600"/>
          </a:xfrm>
        </p:grpSpPr>
        <p:sp>
          <p:nvSpPr>
            <p:cNvPr id="4" name="Folded Corner 3"/>
            <p:cNvSpPr/>
            <p:nvPr/>
          </p:nvSpPr>
          <p:spPr>
            <a:xfrm>
              <a:off x="304800" y="4876801"/>
              <a:ext cx="8534400" cy="1752600"/>
            </a:xfrm>
            <a:prstGeom prst="foldedCorner">
              <a:avLst>
                <a:gd name="adj" fmla="val 26450"/>
              </a:avLst>
            </a:prstGeom>
            <a:solidFill>
              <a:srgbClr val="0000FF"/>
            </a:solidFill>
            <a:ln w="5715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19463" name="Rectangle 3"/>
            <p:cNvSpPr>
              <a:spLocks noChangeArrowheads="1"/>
            </p:cNvSpPr>
            <p:nvPr/>
          </p:nvSpPr>
          <p:spPr bwMode="auto">
            <a:xfrm>
              <a:off x="407624" y="4876801"/>
              <a:ext cx="8229599" cy="1725473"/>
            </a:xfrm>
            <a:prstGeom prst="rect">
              <a:avLst/>
            </a:prstGeom>
            <a:noFill/>
            <a:ln w="9525">
              <a:noFill/>
              <a:miter lim="800000"/>
              <a:headEnd/>
              <a:tailEnd/>
            </a:ln>
          </p:spPr>
          <p:txBody>
            <a:bodyPr anchor="ctr">
              <a:spAutoFit/>
            </a:bodyPr>
            <a:lstStyle/>
            <a:p>
              <a:pPr algn="ctr"/>
              <a:r>
                <a:rPr lang="ar-EG" sz="3600" b="1" dirty="0">
                  <a:solidFill>
                    <a:schemeClr val="bg1"/>
                  </a:solidFill>
                  <a:latin typeface="Calibri" pitchFamily="34" charset="0"/>
                </a:rPr>
                <a:t>شكل (3) </a:t>
              </a:r>
            </a:p>
            <a:p>
              <a:pPr algn="ctr"/>
              <a:r>
                <a:rPr lang="ar-EG" sz="3600" b="1" dirty="0">
                  <a:solidFill>
                    <a:schemeClr val="bg1"/>
                  </a:solidFill>
                  <a:latin typeface="Calibri" pitchFamily="34" charset="0"/>
                </a:rPr>
                <a:t>الألوان الحارة والباردة على دائرة الألوان</a:t>
              </a:r>
              <a:endParaRPr lang="en-US" sz="3600" dirty="0">
                <a:solidFill>
                  <a:schemeClr val="bg1"/>
                </a:solidFill>
                <a:latin typeface="Calibri" pitchFamily="34" charset="0"/>
              </a:endParaRPr>
            </a:p>
          </p:txBody>
        </p:sp>
      </p:grpSp>
      <p:pic>
        <p:nvPicPr>
          <p:cNvPr id="19464" name="Picture 8"/>
          <p:cNvPicPr>
            <a:picLocks noChangeAspect="1" noChangeArrowheads="1"/>
          </p:cNvPicPr>
          <p:nvPr/>
        </p:nvPicPr>
        <p:blipFill>
          <a:blip r:embed="rId5"/>
          <a:srcRect/>
          <a:stretch>
            <a:fillRect/>
          </a:stretch>
        </p:blipFill>
        <p:spPr bwMode="auto">
          <a:xfrm>
            <a:off x="923925" y="228600"/>
            <a:ext cx="7296150" cy="48006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شكل 3 الا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81000" y="533400"/>
            <a:ext cx="8305800" cy="5791200"/>
            <a:chOff x="702128" y="914400"/>
            <a:chExt cx="7712528" cy="5334000"/>
          </a:xfrm>
        </p:grpSpPr>
        <p:pic>
          <p:nvPicPr>
            <p:cNvPr id="20483" name="Picture 5" descr="31527.gif"/>
            <p:cNvPicPr>
              <a:picLocks noChangeAspect="1"/>
            </p:cNvPicPr>
            <p:nvPr/>
          </p:nvPicPr>
          <p:blipFill>
            <a:blip r:embed="rId5">
              <a:lum bright="-20000" contrast="30000"/>
            </a:blip>
            <a:srcRect/>
            <a:stretch>
              <a:fillRect/>
            </a:stretch>
          </p:blipFill>
          <p:spPr bwMode="auto">
            <a:xfrm>
              <a:off x="914400" y="914400"/>
              <a:ext cx="1485900" cy="1447800"/>
            </a:xfrm>
            <a:prstGeom prst="rect">
              <a:avLst/>
            </a:prstGeom>
            <a:noFill/>
            <a:ln w="9525">
              <a:noFill/>
              <a:miter lim="800000"/>
              <a:headEnd/>
              <a:tailEnd/>
            </a:ln>
          </p:spPr>
        </p:pic>
        <p:pic>
          <p:nvPicPr>
            <p:cNvPr id="20484" name="Picture 4" descr="31527.gif"/>
            <p:cNvPicPr>
              <a:picLocks noChangeAspect="1"/>
            </p:cNvPicPr>
            <p:nvPr/>
          </p:nvPicPr>
          <p:blipFill>
            <a:blip r:embed="rId5">
              <a:lum bright="-20000" contrast="30000"/>
            </a:blip>
            <a:srcRect/>
            <a:stretch>
              <a:fillRect/>
            </a:stretch>
          </p:blipFill>
          <p:spPr bwMode="auto">
            <a:xfrm>
              <a:off x="6858000" y="914400"/>
              <a:ext cx="1485900" cy="1447800"/>
            </a:xfrm>
            <a:prstGeom prst="rect">
              <a:avLst/>
            </a:prstGeom>
            <a:noFill/>
            <a:ln w="9525">
              <a:noFill/>
              <a:miter lim="800000"/>
              <a:headEnd/>
              <a:tailEnd/>
            </a:ln>
          </p:spPr>
        </p:pic>
        <p:sp>
          <p:nvSpPr>
            <p:cNvPr id="3" name="Rounded Rectangle 2"/>
            <p:cNvSpPr/>
            <p:nvPr/>
          </p:nvSpPr>
          <p:spPr>
            <a:xfrm>
              <a:off x="702128" y="1676192"/>
              <a:ext cx="7712528" cy="4572208"/>
            </a:xfrm>
            <a:prstGeom prst="roundRect">
              <a:avLst>
                <a:gd name="adj" fmla="val 550"/>
              </a:avLst>
            </a:prstGeom>
            <a:solidFill>
              <a:schemeClr val="bg1"/>
            </a:solidFill>
            <a:ln w="269875" cmpd="thickThi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20486" name="Rectangle 1"/>
            <p:cNvSpPr>
              <a:spLocks noChangeArrowheads="1"/>
            </p:cNvSpPr>
            <p:nvPr/>
          </p:nvSpPr>
          <p:spPr bwMode="auto">
            <a:xfrm>
              <a:off x="887186" y="2340510"/>
              <a:ext cx="7315199" cy="3486785"/>
            </a:xfrm>
            <a:prstGeom prst="rect">
              <a:avLst/>
            </a:prstGeom>
            <a:noFill/>
            <a:ln w="9525">
              <a:noFill/>
              <a:miter lim="800000"/>
              <a:headEnd/>
              <a:tailEnd/>
            </a:ln>
          </p:spPr>
          <p:txBody>
            <a:bodyPr anchor="ctr">
              <a:spAutoFit/>
            </a:bodyPr>
            <a:lstStyle/>
            <a:p>
              <a:pPr algn="ctr"/>
              <a:r>
                <a:rPr lang="ar-EG" sz="4000" b="1">
                  <a:solidFill>
                    <a:srgbClr val="0000FF"/>
                  </a:solidFill>
                  <a:latin typeface="Calibri" pitchFamily="34" charset="0"/>
                </a:rPr>
                <a:t>ب. مجموعة الألوان الباردة: </a:t>
              </a:r>
            </a:p>
            <a:p>
              <a:pPr algn="ctr"/>
              <a:r>
                <a:rPr lang="ar-EG" sz="4000" b="1">
                  <a:latin typeface="Calibri" pitchFamily="34" charset="0"/>
                </a:rPr>
                <a:t>وهى اللون </a:t>
              </a:r>
              <a:r>
                <a:rPr lang="ar-EG" sz="4000" b="1">
                  <a:solidFill>
                    <a:srgbClr val="009900"/>
                  </a:solidFill>
                  <a:latin typeface="Calibri" pitchFamily="34" charset="0"/>
                </a:rPr>
                <a:t>الأخضر</a:t>
              </a:r>
              <a:r>
                <a:rPr lang="ar-EG" sz="4000" b="1">
                  <a:latin typeface="Calibri" pitchFamily="34" charset="0"/>
                </a:rPr>
                <a:t>، و</a:t>
              </a:r>
              <a:r>
                <a:rPr lang="ar-EG" sz="4000" b="1">
                  <a:solidFill>
                    <a:srgbClr val="0000FF"/>
                  </a:solidFill>
                  <a:latin typeface="Calibri" pitchFamily="34" charset="0"/>
                </a:rPr>
                <a:t>الأزرق</a:t>
              </a:r>
              <a:r>
                <a:rPr lang="ar-EG" sz="4000" b="1">
                  <a:latin typeface="Calibri" pitchFamily="34" charset="0"/>
                </a:rPr>
                <a:t>، و</a:t>
              </a:r>
              <a:r>
                <a:rPr lang="ar-EG" sz="4000" b="1">
                  <a:solidFill>
                    <a:srgbClr val="9933FF"/>
                  </a:solidFill>
                  <a:latin typeface="Calibri" pitchFamily="34" charset="0"/>
                </a:rPr>
                <a:t>البنفسجي</a:t>
              </a:r>
              <a:r>
                <a:rPr lang="ar-EG" sz="4000" b="1">
                  <a:latin typeface="Calibri" pitchFamily="34" charset="0"/>
                </a:rPr>
                <a:t> </a:t>
              </a:r>
            </a:p>
            <a:p>
              <a:pPr algn="ctr"/>
              <a:r>
                <a:rPr lang="ar-EG" sz="4000" b="1">
                  <a:latin typeface="Calibri" pitchFamily="34" charset="0"/>
                </a:rPr>
                <a:t>شكل (3)، وسميت بالألوان الباردة؛ لأنها </a:t>
              </a:r>
            </a:p>
            <a:p>
              <a:pPr algn="ctr"/>
              <a:r>
                <a:rPr lang="ar-EG" sz="4000" b="1">
                  <a:latin typeface="Calibri" pitchFamily="34" charset="0"/>
                </a:rPr>
                <a:t>تمنحنا الإحساس بالبرودة والهدوء ونشاهدها في الزرع الأخضر ومياه البحار والسماء، وترمز إلى الهدوء والسلام والحكمة والاتزان. </a:t>
              </a:r>
              <a:endParaRPr lang="en-US" sz="40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مجموعة الالوان الباردة ه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n 4"/>
          <p:cNvSpPr/>
          <p:nvPr/>
        </p:nvSpPr>
        <p:spPr>
          <a:xfrm>
            <a:off x="2362200" y="1981200"/>
            <a:ext cx="4343400" cy="2209800"/>
          </a:xfrm>
          <a:prstGeom prst="sun">
            <a:avLst>
              <a:gd name="adj" fmla="val 17591"/>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3" name="TextBox 5"/>
          <p:cNvSpPr txBox="1">
            <a:spLocks noChangeArrowheads="1"/>
          </p:cNvSpPr>
          <p:nvPr/>
        </p:nvSpPr>
        <p:spPr bwMode="auto">
          <a:xfrm>
            <a:off x="3810000" y="2438400"/>
            <a:ext cx="1751013" cy="1108075"/>
          </a:xfrm>
          <a:prstGeom prst="rect">
            <a:avLst/>
          </a:prstGeom>
          <a:noFill/>
          <a:ln w="9525">
            <a:noFill/>
            <a:miter lim="800000"/>
            <a:headEnd/>
            <a:tailEnd/>
          </a:ln>
        </p:spPr>
        <p:txBody>
          <a:bodyPr wrap="none">
            <a:spAutoFit/>
          </a:bodyPr>
          <a:lstStyle/>
          <a:p>
            <a:pPr algn="ctr" rtl="0"/>
            <a:r>
              <a:rPr lang="ar-EG" sz="6600" b="1">
                <a:solidFill>
                  <a:schemeClr val="bg1"/>
                </a:solidFill>
                <a:latin typeface="Calibri" pitchFamily="34" charset="0"/>
              </a:rPr>
              <a:t>الرسم</a:t>
            </a:r>
          </a:p>
        </p:txBody>
      </p:sp>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رسم.wav"/>
                                        </p:tgtEl>
                                      </p:cMediaNode>
                                    </p:audio>
                                  </p:subTnLst>
                                </p:cTn>
                              </p:par>
                              <p:par>
                                <p:cTn id="21" presetID="38" presetClass="entr" presetSubtype="0" accel="5000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set>
                                      <p:cBhvr>
                                        <p:cTn id="23" dur="228" fill="hold">
                                          <p:stCondLst>
                                            <p:cond delay="0"/>
                                          </p:stCondLst>
                                        </p:cTn>
                                        <p:tgtEl>
                                          <p:spTgt spid="3"/>
                                        </p:tgtEl>
                                        <p:attrNameLst>
                                          <p:attrName>style.rotation</p:attrName>
                                        </p:attrNameLst>
                                      </p:cBhvr>
                                      <p:to>
                                        <p:strVal val="-45.0"/>
                                      </p:to>
                                    </p:set>
                                    <p:anim calcmode="lin" valueType="num">
                                      <p:cBhvr>
                                        <p:cTn id="24" dur="228" fill="hold">
                                          <p:stCondLst>
                                            <p:cond delay="228"/>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25" dur="228"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8"/>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الرسم.wav"/>
                                        </p:tgtEl>
                                      </p:cMediaNode>
                                    </p:audio>
                                  </p:subTnLst>
                                </p:cTn>
                              </p:par>
                              <p:par>
                                <p:cTn id="28" presetID="1" presetClass="emph" presetSubtype="2" fill="hold" nodeType="withEffect">
                                  <p:stCondLst>
                                    <p:cond delay="0"/>
                                  </p:stCondLst>
                                  <p:childTnLst>
                                    <p:animClr clrSpc="rgb">
                                      <p:cBhvr>
                                        <p:cTn id="29" dur="500" fill="hold"/>
                                        <p:tgtEl>
                                          <p:spTgt spid="2"/>
                                        </p:tgtEl>
                                        <p:attrNameLst>
                                          <p:attrName>fillcolor</p:attrName>
                                        </p:attrNameLst>
                                      </p:cBhvr>
                                      <p:to>
                                        <a:schemeClr val="folHlink"/>
                                      </p:to>
                                    </p:animClr>
                                    <p:set>
                                      <p:cBhvr>
                                        <p:cTn id="30" dur="500" fill="hold"/>
                                        <p:tgtEl>
                                          <p:spTgt spid="2"/>
                                        </p:tgtEl>
                                        <p:attrNameLst>
                                          <p:attrName>fill.type</p:attrName>
                                        </p:attrNameLst>
                                      </p:cBhvr>
                                      <p:to>
                                        <p:strVal val="solid"/>
                                      </p:to>
                                    </p:set>
                                    <p:set>
                                      <p:cBhvr>
                                        <p:cTn id="31" dur="50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الر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04800" y="609600"/>
            <a:ext cx="8610600" cy="5715000"/>
            <a:chOff x="685800" y="3657600"/>
            <a:chExt cx="6858000" cy="3200400"/>
          </a:xfrm>
        </p:grpSpPr>
        <p:sp>
          <p:nvSpPr>
            <p:cNvPr id="3" name="Rounded Rectangle 2"/>
            <p:cNvSpPr/>
            <p:nvPr/>
          </p:nvSpPr>
          <p:spPr>
            <a:xfrm>
              <a:off x="685800" y="3657600"/>
              <a:ext cx="6858000" cy="3200400"/>
            </a:xfrm>
            <a:prstGeom prst="roundRect">
              <a:avLst>
                <a:gd name="adj" fmla="val 550"/>
              </a:avLst>
            </a:prstGeom>
            <a:blipFill>
              <a:blip r:embed="rId5" cstate="print">
                <a:lum contrast="30000"/>
              </a:blip>
              <a:stretch>
                <a:fillRect/>
              </a:stretch>
            </a:blipFill>
            <a:ln w="3175" cmpd="sng">
              <a:no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22534" name="Rectangle 1"/>
            <p:cNvSpPr>
              <a:spLocks noChangeArrowheads="1"/>
            </p:cNvSpPr>
            <p:nvPr/>
          </p:nvSpPr>
          <p:spPr bwMode="auto">
            <a:xfrm>
              <a:off x="3781004" y="4297680"/>
              <a:ext cx="3034513" cy="1775255"/>
            </a:xfrm>
            <a:prstGeom prst="rect">
              <a:avLst/>
            </a:prstGeom>
            <a:solidFill>
              <a:schemeClr val="bg1">
                <a:alpha val="74117"/>
              </a:schemeClr>
            </a:solidFill>
            <a:ln w="9525">
              <a:noFill/>
              <a:miter lim="800000"/>
              <a:headEnd/>
              <a:tailEnd/>
            </a:ln>
          </p:spPr>
          <p:txBody>
            <a:bodyPr anchor="ctr">
              <a:spAutoFit/>
            </a:bodyPr>
            <a:lstStyle/>
            <a:p>
              <a:pPr algn="ctr"/>
              <a:r>
                <a:rPr lang="ar-EG" sz="4000" b="1">
                  <a:solidFill>
                    <a:srgbClr val="C00000"/>
                  </a:solidFill>
                  <a:latin typeface="Calibri" pitchFamily="34" charset="0"/>
                </a:rPr>
                <a:t>تزخر البيئة من حولنا بالعديد من الألوان الحارة والباردة التي تضفي علينا البهجة والسرور؛ شكل (4).</a:t>
              </a:r>
              <a:endParaRPr lang="en-US" sz="4000">
                <a:solidFill>
                  <a:srgbClr val="C00000"/>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تزخر البيئة من حولن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5715000" y="990600"/>
            <a:ext cx="2995613" cy="1219200"/>
            <a:chOff x="85969" y="4986340"/>
            <a:chExt cx="8600830" cy="1752600"/>
          </a:xfrm>
        </p:grpSpPr>
        <p:sp>
          <p:nvSpPr>
            <p:cNvPr id="11" name="Left Arrow 10"/>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23570" name="Rectangle 3"/>
            <p:cNvSpPr>
              <a:spLocks noChangeArrowheads="1"/>
            </p:cNvSpPr>
            <p:nvPr/>
          </p:nvSpPr>
          <p:spPr bwMode="auto">
            <a:xfrm>
              <a:off x="457200" y="5250716"/>
              <a:ext cx="8229599" cy="1194558"/>
            </a:xfrm>
            <a:prstGeom prst="rect">
              <a:avLst/>
            </a:prstGeom>
            <a:noFill/>
            <a:ln w="9525">
              <a:noFill/>
              <a:miter lim="800000"/>
              <a:headEnd/>
              <a:tailEnd/>
            </a:ln>
          </p:spPr>
          <p:txBody>
            <a:bodyPr anchor="ctr">
              <a:spAutoFit/>
            </a:bodyPr>
            <a:lstStyle/>
            <a:p>
              <a:pPr algn="ctr"/>
              <a:r>
                <a:rPr lang="ar-EG" sz="4800" b="1" dirty="0">
                  <a:solidFill>
                    <a:srgbClr val="003366"/>
                  </a:solidFill>
                  <a:latin typeface="Calibri" pitchFamily="34" charset="0"/>
                </a:rPr>
                <a:t>بعض الثمار</a:t>
              </a:r>
              <a:endParaRPr lang="en-US" sz="4800" dirty="0">
                <a:solidFill>
                  <a:srgbClr val="003366"/>
                </a:solidFill>
                <a:latin typeface="Calibri" pitchFamily="34" charset="0"/>
              </a:endParaRPr>
            </a:p>
          </p:txBody>
        </p:sp>
      </p:grpSp>
      <p:grpSp>
        <p:nvGrpSpPr>
          <p:cNvPr id="3" name="Group 12"/>
          <p:cNvGrpSpPr>
            <a:grpSpLocks/>
          </p:cNvGrpSpPr>
          <p:nvPr/>
        </p:nvGrpSpPr>
        <p:grpSpPr bwMode="auto">
          <a:xfrm rot="10800000">
            <a:off x="381000" y="4572000"/>
            <a:ext cx="2995613" cy="1219200"/>
            <a:chOff x="85969" y="4986340"/>
            <a:chExt cx="8600830" cy="1752600"/>
          </a:xfrm>
        </p:grpSpPr>
        <p:sp>
          <p:nvSpPr>
            <p:cNvPr id="14" name="Left Arrow 13"/>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3566" name="Rectangle 3"/>
            <p:cNvSpPr>
              <a:spLocks noChangeArrowheads="1"/>
            </p:cNvSpPr>
            <p:nvPr/>
          </p:nvSpPr>
          <p:spPr bwMode="auto">
            <a:xfrm rot="10800000">
              <a:off x="457200" y="5250716"/>
              <a:ext cx="8229599" cy="1194558"/>
            </a:xfrm>
            <a:prstGeom prst="rect">
              <a:avLst/>
            </a:prstGeom>
            <a:noFill/>
            <a:ln w="9525">
              <a:noFill/>
              <a:miter lim="800000"/>
              <a:headEnd/>
              <a:tailEnd/>
            </a:ln>
          </p:spPr>
          <p:txBody>
            <a:bodyPr anchor="ctr">
              <a:spAutoFit/>
            </a:bodyPr>
            <a:lstStyle/>
            <a:p>
              <a:pPr algn="ctr"/>
              <a:r>
                <a:rPr lang="ar-EG" sz="4800" b="1" dirty="0">
                  <a:solidFill>
                    <a:srgbClr val="003366"/>
                  </a:solidFill>
                  <a:latin typeface="Calibri" pitchFamily="34" charset="0"/>
                </a:rPr>
                <a:t>الحلويات</a:t>
              </a:r>
              <a:endParaRPr lang="en-US" sz="4800" dirty="0">
                <a:solidFill>
                  <a:srgbClr val="003366"/>
                </a:solidFill>
                <a:latin typeface="Calibri" pitchFamily="34" charset="0"/>
              </a:endParaRPr>
            </a:p>
          </p:txBody>
        </p:sp>
      </p:grpSp>
      <p:grpSp>
        <p:nvGrpSpPr>
          <p:cNvPr id="4" name="Group 1"/>
          <p:cNvGrpSpPr>
            <a:grpSpLocks/>
          </p:cNvGrpSpPr>
          <p:nvPr/>
        </p:nvGrpSpPr>
        <p:grpSpPr bwMode="auto">
          <a:xfrm>
            <a:off x="304800" y="6096000"/>
            <a:ext cx="8534400" cy="620713"/>
            <a:chOff x="304800" y="4876800"/>
            <a:chExt cx="8534400" cy="550270"/>
          </a:xfrm>
        </p:grpSpPr>
        <p:sp>
          <p:nvSpPr>
            <p:cNvPr id="17" name="Folded Corner 2"/>
            <p:cNvSpPr/>
            <p:nvPr/>
          </p:nvSpPr>
          <p:spPr>
            <a:xfrm>
              <a:off x="304800" y="4876800"/>
              <a:ext cx="8534400" cy="55027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200"/>
            </a:p>
          </p:txBody>
        </p:sp>
        <p:sp>
          <p:nvSpPr>
            <p:cNvPr id="23562" name="Rectangle 3"/>
            <p:cNvSpPr>
              <a:spLocks noChangeArrowheads="1"/>
            </p:cNvSpPr>
            <p:nvPr/>
          </p:nvSpPr>
          <p:spPr bwMode="auto">
            <a:xfrm>
              <a:off x="381001" y="4886045"/>
              <a:ext cx="8229599" cy="464362"/>
            </a:xfrm>
            <a:prstGeom prst="rect">
              <a:avLst/>
            </a:prstGeom>
            <a:noFill/>
            <a:ln w="9525">
              <a:noFill/>
              <a:miter lim="800000"/>
              <a:headEnd/>
              <a:tailEnd/>
            </a:ln>
          </p:spPr>
          <p:txBody>
            <a:bodyPr anchor="ctr">
              <a:spAutoFit/>
            </a:bodyPr>
            <a:lstStyle/>
            <a:p>
              <a:pPr algn="ctr"/>
              <a:r>
                <a:rPr lang="ar-EG" sz="2800" b="1">
                  <a:solidFill>
                    <a:schemeClr val="bg1"/>
                  </a:solidFill>
                  <a:latin typeface="Calibri" pitchFamily="34" charset="0"/>
                </a:rPr>
                <a:t>شكل (4) مجموعة من الصور تمثل الألوان الحارة والباردة في البيئة</a:t>
              </a:r>
              <a:endParaRPr lang="en-US" sz="2800">
                <a:solidFill>
                  <a:schemeClr val="bg1"/>
                </a:solidFill>
                <a:latin typeface="Calibri" pitchFamily="34" charset="0"/>
              </a:endParaRPr>
            </a:p>
          </p:txBody>
        </p:sp>
      </p:grpSp>
      <p:pic>
        <p:nvPicPr>
          <p:cNvPr id="23571" name="Picture 19"/>
          <p:cNvPicPr>
            <a:picLocks noChangeAspect="1" noChangeArrowheads="1"/>
          </p:cNvPicPr>
          <p:nvPr/>
        </p:nvPicPr>
        <p:blipFill>
          <a:blip r:embed="rId7">
            <a:lum bright="-7000" contrast="12000"/>
          </a:blip>
          <a:srcRect/>
          <a:stretch>
            <a:fillRect/>
          </a:stretch>
        </p:blipFill>
        <p:spPr bwMode="auto">
          <a:xfrm>
            <a:off x="381000" y="228600"/>
            <a:ext cx="4724400" cy="2819400"/>
          </a:xfrm>
          <a:prstGeom prst="rect">
            <a:avLst/>
          </a:prstGeom>
          <a:noFill/>
          <a:ln w="9525">
            <a:noFill/>
            <a:miter lim="800000"/>
            <a:headEnd/>
            <a:tailEnd/>
          </a:ln>
          <a:effectLst/>
        </p:spPr>
      </p:pic>
      <p:pic>
        <p:nvPicPr>
          <p:cNvPr id="23572" name="Picture 20"/>
          <p:cNvPicPr>
            <a:picLocks noChangeAspect="1" noChangeArrowheads="1"/>
          </p:cNvPicPr>
          <p:nvPr/>
        </p:nvPicPr>
        <p:blipFill>
          <a:blip r:embed="rId8">
            <a:lum bright="-7000" contrast="38000"/>
          </a:blip>
          <a:srcRect/>
          <a:stretch>
            <a:fillRect/>
          </a:stretch>
        </p:blipFill>
        <p:spPr bwMode="auto">
          <a:xfrm>
            <a:off x="4114800" y="3124200"/>
            <a:ext cx="4648200" cy="28194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شكل 4 مجموعة من الصور.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571"/>
                                        </p:tgtEl>
                                        <p:attrNameLst>
                                          <p:attrName>style.visibility</p:attrName>
                                        </p:attrNameLst>
                                      </p:cBhvr>
                                      <p:to>
                                        <p:strVal val="visible"/>
                                      </p:to>
                                    </p:set>
                                    <p:anim calcmode="lin" valueType="num">
                                      <p:cBhvr additive="base">
                                        <p:cTn id="12" dur="500" fill="hold"/>
                                        <p:tgtEl>
                                          <p:spTgt spid="23571"/>
                                        </p:tgtEl>
                                        <p:attrNameLst>
                                          <p:attrName>ppt_x</p:attrName>
                                        </p:attrNameLst>
                                      </p:cBhvr>
                                      <p:tavLst>
                                        <p:tav tm="0">
                                          <p:val>
                                            <p:strVal val="#ppt_x"/>
                                          </p:val>
                                        </p:tav>
                                        <p:tav tm="100000">
                                          <p:val>
                                            <p:strVal val="#ppt_x"/>
                                          </p:val>
                                        </p:tav>
                                      </p:tavLst>
                                    </p:anim>
                                    <p:anim calcmode="lin" valueType="num">
                                      <p:cBhvr additive="base">
                                        <p:cTn id="13" dur="500" fill="hold"/>
                                        <p:tgtEl>
                                          <p:spTgt spid="23571"/>
                                        </p:tgtEl>
                                        <p:attrNameLst>
                                          <p:attrName>ppt_y</p:attrName>
                                        </p:attrNameLst>
                                      </p:cBhvr>
                                      <p:tavLst>
                                        <p:tav tm="0">
                                          <p:val>
                                            <p:strVal val="1+#ppt_h/2"/>
                                          </p:val>
                                        </p:tav>
                                        <p:tav tm="100000">
                                          <p:val>
                                            <p:strVal val="#ppt_y"/>
                                          </p:val>
                                        </p:tav>
                                      </p:tavLst>
                                    </p:anim>
                                  </p:childTnLst>
                                </p:cTn>
                              </p:par>
                              <p:par>
                                <p:cTn id="14" presetID="24"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attrNameLst>
                                          <p:attrName/>
                                        </p:attrNameLst>
                                      </p:cBhvr>
                                    </p:anim>
                                  </p:childTnLst>
                                  <p:subTnLst>
                                    <p:audio>
                                      <p:cMediaNode>
                                        <p:cTn display="0" masterRel="sameClick">
                                          <p:stCondLst>
                                            <p:cond evt="begin" delay="0">
                                              <p:tn val="14"/>
                                            </p:cond>
                                          </p:stCondLst>
                                          <p:endCondLst>
                                            <p:cond evt="onStopAudio" delay="0">
                                              <p:tgtEl>
                                                <p:sldTgt/>
                                              </p:tgtEl>
                                            </p:cond>
                                          </p:endCondLst>
                                        </p:cTn>
                                        <p:tgtEl>
                                          <p:sndTgt r:embed="rId5" name="بعض الثمار.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572"/>
                                        </p:tgtEl>
                                        <p:attrNameLst>
                                          <p:attrName>style.visibility</p:attrName>
                                        </p:attrNameLst>
                                      </p:cBhvr>
                                      <p:to>
                                        <p:strVal val="visible"/>
                                      </p:to>
                                    </p:set>
                                    <p:anim calcmode="lin" valueType="num">
                                      <p:cBhvr additive="base">
                                        <p:cTn id="21" dur="500" fill="hold"/>
                                        <p:tgtEl>
                                          <p:spTgt spid="23572"/>
                                        </p:tgtEl>
                                        <p:attrNameLst>
                                          <p:attrName>ppt_x</p:attrName>
                                        </p:attrNameLst>
                                      </p:cBhvr>
                                      <p:tavLst>
                                        <p:tav tm="0">
                                          <p:val>
                                            <p:strVal val="#ppt_x"/>
                                          </p:val>
                                        </p:tav>
                                        <p:tav tm="100000">
                                          <p:val>
                                            <p:strVal val="#ppt_x"/>
                                          </p:val>
                                        </p:tav>
                                      </p:tavLst>
                                    </p:anim>
                                    <p:anim calcmode="lin" valueType="num">
                                      <p:cBhvr additive="base">
                                        <p:cTn id="22" dur="500" fill="hold"/>
                                        <p:tgtEl>
                                          <p:spTgt spid="23572"/>
                                        </p:tgtEl>
                                        <p:attrNameLst>
                                          <p:attrName>ppt_y</p:attrName>
                                        </p:attrNameLst>
                                      </p:cBhvr>
                                      <p:tavLst>
                                        <p:tav tm="0">
                                          <p:val>
                                            <p:strVal val="1+#ppt_h/2"/>
                                          </p:val>
                                        </p:tav>
                                        <p:tav tm="100000">
                                          <p:val>
                                            <p:strVal val="#ppt_y"/>
                                          </p:val>
                                        </p:tav>
                                      </p:tavLst>
                                    </p:anim>
                                  </p:childTnLst>
                                </p:cTn>
                              </p:par>
                              <p:par>
                                <p:cTn id="23" presetID="24"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to="" calcmode="lin" valueType="num">
                                      <p:cBhvr>
                                        <p:cTn id="25" dur="1" fill="hold"/>
                                        <p:tgtEl>
                                          <p:spTgt spid="3"/>
                                        </p:tgtEl>
                                        <p:attrNameLst>
                                          <p:attrName/>
                                        </p:attrNameLst>
                                      </p:cBhvr>
                                    </p:anim>
                                  </p:childTnLst>
                                  <p:subTnLst>
                                    <p:audio>
                                      <p:cMediaNode>
                                        <p:cTn display="0" masterRel="sameClick">
                                          <p:stCondLst>
                                            <p:cond evt="begin" delay="0">
                                              <p:tn val="23"/>
                                            </p:cond>
                                          </p:stCondLst>
                                          <p:endCondLst>
                                            <p:cond evt="onStopAudio" delay="0">
                                              <p:tgtEl>
                                                <p:sldTgt/>
                                              </p:tgtEl>
                                            </p:cond>
                                          </p:endCondLst>
                                        </p:cTn>
                                        <p:tgtEl>
                                          <p:sndTgt r:embed="rId6" name="الحلو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rot="10800000">
            <a:off x="814388" y="838200"/>
            <a:ext cx="2995612" cy="1219200"/>
            <a:chOff x="85969" y="4986340"/>
            <a:chExt cx="8600830" cy="1752600"/>
          </a:xfrm>
        </p:grpSpPr>
        <p:sp>
          <p:nvSpPr>
            <p:cNvPr id="10" name="Left Arrow 9"/>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4594" name="Rectangle 3"/>
            <p:cNvSpPr>
              <a:spLocks noChangeArrowheads="1"/>
            </p:cNvSpPr>
            <p:nvPr/>
          </p:nvSpPr>
          <p:spPr bwMode="auto">
            <a:xfrm rot="10800000">
              <a:off x="457200" y="5250716"/>
              <a:ext cx="8229599" cy="1194558"/>
            </a:xfrm>
            <a:prstGeom prst="rect">
              <a:avLst/>
            </a:prstGeom>
            <a:noFill/>
            <a:ln w="9525">
              <a:noFill/>
              <a:miter lim="800000"/>
              <a:headEnd/>
              <a:tailEnd/>
            </a:ln>
          </p:spPr>
          <p:txBody>
            <a:bodyPr anchor="ctr">
              <a:spAutoFit/>
            </a:bodyPr>
            <a:lstStyle/>
            <a:p>
              <a:pPr algn="ctr"/>
              <a:r>
                <a:rPr lang="ar-EG" sz="4800" b="1" dirty="0">
                  <a:solidFill>
                    <a:srgbClr val="003366"/>
                  </a:solidFill>
                  <a:latin typeface="Calibri" pitchFamily="34" charset="0"/>
                </a:rPr>
                <a:t>الأزهار</a:t>
              </a:r>
              <a:endParaRPr lang="en-US" sz="4800" dirty="0">
                <a:solidFill>
                  <a:srgbClr val="003366"/>
                </a:solidFill>
                <a:latin typeface="Calibri" pitchFamily="34" charset="0"/>
              </a:endParaRPr>
            </a:p>
          </p:txBody>
        </p:sp>
      </p:grpSp>
      <p:grpSp>
        <p:nvGrpSpPr>
          <p:cNvPr id="3" name="Group 11"/>
          <p:cNvGrpSpPr>
            <a:grpSpLocks/>
          </p:cNvGrpSpPr>
          <p:nvPr/>
        </p:nvGrpSpPr>
        <p:grpSpPr bwMode="auto">
          <a:xfrm>
            <a:off x="5334000" y="4724400"/>
            <a:ext cx="2971800" cy="1219200"/>
            <a:chOff x="85969" y="4986340"/>
            <a:chExt cx="8534401" cy="1752600"/>
          </a:xfrm>
        </p:grpSpPr>
        <p:sp>
          <p:nvSpPr>
            <p:cNvPr id="13" name="Left Arrow 12"/>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24590" name="Rectangle 3"/>
            <p:cNvSpPr>
              <a:spLocks noChangeArrowheads="1"/>
            </p:cNvSpPr>
            <p:nvPr/>
          </p:nvSpPr>
          <p:spPr bwMode="auto">
            <a:xfrm>
              <a:off x="304800" y="5304256"/>
              <a:ext cx="8229599" cy="1106071"/>
            </a:xfrm>
            <a:prstGeom prst="rect">
              <a:avLst/>
            </a:prstGeom>
            <a:noFill/>
            <a:ln w="9525">
              <a:noFill/>
              <a:miter lim="800000"/>
              <a:headEnd/>
              <a:tailEnd/>
            </a:ln>
          </p:spPr>
          <p:txBody>
            <a:bodyPr anchor="ctr">
              <a:spAutoFit/>
            </a:bodyPr>
            <a:lstStyle/>
            <a:p>
              <a:pPr algn="ctr"/>
              <a:r>
                <a:rPr lang="ar-EG" sz="4400" b="1">
                  <a:solidFill>
                    <a:srgbClr val="003366"/>
                  </a:solidFill>
                  <a:latin typeface="Calibri" pitchFamily="34" charset="0"/>
                </a:rPr>
                <a:t>جناح الفراشة</a:t>
              </a:r>
              <a:endParaRPr lang="en-US" sz="4400">
                <a:solidFill>
                  <a:srgbClr val="003366"/>
                </a:solidFill>
                <a:latin typeface="Calibri" pitchFamily="34" charset="0"/>
              </a:endParaRPr>
            </a:p>
          </p:txBody>
        </p:sp>
      </p:grpSp>
      <p:grpSp>
        <p:nvGrpSpPr>
          <p:cNvPr id="24582" name="Group 1"/>
          <p:cNvGrpSpPr>
            <a:grpSpLocks/>
          </p:cNvGrpSpPr>
          <p:nvPr/>
        </p:nvGrpSpPr>
        <p:grpSpPr bwMode="auto">
          <a:xfrm>
            <a:off x="304800" y="6096000"/>
            <a:ext cx="8534400" cy="620713"/>
            <a:chOff x="304800" y="4876800"/>
            <a:chExt cx="8534400" cy="550270"/>
          </a:xfrm>
        </p:grpSpPr>
        <p:sp>
          <p:nvSpPr>
            <p:cNvPr id="16" name="Folded Corner 2"/>
            <p:cNvSpPr/>
            <p:nvPr/>
          </p:nvSpPr>
          <p:spPr>
            <a:xfrm>
              <a:off x="304800" y="4876800"/>
              <a:ext cx="8534400" cy="55027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200"/>
            </a:p>
          </p:txBody>
        </p:sp>
        <p:sp>
          <p:nvSpPr>
            <p:cNvPr id="24586" name="Rectangle 3"/>
            <p:cNvSpPr>
              <a:spLocks noChangeArrowheads="1"/>
            </p:cNvSpPr>
            <p:nvPr/>
          </p:nvSpPr>
          <p:spPr bwMode="auto">
            <a:xfrm>
              <a:off x="381001" y="4886045"/>
              <a:ext cx="8229599" cy="464362"/>
            </a:xfrm>
            <a:prstGeom prst="rect">
              <a:avLst/>
            </a:prstGeom>
            <a:noFill/>
            <a:ln w="9525">
              <a:noFill/>
              <a:miter lim="800000"/>
              <a:headEnd/>
              <a:tailEnd/>
            </a:ln>
          </p:spPr>
          <p:txBody>
            <a:bodyPr anchor="ctr">
              <a:spAutoFit/>
            </a:bodyPr>
            <a:lstStyle/>
            <a:p>
              <a:pPr algn="ctr"/>
              <a:r>
                <a:rPr lang="ar-EG" sz="2800" b="1">
                  <a:solidFill>
                    <a:schemeClr val="bg1"/>
                  </a:solidFill>
                  <a:latin typeface="Calibri" pitchFamily="34" charset="0"/>
                </a:rPr>
                <a:t>شكل (4) مجموعة من الصور تمثل الألوان الحارة والباردة في البيئة</a:t>
              </a:r>
              <a:endParaRPr lang="en-US" sz="2800">
                <a:solidFill>
                  <a:schemeClr val="bg1"/>
                </a:solidFill>
                <a:latin typeface="Calibri" pitchFamily="34" charset="0"/>
              </a:endParaRPr>
            </a:p>
          </p:txBody>
        </p:sp>
      </p:grpSp>
      <p:pic>
        <p:nvPicPr>
          <p:cNvPr id="24595" name="Picture 19"/>
          <p:cNvPicPr>
            <a:picLocks noChangeAspect="1" noChangeArrowheads="1"/>
          </p:cNvPicPr>
          <p:nvPr/>
        </p:nvPicPr>
        <p:blipFill>
          <a:blip r:embed="rId6">
            <a:lum bright="-7000" contrast="12000"/>
          </a:blip>
          <a:srcRect/>
          <a:stretch>
            <a:fillRect/>
          </a:stretch>
        </p:blipFill>
        <p:spPr bwMode="auto">
          <a:xfrm>
            <a:off x="5038725" y="381000"/>
            <a:ext cx="3724275" cy="2971800"/>
          </a:xfrm>
          <a:prstGeom prst="rect">
            <a:avLst/>
          </a:prstGeom>
          <a:noFill/>
          <a:ln w="9525">
            <a:noFill/>
            <a:miter lim="800000"/>
            <a:headEnd/>
            <a:tailEnd/>
          </a:ln>
          <a:effectLst/>
        </p:spPr>
      </p:pic>
      <p:pic>
        <p:nvPicPr>
          <p:cNvPr id="24596" name="Picture 20"/>
          <p:cNvPicPr>
            <a:picLocks noChangeAspect="1" noChangeArrowheads="1"/>
          </p:cNvPicPr>
          <p:nvPr/>
        </p:nvPicPr>
        <p:blipFill>
          <a:blip r:embed="rId7">
            <a:lum bright="-7000" contrast="12000"/>
          </a:blip>
          <a:srcRect/>
          <a:stretch>
            <a:fillRect/>
          </a:stretch>
        </p:blipFill>
        <p:spPr bwMode="auto">
          <a:xfrm>
            <a:off x="533400" y="2971800"/>
            <a:ext cx="3914775" cy="28575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595"/>
                                        </p:tgtEl>
                                        <p:attrNameLst>
                                          <p:attrName>style.visibility</p:attrName>
                                        </p:attrNameLst>
                                      </p:cBhvr>
                                      <p:to>
                                        <p:strVal val="visible"/>
                                      </p:to>
                                    </p:set>
                                    <p:anim calcmode="lin" valueType="num">
                                      <p:cBhvr additive="base">
                                        <p:cTn id="7" dur="500" fill="hold"/>
                                        <p:tgtEl>
                                          <p:spTgt spid="24595"/>
                                        </p:tgtEl>
                                        <p:attrNameLst>
                                          <p:attrName>ppt_x</p:attrName>
                                        </p:attrNameLst>
                                      </p:cBhvr>
                                      <p:tavLst>
                                        <p:tav tm="0">
                                          <p:val>
                                            <p:strVal val="#ppt_x"/>
                                          </p:val>
                                        </p:tav>
                                        <p:tav tm="100000">
                                          <p:val>
                                            <p:strVal val="#ppt_x"/>
                                          </p:val>
                                        </p:tav>
                                      </p:tavLst>
                                    </p:anim>
                                    <p:anim calcmode="lin" valueType="num">
                                      <p:cBhvr additive="base">
                                        <p:cTn id="8" dur="500" fill="hold"/>
                                        <p:tgtEl>
                                          <p:spTgt spid="2459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4" name="الازهار.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596"/>
                                        </p:tgtEl>
                                        <p:attrNameLst>
                                          <p:attrName>style.visibility</p:attrName>
                                        </p:attrNameLst>
                                      </p:cBhvr>
                                      <p:to>
                                        <p:strVal val="visible"/>
                                      </p:to>
                                    </p:set>
                                    <p:anim calcmode="lin" valueType="num">
                                      <p:cBhvr additive="base">
                                        <p:cTn id="16" dur="500" fill="hold"/>
                                        <p:tgtEl>
                                          <p:spTgt spid="24596"/>
                                        </p:tgtEl>
                                        <p:attrNameLst>
                                          <p:attrName>ppt_x</p:attrName>
                                        </p:attrNameLst>
                                      </p:cBhvr>
                                      <p:tavLst>
                                        <p:tav tm="0">
                                          <p:val>
                                            <p:strVal val="#ppt_x"/>
                                          </p:val>
                                        </p:tav>
                                        <p:tav tm="100000">
                                          <p:val>
                                            <p:strVal val="#ppt_x"/>
                                          </p:val>
                                        </p:tav>
                                      </p:tavLst>
                                    </p:anim>
                                    <p:anim calcmode="lin" valueType="num">
                                      <p:cBhvr additive="base">
                                        <p:cTn id="17" dur="500" fill="hold"/>
                                        <p:tgtEl>
                                          <p:spTgt spid="24596"/>
                                        </p:tgtEl>
                                        <p:attrNameLst>
                                          <p:attrName>ppt_y</p:attrName>
                                        </p:attrNameLst>
                                      </p:cBhvr>
                                      <p:tavLst>
                                        <p:tav tm="0">
                                          <p:val>
                                            <p:strVal val="1+#ppt_h/2"/>
                                          </p:val>
                                        </p:tav>
                                        <p:tav tm="100000">
                                          <p:val>
                                            <p:strVal val="#ppt_y"/>
                                          </p:val>
                                        </p:tav>
                                      </p:tavLst>
                                    </p:anim>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5" name="جناح الفراش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rot="10800000">
            <a:off x="990600" y="1066800"/>
            <a:ext cx="2995613" cy="1219200"/>
            <a:chOff x="85969" y="4986340"/>
            <a:chExt cx="8600830" cy="1752600"/>
          </a:xfrm>
        </p:grpSpPr>
        <p:sp>
          <p:nvSpPr>
            <p:cNvPr id="9" name="Left Arrow 8"/>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5618" name="Rectangle 3"/>
            <p:cNvSpPr>
              <a:spLocks noChangeArrowheads="1"/>
            </p:cNvSpPr>
            <p:nvPr/>
          </p:nvSpPr>
          <p:spPr bwMode="auto">
            <a:xfrm rot="10800000">
              <a:off x="457200" y="5250716"/>
              <a:ext cx="8229599" cy="1194558"/>
            </a:xfrm>
            <a:prstGeom prst="rect">
              <a:avLst/>
            </a:prstGeom>
            <a:noFill/>
            <a:ln w="9525">
              <a:noFill/>
              <a:miter lim="800000"/>
              <a:headEnd/>
              <a:tailEnd/>
            </a:ln>
          </p:spPr>
          <p:txBody>
            <a:bodyPr anchor="ctr">
              <a:spAutoFit/>
            </a:bodyPr>
            <a:lstStyle/>
            <a:p>
              <a:pPr algn="ctr"/>
              <a:r>
                <a:rPr lang="ar-EG" sz="4800" b="1">
                  <a:solidFill>
                    <a:srgbClr val="003366"/>
                  </a:solidFill>
                  <a:latin typeface="Calibri" pitchFamily="34" charset="0"/>
                </a:rPr>
                <a:t>ريش الطيور</a:t>
              </a:r>
              <a:endParaRPr lang="en-US" sz="4800">
                <a:solidFill>
                  <a:srgbClr val="003366"/>
                </a:solidFill>
                <a:latin typeface="Calibri" pitchFamily="34" charset="0"/>
              </a:endParaRPr>
            </a:p>
          </p:txBody>
        </p:sp>
      </p:grpSp>
      <p:grpSp>
        <p:nvGrpSpPr>
          <p:cNvPr id="4" name="Group 10"/>
          <p:cNvGrpSpPr>
            <a:grpSpLocks/>
          </p:cNvGrpSpPr>
          <p:nvPr/>
        </p:nvGrpSpPr>
        <p:grpSpPr bwMode="auto">
          <a:xfrm>
            <a:off x="5791200" y="4495800"/>
            <a:ext cx="2971800" cy="1219200"/>
            <a:chOff x="85969" y="4986340"/>
            <a:chExt cx="8534401" cy="1752600"/>
          </a:xfrm>
        </p:grpSpPr>
        <p:sp>
          <p:nvSpPr>
            <p:cNvPr id="12" name="Left Arrow 11"/>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25614" name="Rectangle 3"/>
            <p:cNvSpPr>
              <a:spLocks noChangeArrowheads="1"/>
            </p:cNvSpPr>
            <p:nvPr/>
          </p:nvSpPr>
          <p:spPr bwMode="auto">
            <a:xfrm>
              <a:off x="304800" y="5392741"/>
              <a:ext cx="8229599" cy="1017586"/>
            </a:xfrm>
            <a:prstGeom prst="rect">
              <a:avLst/>
            </a:prstGeom>
            <a:noFill/>
            <a:ln w="9525">
              <a:noFill/>
              <a:miter lim="800000"/>
              <a:headEnd/>
              <a:tailEnd/>
            </a:ln>
          </p:spPr>
          <p:txBody>
            <a:bodyPr anchor="ctr">
              <a:spAutoFit/>
            </a:bodyPr>
            <a:lstStyle/>
            <a:p>
              <a:pPr algn="ctr"/>
              <a:r>
                <a:rPr lang="ar-EG" sz="4000" b="1" dirty="0">
                  <a:solidFill>
                    <a:srgbClr val="003366"/>
                  </a:solidFill>
                  <a:latin typeface="Calibri" pitchFamily="34" charset="0"/>
                </a:rPr>
                <a:t>الكائنات البحرية</a:t>
              </a:r>
              <a:endParaRPr lang="en-US" sz="4000" dirty="0">
                <a:solidFill>
                  <a:srgbClr val="003366"/>
                </a:solidFill>
                <a:latin typeface="Calibri" pitchFamily="34" charset="0"/>
              </a:endParaRPr>
            </a:p>
          </p:txBody>
        </p:sp>
      </p:grpSp>
      <p:grpSp>
        <p:nvGrpSpPr>
          <p:cNvPr id="25606" name="Group 1"/>
          <p:cNvGrpSpPr>
            <a:grpSpLocks/>
          </p:cNvGrpSpPr>
          <p:nvPr/>
        </p:nvGrpSpPr>
        <p:grpSpPr bwMode="auto">
          <a:xfrm>
            <a:off x="304800" y="6096000"/>
            <a:ext cx="8534400" cy="620713"/>
            <a:chOff x="304800" y="4876800"/>
            <a:chExt cx="8534400" cy="550270"/>
          </a:xfrm>
        </p:grpSpPr>
        <p:sp>
          <p:nvSpPr>
            <p:cNvPr id="15" name="Folded Corner 2"/>
            <p:cNvSpPr/>
            <p:nvPr/>
          </p:nvSpPr>
          <p:spPr>
            <a:xfrm>
              <a:off x="304800" y="4876800"/>
              <a:ext cx="8534400" cy="55027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200"/>
            </a:p>
          </p:txBody>
        </p:sp>
        <p:sp>
          <p:nvSpPr>
            <p:cNvPr id="25610" name="Rectangle 3"/>
            <p:cNvSpPr>
              <a:spLocks noChangeArrowheads="1"/>
            </p:cNvSpPr>
            <p:nvPr/>
          </p:nvSpPr>
          <p:spPr bwMode="auto">
            <a:xfrm>
              <a:off x="381001" y="4886045"/>
              <a:ext cx="8229599" cy="464362"/>
            </a:xfrm>
            <a:prstGeom prst="rect">
              <a:avLst/>
            </a:prstGeom>
            <a:noFill/>
            <a:ln w="9525">
              <a:noFill/>
              <a:miter lim="800000"/>
              <a:headEnd/>
              <a:tailEnd/>
            </a:ln>
          </p:spPr>
          <p:txBody>
            <a:bodyPr anchor="ctr">
              <a:spAutoFit/>
            </a:bodyPr>
            <a:lstStyle/>
            <a:p>
              <a:pPr algn="ctr"/>
              <a:r>
                <a:rPr lang="ar-EG" sz="2800" b="1">
                  <a:solidFill>
                    <a:schemeClr val="bg1"/>
                  </a:solidFill>
                  <a:latin typeface="Calibri" pitchFamily="34" charset="0"/>
                </a:rPr>
                <a:t>شكل (4) مجموعة من الصور تمثل الألوان الحارة والباردة في البيئة</a:t>
              </a:r>
              <a:endParaRPr lang="en-US" sz="2800">
                <a:solidFill>
                  <a:schemeClr val="bg1"/>
                </a:solidFill>
                <a:latin typeface="Calibri" pitchFamily="34" charset="0"/>
              </a:endParaRPr>
            </a:p>
          </p:txBody>
        </p:sp>
      </p:grpSp>
      <p:pic>
        <p:nvPicPr>
          <p:cNvPr id="25619" name="Picture 19"/>
          <p:cNvPicPr>
            <a:picLocks noChangeAspect="1" noChangeArrowheads="1"/>
          </p:cNvPicPr>
          <p:nvPr/>
        </p:nvPicPr>
        <p:blipFill>
          <a:blip r:embed="rId6">
            <a:lum bright="-7000" contrast="12000"/>
          </a:blip>
          <a:srcRect/>
          <a:stretch>
            <a:fillRect/>
          </a:stretch>
        </p:blipFill>
        <p:spPr bwMode="auto">
          <a:xfrm>
            <a:off x="5715000" y="304800"/>
            <a:ext cx="3114675" cy="3276600"/>
          </a:xfrm>
          <a:prstGeom prst="rect">
            <a:avLst/>
          </a:prstGeom>
          <a:noFill/>
          <a:ln w="9525">
            <a:noFill/>
            <a:miter lim="800000"/>
            <a:headEnd/>
            <a:tailEnd/>
          </a:ln>
          <a:effectLst/>
        </p:spPr>
      </p:pic>
      <p:pic>
        <p:nvPicPr>
          <p:cNvPr id="25620" name="Picture 20"/>
          <p:cNvPicPr>
            <a:picLocks noChangeAspect="1" noChangeArrowheads="1"/>
          </p:cNvPicPr>
          <p:nvPr/>
        </p:nvPicPr>
        <p:blipFill>
          <a:blip r:embed="rId7">
            <a:lum bright="-7000" contrast="12000"/>
          </a:blip>
          <a:srcRect/>
          <a:stretch>
            <a:fillRect/>
          </a:stretch>
        </p:blipFill>
        <p:spPr bwMode="auto">
          <a:xfrm>
            <a:off x="533400" y="2952750"/>
            <a:ext cx="4867275" cy="283845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619"/>
                                        </p:tgtEl>
                                        <p:attrNameLst>
                                          <p:attrName>style.visibility</p:attrName>
                                        </p:attrNameLst>
                                      </p:cBhvr>
                                      <p:to>
                                        <p:strVal val="visible"/>
                                      </p:to>
                                    </p:set>
                                    <p:anim calcmode="lin" valueType="num">
                                      <p:cBhvr additive="base">
                                        <p:cTn id="7" dur="500" fill="hold"/>
                                        <p:tgtEl>
                                          <p:spTgt spid="25619"/>
                                        </p:tgtEl>
                                        <p:attrNameLst>
                                          <p:attrName>ppt_x</p:attrName>
                                        </p:attrNameLst>
                                      </p:cBhvr>
                                      <p:tavLst>
                                        <p:tav tm="0">
                                          <p:val>
                                            <p:strVal val="#ppt_x"/>
                                          </p:val>
                                        </p:tav>
                                        <p:tav tm="100000">
                                          <p:val>
                                            <p:strVal val="#ppt_x"/>
                                          </p:val>
                                        </p:tav>
                                      </p:tavLst>
                                    </p:anim>
                                    <p:anim calcmode="lin" valueType="num">
                                      <p:cBhvr additive="base">
                                        <p:cTn id="8" dur="500" fill="hold"/>
                                        <p:tgtEl>
                                          <p:spTgt spid="25619"/>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4" name="ريش الطيور.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620"/>
                                        </p:tgtEl>
                                        <p:attrNameLst>
                                          <p:attrName>style.visibility</p:attrName>
                                        </p:attrNameLst>
                                      </p:cBhvr>
                                      <p:to>
                                        <p:strVal val="visible"/>
                                      </p:to>
                                    </p:set>
                                    <p:anim calcmode="lin" valueType="num">
                                      <p:cBhvr additive="base">
                                        <p:cTn id="16" dur="500" fill="hold"/>
                                        <p:tgtEl>
                                          <p:spTgt spid="25620"/>
                                        </p:tgtEl>
                                        <p:attrNameLst>
                                          <p:attrName>ppt_x</p:attrName>
                                        </p:attrNameLst>
                                      </p:cBhvr>
                                      <p:tavLst>
                                        <p:tav tm="0">
                                          <p:val>
                                            <p:strVal val="#ppt_x"/>
                                          </p:val>
                                        </p:tav>
                                        <p:tav tm="100000">
                                          <p:val>
                                            <p:strVal val="#ppt_x"/>
                                          </p:val>
                                        </p:tav>
                                      </p:tavLst>
                                    </p:anim>
                                    <p:anim calcmode="lin" valueType="num">
                                      <p:cBhvr additive="base">
                                        <p:cTn id="17" dur="500" fill="hold"/>
                                        <p:tgtEl>
                                          <p:spTgt spid="25620"/>
                                        </p:tgtEl>
                                        <p:attrNameLst>
                                          <p:attrName>ppt_y</p:attrName>
                                        </p:attrNameLst>
                                      </p:cBhvr>
                                      <p:tavLst>
                                        <p:tav tm="0">
                                          <p:val>
                                            <p:strVal val="1+#ppt_h/2"/>
                                          </p:val>
                                        </p:tav>
                                        <p:tav tm="100000">
                                          <p:val>
                                            <p:strVal val="#ppt_y"/>
                                          </p:val>
                                        </p:tav>
                                      </p:tavLst>
                                    </p:anim>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كائنات البح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rot="10800000">
            <a:off x="727075" y="3657600"/>
            <a:ext cx="5216525" cy="2286000"/>
            <a:chOff x="85971" y="3890966"/>
            <a:chExt cx="8534400" cy="3286125"/>
          </a:xfrm>
        </p:grpSpPr>
        <p:sp>
          <p:nvSpPr>
            <p:cNvPr id="7" name="Quad Arrow Callout 6"/>
            <p:cNvSpPr/>
            <p:nvPr/>
          </p:nvSpPr>
          <p:spPr>
            <a:xfrm>
              <a:off x="85971" y="3890966"/>
              <a:ext cx="8534400" cy="3286125"/>
            </a:xfrm>
            <a:prstGeom prst="quadArrowCallout">
              <a:avLst>
                <a:gd name="adj1" fmla="val 45726"/>
                <a:gd name="adj2" fmla="val 35037"/>
                <a:gd name="adj3" fmla="val 4528"/>
                <a:gd name="adj4" fmla="val 84645"/>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6637" name="Rectangle 3"/>
            <p:cNvSpPr>
              <a:spLocks noChangeArrowheads="1"/>
            </p:cNvSpPr>
            <p:nvPr/>
          </p:nvSpPr>
          <p:spPr bwMode="auto">
            <a:xfrm rot="10800000">
              <a:off x="335269" y="4440449"/>
              <a:ext cx="8229599" cy="2079415"/>
            </a:xfrm>
            <a:prstGeom prst="rect">
              <a:avLst/>
            </a:prstGeom>
            <a:noFill/>
            <a:ln w="9525">
              <a:noFill/>
              <a:miter lim="800000"/>
              <a:headEnd/>
              <a:tailEnd/>
            </a:ln>
          </p:spPr>
          <p:txBody>
            <a:bodyPr anchor="ctr">
              <a:spAutoFit/>
            </a:bodyPr>
            <a:lstStyle/>
            <a:p>
              <a:pPr algn="ctr"/>
              <a:r>
                <a:rPr lang="ar-EG" sz="4400" b="1">
                  <a:solidFill>
                    <a:srgbClr val="003366"/>
                  </a:solidFill>
                  <a:latin typeface="Calibri" pitchFamily="34" charset="0"/>
                </a:rPr>
                <a:t>أثاث منزلنا وملابسنا وألعاب الصغار</a:t>
              </a:r>
              <a:endParaRPr lang="en-US" sz="4400">
                <a:solidFill>
                  <a:srgbClr val="003366"/>
                </a:solidFill>
                <a:latin typeface="Calibri" pitchFamily="34" charset="0"/>
              </a:endParaRPr>
            </a:p>
          </p:txBody>
        </p:sp>
      </p:grpSp>
      <p:grpSp>
        <p:nvGrpSpPr>
          <p:cNvPr id="26629" name="Group 1"/>
          <p:cNvGrpSpPr>
            <a:grpSpLocks/>
          </p:cNvGrpSpPr>
          <p:nvPr/>
        </p:nvGrpSpPr>
        <p:grpSpPr bwMode="auto">
          <a:xfrm>
            <a:off x="304800" y="6096000"/>
            <a:ext cx="8534400" cy="620713"/>
            <a:chOff x="304800" y="4876800"/>
            <a:chExt cx="8534400" cy="550270"/>
          </a:xfrm>
        </p:grpSpPr>
        <p:sp>
          <p:nvSpPr>
            <p:cNvPr id="10" name="Folded Corner 2"/>
            <p:cNvSpPr/>
            <p:nvPr/>
          </p:nvSpPr>
          <p:spPr>
            <a:xfrm>
              <a:off x="304800" y="4876800"/>
              <a:ext cx="8534400" cy="55027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200"/>
            </a:p>
          </p:txBody>
        </p:sp>
        <p:sp>
          <p:nvSpPr>
            <p:cNvPr id="26633" name="Rectangle 3"/>
            <p:cNvSpPr>
              <a:spLocks noChangeArrowheads="1"/>
            </p:cNvSpPr>
            <p:nvPr/>
          </p:nvSpPr>
          <p:spPr bwMode="auto">
            <a:xfrm>
              <a:off x="381001" y="4886045"/>
              <a:ext cx="8229599" cy="464362"/>
            </a:xfrm>
            <a:prstGeom prst="rect">
              <a:avLst/>
            </a:prstGeom>
            <a:noFill/>
            <a:ln w="9525">
              <a:noFill/>
              <a:miter lim="800000"/>
              <a:headEnd/>
              <a:tailEnd/>
            </a:ln>
          </p:spPr>
          <p:txBody>
            <a:bodyPr anchor="ctr">
              <a:spAutoFit/>
            </a:bodyPr>
            <a:lstStyle/>
            <a:p>
              <a:pPr algn="ctr"/>
              <a:r>
                <a:rPr lang="ar-EG" sz="2800" b="1">
                  <a:solidFill>
                    <a:schemeClr val="bg1"/>
                  </a:solidFill>
                  <a:latin typeface="Calibri" pitchFamily="34" charset="0"/>
                </a:rPr>
                <a:t>شكل (4) مجموعة من الصور تمثل الألوان الحارة والباردة في البيئة</a:t>
              </a:r>
              <a:endParaRPr lang="en-US" sz="2800">
                <a:solidFill>
                  <a:schemeClr val="bg1"/>
                </a:solidFill>
                <a:latin typeface="Calibri" pitchFamily="34" charset="0"/>
              </a:endParaRPr>
            </a:p>
          </p:txBody>
        </p:sp>
      </p:grpSp>
      <p:pic>
        <p:nvPicPr>
          <p:cNvPr id="26638" name="Picture 14"/>
          <p:cNvPicPr>
            <a:picLocks noChangeAspect="1" noChangeArrowheads="1"/>
          </p:cNvPicPr>
          <p:nvPr/>
        </p:nvPicPr>
        <p:blipFill>
          <a:blip r:embed="rId5">
            <a:lum bright="-7000" contrast="12000"/>
          </a:blip>
          <a:srcRect/>
          <a:stretch>
            <a:fillRect/>
          </a:stretch>
        </p:blipFill>
        <p:spPr bwMode="auto">
          <a:xfrm>
            <a:off x="6124575" y="762000"/>
            <a:ext cx="2790825" cy="4876800"/>
          </a:xfrm>
          <a:prstGeom prst="rect">
            <a:avLst/>
          </a:prstGeom>
          <a:noFill/>
          <a:ln w="9525">
            <a:noFill/>
            <a:miter lim="800000"/>
            <a:headEnd/>
            <a:tailEnd/>
          </a:ln>
          <a:effectLst/>
        </p:spPr>
      </p:pic>
      <p:pic>
        <p:nvPicPr>
          <p:cNvPr id="26639" name="Picture 15"/>
          <p:cNvPicPr>
            <a:picLocks noChangeAspect="1" noChangeArrowheads="1"/>
          </p:cNvPicPr>
          <p:nvPr/>
        </p:nvPicPr>
        <p:blipFill>
          <a:blip r:embed="rId6">
            <a:lum bright="-7000" contrast="12000"/>
          </a:blip>
          <a:srcRect/>
          <a:stretch>
            <a:fillRect/>
          </a:stretch>
        </p:blipFill>
        <p:spPr bwMode="auto">
          <a:xfrm>
            <a:off x="381000" y="304800"/>
            <a:ext cx="5419725" cy="32004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639"/>
                                        </p:tgtEl>
                                        <p:attrNameLst>
                                          <p:attrName>style.visibility</p:attrName>
                                        </p:attrNameLst>
                                      </p:cBhvr>
                                      <p:to>
                                        <p:strVal val="visible"/>
                                      </p:to>
                                    </p:set>
                                    <p:anim calcmode="lin" valueType="num">
                                      <p:cBhvr additive="base">
                                        <p:cTn id="7" dur="500" fill="hold"/>
                                        <p:tgtEl>
                                          <p:spTgt spid="26639"/>
                                        </p:tgtEl>
                                        <p:attrNameLst>
                                          <p:attrName>ppt_x</p:attrName>
                                        </p:attrNameLst>
                                      </p:cBhvr>
                                      <p:tavLst>
                                        <p:tav tm="0">
                                          <p:val>
                                            <p:strVal val="#ppt_x"/>
                                          </p:val>
                                        </p:tav>
                                        <p:tav tm="100000">
                                          <p:val>
                                            <p:strVal val="#ppt_x"/>
                                          </p:val>
                                        </p:tav>
                                      </p:tavLst>
                                    </p:anim>
                                    <p:anim calcmode="lin" valueType="num">
                                      <p:cBhvr additive="base">
                                        <p:cTn id="8" dur="500" fill="hold"/>
                                        <p:tgtEl>
                                          <p:spTgt spid="266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638"/>
                                        </p:tgtEl>
                                        <p:attrNameLst>
                                          <p:attrName>style.visibility</p:attrName>
                                        </p:attrNameLst>
                                      </p:cBhvr>
                                      <p:to>
                                        <p:strVal val="visible"/>
                                      </p:to>
                                    </p:set>
                                    <p:anim calcmode="lin" valueType="num">
                                      <p:cBhvr additive="base">
                                        <p:cTn id="11" dur="500" fill="hold"/>
                                        <p:tgtEl>
                                          <p:spTgt spid="26638"/>
                                        </p:tgtEl>
                                        <p:attrNameLst>
                                          <p:attrName>ppt_x</p:attrName>
                                        </p:attrNameLst>
                                      </p:cBhvr>
                                      <p:tavLst>
                                        <p:tav tm="0">
                                          <p:val>
                                            <p:strVal val="#ppt_x"/>
                                          </p:val>
                                        </p:tav>
                                        <p:tav tm="100000">
                                          <p:val>
                                            <p:strVal val="#ppt_x"/>
                                          </p:val>
                                        </p:tav>
                                      </p:tavLst>
                                    </p:anim>
                                    <p:anim calcmode="lin" valueType="num">
                                      <p:cBhvr additive="base">
                                        <p:cTn id="12" dur="500" fill="hold"/>
                                        <p:tgtEl>
                                          <p:spTgt spid="26638"/>
                                        </p:tgtEl>
                                        <p:attrNameLst>
                                          <p:attrName>ppt_y</p:attrName>
                                        </p:attrNameLst>
                                      </p:cBhvr>
                                      <p:tavLst>
                                        <p:tav tm="0">
                                          <p:val>
                                            <p:strVal val="1+#ppt_h/2"/>
                                          </p:val>
                                        </p:tav>
                                        <p:tav tm="100000">
                                          <p:val>
                                            <p:strVal val="#ppt_y"/>
                                          </p:val>
                                        </p:tav>
                                      </p:tavLst>
                                    </p:anim>
                                  </p:childTnLst>
                                </p:cTn>
                              </p:par>
                              <p:par>
                                <p:cTn id="13" presetID="24"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to="" calcmode="lin" valueType="num">
                                      <p:cBhvr>
                                        <p:cTn id="15" dur="1" fill="hold"/>
                                        <p:tgtEl>
                                          <p:spTgt spid="2"/>
                                        </p:tgtEl>
                                        <p:attrNameLst>
                                          <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ثاث منزلنا وملابسن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04800" y="609600"/>
            <a:ext cx="8610600" cy="5715000"/>
            <a:chOff x="685800" y="3657600"/>
            <a:chExt cx="6858000" cy="3200400"/>
          </a:xfrm>
        </p:grpSpPr>
        <p:sp>
          <p:nvSpPr>
            <p:cNvPr id="3" name="Rounded Rectangle 2"/>
            <p:cNvSpPr/>
            <p:nvPr/>
          </p:nvSpPr>
          <p:spPr>
            <a:xfrm>
              <a:off x="685800" y="3657600"/>
              <a:ext cx="6858000" cy="3200400"/>
            </a:xfrm>
            <a:prstGeom prst="roundRect">
              <a:avLst>
                <a:gd name="adj" fmla="val 550"/>
              </a:avLst>
            </a:prstGeom>
            <a:blipFill>
              <a:blip r:embed="rId5" cstate="print">
                <a:lum bright="46000" contrast="99000"/>
              </a:blip>
              <a:stretch>
                <a:fillRect/>
              </a:stretch>
            </a:blipFill>
            <a:ln w="3175" cmpd="sng">
              <a:no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27654" name="Rectangle 1"/>
            <p:cNvSpPr>
              <a:spLocks noChangeArrowheads="1"/>
            </p:cNvSpPr>
            <p:nvPr/>
          </p:nvSpPr>
          <p:spPr bwMode="auto">
            <a:xfrm>
              <a:off x="4023765" y="4176765"/>
              <a:ext cx="2731062" cy="1982081"/>
            </a:xfrm>
            <a:prstGeom prst="rect">
              <a:avLst/>
            </a:prstGeom>
            <a:solidFill>
              <a:schemeClr val="bg1">
                <a:alpha val="74117"/>
              </a:schemeClr>
            </a:solidFill>
            <a:ln w="9525">
              <a:noFill/>
              <a:miter lim="800000"/>
              <a:headEnd/>
              <a:tailEnd/>
            </a:ln>
          </p:spPr>
          <p:txBody>
            <a:bodyPr anchor="ctr">
              <a:spAutoFit/>
            </a:bodyPr>
            <a:lstStyle/>
            <a:p>
              <a:pPr algn="ctr"/>
              <a:r>
                <a:rPr lang="ar-EG" sz="3200" b="1">
                  <a:latin typeface="Calibri" pitchFamily="34" charset="0"/>
                </a:rPr>
                <a:t>استخدم الفنان الشعبي الألوان الحارة والباردة في تزيين أرجاء المنازل الشعبية، والحلي الشعبية المنسوجة بالخيوط، والبسط الشعبية الجميلة شكل (5).</a:t>
              </a:r>
              <a:endParaRPr lang="en-US" sz="32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استخدم الف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rot="10800000">
            <a:off x="228600" y="85725"/>
            <a:ext cx="4114800" cy="1590675"/>
            <a:chOff x="-640079" y="3613859"/>
            <a:chExt cx="9875513" cy="3369435"/>
          </a:xfrm>
        </p:grpSpPr>
        <p:sp>
          <p:nvSpPr>
            <p:cNvPr id="8" name="Left-Right Arrow Callout 7"/>
            <p:cNvSpPr/>
            <p:nvPr/>
          </p:nvSpPr>
          <p:spPr>
            <a:xfrm rot="5400000">
              <a:off x="2612960" y="360820"/>
              <a:ext cx="3369435" cy="9875513"/>
            </a:xfrm>
            <a:prstGeom prst="leftRightArrowCallout">
              <a:avLst>
                <a:gd name="adj1" fmla="val 167439"/>
                <a:gd name="adj2" fmla="val 98712"/>
                <a:gd name="adj3" fmla="val 15006"/>
                <a:gd name="adj4" fmla="val 69988"/>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8685" name="Rectangle 3"/>
            <p:cNvSpPr>
              <a:spLocks noChangeArrowheads="1"/>
            </p:cNvSpPr>
            <p:nvPr/>
          </p:nvSpPr>
          <p:spPr bwMode="auto">
            <a:xfrm rot="10800000">
              <a:off x="457198" y="4188890"/>
              <a:ext cx="8229598" cy="2256386"/>
            </a:xfrm>
            <a:prstGeom prst="rect">
              <a:avLst/>
            </a:prstGeom>
            <a:noFill/>
            <a:ln w="9525">
              <a:noFill/>
              <a:miter lim="800000"/>
              <a:headEnd/>
              <a:tailEnd/>
            </a:ln>
          </p:spPr>
          <p:txBody>
            <a:bodyPr anchor="ctr">
              <a:spAutoFit/>
            </a:bodyPr>
            <a:lstStyle/>
            <a:p>
              <a:pPr algn="ctr"/>
              <a:r>
                <a:rPr lang="ar-EG" sz="3200" b="1">
                  <a:solidFill>
                    <a:srgbClr val="003366"/>
                  </a:solidFill>
                  <a:latin typeface="Calibri" pitchFamily="34" charset="0"/>
                </a:rPr>
                <a:t>تلوين جدار المنازل من الخارج والداخل </a:t>
              </a:r>
              <a:endParaRPr lang="en-US" sz="3200">
                <a:solidFill>
                  <a:srgbClr val="003366"/>
                </a:solidFill>
                <a:latin typeface="Calibri" pitchFamily="34" charset="0"/>
              </a:endParaRPr>
            </a:p>
          </p:txBody>
        </p:sp>
      </p:grpSp>
      <p:grpSp>
        <p:nvGrpSpPr>
          <p:cNvPr id="3" name="Group 1"/>
          <p:cNvGrpSpPr>
            <a:grpSpLocks/>
          </p:cNvGrpSpPr>
          <p:nvPr/>
        </p:nvGrpSpPr>
        <p:grpSpPr bwMode="auto">
          <a:xfrm>
            <a:off x="1524000" y="5943600"/>
            <a:ext cx="6324600" cy="762000"/>
            <a:chOff x="304800" y="4986339"/>
            <a:chExt cx="8534400" cy="1095376"/>
          </a:xfrm>
        </p:grpSpPr>
        <p:sp>
          <p:nvSpPr>
            <p:cNvPr id="11" name="Folded Corner 2"/>
            <p:cNvSpPr/>
            <p:nvPr/>
          </p:nvSpPr>
          <p:spPr>
            <a:xfrm>
              <a:off x="304800" y="4986340"/>
              <a:ext cx="8534400" cy="1095375"/>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600"/>
            </a:p>
          </p:txBody>
        </p:sp>
        <p:sp>
          <p:nvSpPr>
            <p:cNvPr id="28681" name="Rectangle 3"/>
            <p:cNvSpPr>
              <a:spLocks noChangeArrowheads="1"/>
            </p:cNvSpPr>
            <p:nvPr/>
          </p:nvSpPr>
          <p:spPr bwMode="auto">
            <a:xfrm>
              <a:off x="457200" y="4986339"/>
              <a:ext cx="8229599" cy="929101"/>
            </a:xfrm>
            <a:prstGeom prst="rect">
              <a:avLst/>
            </a:prstGeom>
            <a:noFill/>
            <a:ln w="9525">
              <a:noFill/>
              <a:miter lim="800000"/>
              <a:headEnd/>
              <a:tailEnd/>
            </a:ln>
          </p:spPr>
          <p:txBody>
            <a:bodyPr anchor="ctr">
              <a:spAutoFit/>
            </a:bodyPr>
            <a:lstStyle/>
            <a:p>
              <a:pPr algn="ctr"/>
              <a:r>
                <a:rPr lang="ar-EG" sz="3600" b="1">
                  <a:solidFill>
                    <a:schemeClr val="bg1"/>
                  </a:solidFill>
                  <a:latin typeface="Calibri" pitchFamily="34" charset="0"/>
                </a:rPr>
                <a:t>شكل (5) نماذج من الفن الشعبي</a:t>
              </a:r>
              <a:endParaRPr lang="en-US" sz="3600">
                <a:solidFill>
                  <a:schemeClr val="bg1"/>
                </a:solidFill>
                <a:latin typeface="Calibri" pitchFamily="34" charset="0"/>
              </a:endParaRPr>
            </a:p>
          </p:txBody>
        </p:sp>
      </p:grpSp>
      <p:pic>
        <p:nvPicPr>
          <p:cNvPr id="28686" name="Picture 14"/>
          <p:cNvPicPr>
            <a:picLocks noChangeAspect="1" noChangeArrowheads="1"/>
          </p:cNvPicPr>
          <p:nvPr/>
        </p:nvPicPr>
        <p:blipFill>
          <a:blip r:embed="rId6"/>
          <a:srcRect/>
          <a:stretch>
            <a:fillRect/>
          </a:stretch>
        </p:blipFill>
        <p:spPr bwMode="auto">
          <a:xfrm>
            <a:off x="200025" y="1762125"/>
            <a:ext cx="8715375" cy="4029075"/>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شكل 5 نماذج من.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686"/>
                                        </p:tgtEl>
                                        <p:attrNameLst>
                                          <p:attrName>style.visibility</p:attrName>
                                        </p:attrNameLst>
                                      </p:cBhvr>
                                      <p:to>
                                        <p:strVal val="visible"/>
                                      </p:to>
                                    </p:set>
                                    <p:anim calcmode="lin" valueType="num">
                                      <p:cBhvr additive="base">
                                        <p:cTn id="12" dur="500" fill="hold"/>
                                        <p:tgtEl>
                                          <p:spTgt spid="28686"/>
                                        </p:tgtEl>
                                        <p:attrNameLst>
                                          <p:attrName>ppt_x</p:attrName>
                                        </p:attrNameLst>
                                      </p:cBhvr>
                                      <p:tavLst>
                                        <p:tav tm="0">
                                          <p:val>
                                            <p:strVal val="#ppt_x"/>
                                          </p:val>
                                        </p:tav>
                                        <p:tav tm="100000">
                                          <p:val>
                                            <p:strVal val="#ppt_x"/>
                                          </p:val>
                                        </p:tav>
                                      </p:tavLst>
                                    </p:anim>
                                    <p:anim calcmode="lin" valueType="num">
                                      <p:cBhvr additive="base">
                                        <p:cTn id="13" dur="500" fill="hold"/>
                                        <p:tgtEl>
                                          <p:spTgt spid="28686"/>
                                        </p:tgtEl>
                                        <p:attrNameLst>
                                          <p:attrName>ppt_y</p:attrName>
                                        </p:attrNameLst>
                                      </p:cBhvr>
                                      <p:tavLst>
                                        <p:tav tm="0">
                                          <p:val>
                                            <p:strVal val="1+#ppt_h/2"/>
                                          </p:val>
                                        </p:tav>
                                        <p:tav tm="100000">
                                          <p:val>
                                            <p:strVal val="#ppt_y"/>
                                          </p:val>
                                        </p:tav>
                                      </p:tavLst>
                                    </p:anim>
                                  </p:childTnLst>
                                </p:cTn>
                              </p:par>
                              <p:par>
                                <p:cTn id="14" presetID="24"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attrNameLst>
                                          <p:attrName/>
                                        </p:attrNameLst>
                                      </p:cBhvr>
                                    </p:anim>
                                  </p:childTnLst>
                                  <p:subTnLst>
                                    <p:audio>
                                      <p:cMediaNode>
                                        <p:cTn display="0" masterRel="sameClick">
                                          <p:stCondLst>
                                            <p:cond evt="begin" delay="0">
                                              <p:tn val="14"/>
                                            </p:cond>
                                          </p:stCondLst>
                                          <p:endCondLst>
                                            <p:cond evt="onStopAudio" delay="0">
                                              <p:tgtEl>
                                                <p:sldTgt/>
                                              </p:tgtEl>
                                            </p:cond>
                                          </p:endCondLst>
                                        </p:cTn>
                                        <p:tgtEl>
                                          <p:sndTgt r:embed="rId5" name="تلوين جدار المنزل من الخارج والداخ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4724400" y="152400"/>
            <a:ext cx="2971800" cy="1219200"/>
            <a:chOff x="85969" y="4986340"/>
            <a:chExt cx="8534401" cy="1752600"/>
          </a:xfrm>
        </p:grpSpPr>
        <p:sp>
          <p:nvSpPr>
            <p:cNvPr id="8" name="Left Arrow 7"/>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29714" name="Rectangle 3"/>
            <p:cNvSpPr>
              <a:spLocks noChangeArrowheads="1"/>
            </p:cNvSpPr>
            <p:nvPr/>
          </p:nvSpPr>
          <p:spPr bwMode="auto">
            <a:xfrm>
              <a:off x="304800" y="5392741"/>
              <a:ext cx="8229600" cy="1017586"/>
            </a:xfrm>
            <a:prstGeom prst="rect">
              <a:avLst/>
            </a:prstGeom>
            <a:noFill/>
            <a:ln w="9525">
              <a:noFill/>
              <a:miter lim="800000"/>
              <a:headEnd/>
              <a:tailEnd/>
            </a:ln>
          </p:spPr>
          <p:txBody>
            <a:bodyPr anchor="ctr">
              <a:spAutoFit/>
            </a:bodyPr>
            <a:lstStyle/>
            <a:p>
              <a:pPr algn="ctr"/>
              <a:r>
                <a:rPr lang="ar-EG" sz="4000" b="1" dirty="0">
                  <a:solidFill>
                    <a:srgbClr val="003366"/>
                  </a:solidFill>
                  <a:latin typeface="Calibri" pitchFamily="34" charset="0"/>
                </a:rPr>
                <a:t>بسط منسوجة</a:t>
              </a:r>
              <a:endParaRPr lang="en-US" sz="4000" dirty="0">
                <a:solidFill>
                  <a:srgbClr val="003366"/>
                </a:solidFill>
                <a:latin typeface="Calibri" pitchFamily="34" charset="0"/>
              </a:endParaRPr>
            </a:p>
          </p:txBody>
        </p:sp>
      </p:grpSp>
      <p:grpSp>
        <p:nvGrpSpPr>
          <p:cNvPr id="5" name="Group 9"/>
          <p:cNvGrpSpPr>
            <a:grpSpLocks/>
          </p:cNvGrpSpPr>
          <p:nvPr/>
        </p:nvGrpSpPr>
        <p:grpSpPr bwMode="auto">
          <a:xfrm rot="10800000">
            <a:off x="2795588" y="4724400"/>
            <a:ext cx="2995612" cy="1219200"/>
            <a:chOff x="85969" y="4986340"/>
            <a:chExt cx="8600830" cy="1752600"/>
          </a:xfrm>
        </p:grpSpPr>
        <p:sp>
          <p:nvSpPr>
            <p:cNvPr id="11" name="Left Arrow 10"/>
            <p:cNvSpPr/>
            <p:nvPr/>
          </p:nvSpPr>
          <p:spPr>
            <a:xfrm>
              <a:off x="85969" y="4986340"/>
              <a:ext cx="8534401" cy="1752600"/>
            </a:xfrm>
            <a:prstGeom prst="leftArrow">
              <a:avLst>
                <a:gd name="adj1" fmla="val 66304"/>
                <a:gd name="adj2" fmla="val 53261"/>
              </a:avLst>
            </a:prstGeom>
            <a:solidFill>
              <a:srgbClr val="E7E20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29710" name="Rectangle 3"/>
            <p:cNvSpPr>
              <a:spLocks noChangeArrowheads="1"/>
            </p:cNvSpPr>
            <p:nvPr/>
          </p:nvSpPr>
          <p:spPr bwMode="auto">
            <a:xfrm rot="10800000">
              <a:off x="457200" y="5314952"/>
              <a:ext cx="8229599" cy="1017586"/>
            </a:xfrm>
            <a:prstGeom prst="rect">
              <a:avLst/>
            </a:prstGeom>
            <a:noFill/>
            <a:ln w="9525">
              <a:noFill/>
              <a:miter lim="800000"/>
              <a:headEnd/>
              <a:tailEnd/>
            </a:ln>
          </p:spPr>
          <p:txBody>
            <a:bodyPr anchor="ctr">
              <a:spAutoFit/>
            </a:bodyPr>
            <a:lstStyle/>
            <a:p>
              <a:pPr algn="ctr"/>
              <a:r>
                <a:rPr lang="ar-EG" sz="4000" b="1" dirty="0">
                  <a:solidFill>
                    <a:srgbClr val="003366"/>
                  </a:solidFill>
                  <a:latin typeface="Calibri" pitchFamily="34" charset="0"/>
                </a:rPr>
                <a:t>حقيبة منسوجة</a:t>
              </a:r>
              <a:endParaRPr lang="en-US" sz="4000" dirty="0">
                <a:solidFill>
                  <a:srgbClr val="003366"/>
                </a:solidFill>
                <a:latin typeface="Calibri" pitchFamily="34" charset="0"/>
              </a:endParaRPr>
            </a:p>
          </p:txBody>
        </p:sp>
      </p:grpSp>
      <p:grpSp>
        <p:nvGrpSpPr>
          <p:cNvPr id="29702" name="Group 1"/>
          <p:cNvGrpSpPr>
            <a:grpSpLocks/>
          </p:cNvGrpSpPr>
          <p:nvPr/>
        </p:nvGrpSpPr>
        <p:grpSpPr bwMode="auto">
          <a:xfrm>
            <a:off x="1524000" y="5943600"/>
            <a:ext cx="6324600" cy="762000"/>
            <a:chOff x="304800" y="4986339"/>
            <a:chExt cx="8534400" cy="1095376"/>
          </a:xfrm>
        </p:grpSpPr>
        <p:sp>
          <p:nvSpPr>
            <p:cNvPr id="14" name="Folded Corner 2"/>
            <p:cNvSpPr/>
            <p:nvPr/>
          </p:nvSpPr>
          <p:spPr>
            <a:xfrm>
              <a:off x="304800" y="4986340"/>
              <a:ext cx="8534400" cy="1095375"/>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sz="1600"/>
            </a:p>
          </p:txBody>
        </p:sp>
        <p:sp>
          <p:nvSpPr>
            <p:cNvPr id="29706" name="Rectangle 3"/>
            <p:cNvSpPr>
              <a:spLocks noChangeArrowheads="1"/>
            </p:cNvSpPr>
            <p:nvPr/>
          </p:nvSpPr>
          <p:spPr bwMode="auto">
            <a:xfrm>
              <a:off x="457200" y="4986339"/>
              <a:ext cx="8229599" cy="929101"/>
            </a:xfrm>
            <a:prstGeom prst="rect">
              <a:avLst/>
            </a:prstGeom>
            <a:noFill/>
            <a:ln w="9525">
              <a:noFill/>
              <a:miter lim="800000"/>
              <a:headEnd/>
              <a:tailEnd/>
            </a:ln>
          </p:spPr>
          <p:txBody>
            <a:bodyPr anchor="ctr">
              <a:spAutoFit/>
            </a:bodyPr>
            <a:lstStyle/>
            <a:p>
              <a:pPr algn="ctr"/>
              <a:r>
                <a:rPr lang="ar-EG" sz="3600" b="1">
                  <a:solidFill>
                    <a:schemeClr val="bg1"/>
                  </a:solidFill>
                  <a:latin typeface="Calibri" pitchFamily="34" charset="0"/>
                </a:rPr>
                <a:t>شكل (5) نماذج من الفن الشعبي</a:t>
              </a:r>
              <a:endParaRPr lang="en-US" sz="3600">
                <a:solidFill>
                  <a:schemeClr val="bg1"/>
                </a:solidFill>
                <a:latin typeface="Calibri" pitchFamily="34" charset="0"/>
              </a:endParaRPr>
            </a:p>
          </p:txBody>
        </p:sp>
      </p:grpSp>
      <p:pic>
        <p:nvPicPr>
          <p:cNvPr id="29715" name="Picture 19"/>
          <p:cNvPicPr>
            <a:picLocks noChangeAspect="1" noChangeArrowheads="1"/>
          </p:cNvPicPr>
          <p:nvPr/>
        </p:nvPicPr>
        <p:blipFill>
          <a:blip r:embed="rId6">
            <a:lum bright="-9000" contrast="38000"/>
          </a:blip>
          <a:srcRect/>
          <a:stretch>
            <a:fillRect/>
          </a:stretch>
        </p:blipFill>
        <p:spPr bwMode="auto">
          <a:xfrm>
            <a:off x="5857875" y="1295400"/>
            <a:ext cx="3133725" cy="4343400"/>
          </a:xfrm>
          <a:prstGeom prst="rect">
            <a:avLst/>
          </a:prstGeom>
          <a:noFill/>
          <a:ln w="9525">
            <a:noFill/>
            <a:miter lim="800000"/>
            <a:headEnd/>
            <a:tailEnd/>
          </a:ln>
          <a:effectLst/>
        </p:spPr>
      </p:pic>
      <p:pic>
        <p:nvPicPr>
          <p:cNvPr id="29716" name="Picture 20"/>
          <p:cNvPicPr>
            <a:picLocks noChangeAspect="1" noChangeArrowheads="1"/>
          </p:cNvPicPr>
          <p:nvPr/>
        </p:nvPicPr>
        <p:blipFill>
          <a:blip r:embed="rId7">
            <a:lum bright="-9000" contrast="38000"/>
          </a:blip>
          <a:srcRect/>
          <a:stretch>
            <a:fillRect/>
          </a:stretch>
        </p:blipFill>
        <p:spPr bwMode="auto">
          <a:xfrm>
            <a:off x="228600" y="609600"/>
            <a:ext cx="4504470" cy="4181475"/>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additive="base">
                                        <p:cTn id="7" dur="500" fill="hold"/>
                                        <p:tgtEl>
                                          <p:spTgt spid="29716"/>
                                        </p:tgtEl>
                                        <p:attrNameLst>
                                          <p:attrName>ppt_x</p:attrName>
                                        </p:attrNameLst>
                                      </p:cBhvr>
                                      <p:tavLst>
                                        <p:tav tm="0">
                                          <p:val>
                                            <p:strVal val="#ppt_x"/>
                                          </p:val>
                                        </p:tav>
                                        <p:tav tm="100000">
                                          <p:val>
                                            <p:strVal val="#ppt_x"/>
                                          </p:val>
                                        </p:tav>
                                      </p:tavLst>
                                    </p:anim>
                                    <p:anim calcmode="lin" valueType="num">
                                      <p:cBhvr additive="base">
                                        <p:cTn id="8" dur="500" fill="hold"/>
                                        <p:tgtEl>
                                          <p:spTgt spid="29716"/>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بسط منسوجة.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9715"/>
                                        </p:tgtEl>
                                        <p:attrNameLst>
                                          <p:attrName>style.visibility</p:attrName>
                                        </p:attrNameLst>
                                      </p:cBhvr>
                                      <p:to>
                                        <p:strVal val="visible"/>
                                      </p:to>
                                    </p:set>
                                    <p:anim calcmode="lin" valueType="num">
                                      <p:cBhvr additive="base">
                                        <p:cTn id="16" dur="500" fill="hold"/>
                                        <p:tgtEl>
                                          <p:spTgt spid="29715"/>
                                        </p:tgtEl>
                                        <p:attrNameLst>
                                          <p:attrName>ppt_x</p:attrName>
                                        </p:attrNameLst>
                                      </p:cBhvr>
                                      <p:tavLst>
                                        <p:tav tm="0">
                                          <p:val>
                                            <p:strVal val="#ppt_x"/>
                                          </p:val>
                                        </p:tav>
                                        <p:tav tm="100000">
                                          <p:val>
                                            <p:strVal val="#ppt_x"/>
                                          </p:val>
                                        </p:tav>
                                      </p:tavLst>
                                    </p:anim>
                                    <p:anim calcmode="lin" valueType="num">
                                      <p:cBhvr additive="base">
                                        <p:cTn id="17" dur="500" fill="hold"/>
                                        <p:tgtEl>
                                          <p:spTgt spid="29715"/>
                                        </p:tgtEl>
                                        <p:attrNameLst>
                                          <p:attrName>ppt_y</p:attrName>
                                        </p:attrNameLst>
                                      </p:cBhvr>
                                      <p:tavLst>
                                        <p:tav tm="0">
                                          <p:val>
                                            <p:strVal val="1+#ppt_h/2"/>
                                          </p:val>
                                        </p:tav>
                                        <p:tav tm="100000">
                                          <p:val>
                                            <p:strVal val="#ppt_y"/>
                                          </p:val>
                                        </p:tav>
                                      </p:tavLst>
                                    </p:anim>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حقيبة منسو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04800" y="609600"/>
            <a:ext cx="8610600" cy="5715000"/>
            <a:chOff x="685800" y="3657600"/>
            <a:chExt cx="6858000" cy="3200400"/>
          </a:xfrm>
        </p:grpSpPr>
        <p:sp>
          <p:nvSpPr>
            <p:cNvPr id="3" name="Rounded Rectangle 2"/>
            <p:cNvSpPr/>
            <p:nvPr/>
          </p:nvSpPr>
          <p:spPr>
            <a:xfrm>
              <a:off x="685800" y="3657600"/>
              <a:ext cx="6858000" cy="3200400"/>
            </a:xfrm>
            <a:prstGeom prst="roundRect">
              <a:avLst>
                <a:gd name="adj" fmla="val 550"/>
              </a:avLst>
            </a:prstGeom>
            <a:blipFill>
              <a:blip r:embed="rId5" cstate="print">
                <a:lum bright="37000" contrast="51000"/>
              </a:blip>
              <a:stretch>
                <a:fillRect/>
              </a:stretch>
            </a:blipFill>
            <a:ln w="3175" cmpd="sng">
              <a:no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30726" name="Rectangle 1"/>
            <p:cNvSpPr>
              <a:spLocks noChangeArrowheads="1"/>
            </p:cNvSpPr>
            <p:nvPr/>
          </p:nvSpPr>
          <p:spPr bwMode="auto">
            <a:xfrm>
              <a:off x="4023765" y="4126992"/>
              <a:ext cx="2731062" cy="2119965"/>
            </a:xfrm>
            <a:prstGeom prst="rect">
              <a:avLst/>
            </a:prstGeom>
            <a:solidFill>
              <a:schemeClr val="bg1">
                <a:alpha val="74117"/>
              </a:schemeClr>
            </a:solidFill>
            <a:ln w="9525">
              <a:noFill/>
              <a:miter lim="800000"/>
              <a:headEnd/>
              <a:tailEnd/>
            </a:ln>
          </p:spPr>
          <p:txBody>
            <a:bodyPr anchor="ctr">
              <a:spAutoFit/>
            </a:bodyPr>
            <a:lstStyle/>
            <a:p>
              <a:pPr algn="ctr"/>
              <a:r>
                <a:rPr lang="ar-EG" sz="4000" b="1">
                  <a:latin typeface="Calibri" pitchFamily="34" charset="0"/>
                </a:rPr>
                <a:t>وكثير من الفنانين العالميين استخدموا الألوان الحارة والباردة للتعبير عن مشاعرهم تجاه الطبيعة، شكل (6).</a:t>
              </a:r>
              <a:endParaRPr lang="en-US" sz="40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وكثير من الفنان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447800" y="5334000"/>
            <a:ext cx="6324600" cy="1219200"/>
            <a:chOff x="304800" y="4876801"/>
            <a:chExt cx="8534400" cy="1752600"/>
          </a:xfrm>
        </p:grpSpPr>
        <p:sp>
          <p:nvSpPr>
            <p:cNvPr id="6" name="Folded Corner 5"/>
            <p:cNvSpPr/>
            <p:nvPr/>
          </p:nvSpPr>
          <p:spPr>
            <a:xfrm>
              <a:off x="304800" y="4876801"/>
              <a:ext cx="8534400" cy="175260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1752" name="Rectangle 3"/>
            <p:cNvSpPr>
              <a:spLocks noChangeArrowheads="1"/>
            </p:cNvSpPr>
            <p:nvPr/>
          </p:nvSpPr>
          <p:spPr bwMode="auto">
            <a:xfrm>
              <a:off x="457200" y="5250715"/>
              <a:ext cx="8229599" cy="929101"/>
            </a:xfrm>
            <a:prstGeom prst="rect">
              <a:avLst/>
            </a:prstGeom>
            <a:noFill/>
            <a:ln w="9525">
              <a:noFill/>
              <a:miter lim="800000"/>
              <a:headEnd/>
              <a:tailEnd/>
            </a:ln>
          </p:spPr>
          <p:txBody>
            <a:bodyPr anchor="ctr">
              <a:spAutoFit/>
            </a:bodyPr>
            <a:lstStyle/>
            <a:p>
              <a:pPr algn="ctr"/>
              <a:r>
                <a:rPr lang="ar-EG" sz="3600" b="1" dirty="0">
                  <a:solidFill>
                    <a:schemeClr val="bg1"/>
                  </a:solidFill>
                  <a:latin typeface="Calibri" pitchFamily="34" charset="0"/>
                </a:rPr>
                <a:t>شكل (6) لوحتين للفنان (فان جوخ).</a:t>
              </a:r>
              <a:endParaRPr lang="en-US" sz="3600" dirty="0">
                <a:solidFill>
                  <a:schemeClr val="bg1"/>
                </a:solidFill>
                <a:latin typeface="Calibri" pitchFamily="34" charset="0"/>
              </a:endParaRPr>
            </a:p>
          </p:txBody>
        </p:sp>
      </p:grpSp>
      <p:pic>
        <p:nvPicPr>
          <p:cNvPr id="31753" name="Picture 9"/>
          <p:cNvPicPr>
            <a:picLocks noChangeAspect="1" noChangeArrowheads="1"/>
          </p:cNvPicPr>
          <p:nvPr/>
        </p:nvPicPr>
        <p:blipFill>
          <a:blip r:embed="rId5"/>
          <a:srcRect/>
          <a:stretch>
            <a:fillRect/>
          </a:stretch>
        </p:blipFill>
        <p:spPr bwMode="auto">
          <a:xfrm>
            <a:off x="4648200" y="228600"/>
            <a:ext cx="4376738" cy="4876800"/>
          </a:xfrm>
          <a:prstGeom prst="rect">
            <a:avLst/>
          </a:prstGeom>
          <a:noFill/>
          <a:ln w="9525">
            <a:noFill/>
            <a:miter lim="800000"/>
            <a:headEnd/>
            <a:tailEnd/>
          </a:ln>
          <a:effectLst/>
        </p:spPr>
      </p:pic>
      <p:pic>
        <p:nvPicPr>
          <p:cNvPr id="31754" name="Picture 10"/>
          <p:cNvPicPr>
            <a:picLocks noChangeAspect="1" noChangeArrowheads="1"/>
          </p:cNvPicPr>
          <p:nvPr/>
        </p:nvPicPr>
        <p:blipFill>
          <a:blip r:embed="rId6"/>
          <a:srcRect/>
          <a:stretch>
            <a:fillRect/>
          </a:stretch>
        </p:blipFill>
        <p:spPr bwMode="auto">
          <a:xfrm>
            <a:off x="304800" y="228600"/>
            <a:ext cx="4219575" cy="48387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753"/>
                                        </p:tgtEl>
                                        <p:attrNameLst>
                                          <p:attrName>style.visibility</p:attrName>
                                        </p:attrNameLst>
                                      </p:cBhvr>
                                      <p:to>
                                        <p:strVal val="visible"/>
                                      </p:to>
                                    </p:set>
                                    <p:anim calcmode="lin" valueType="num">
                                      <p:cBhvr additive="base">
                                        <p:cTn id="7" dur="500" fill="hold"/>
                                        <p:tgtEl>
                                          <p:spTgt spid="31753"/>
                                        </p:tgtEl>
                                        <p:attrNameLst>
                                          <p:attrName>ppt_x</p:attrName>
                                        </p:attrNameLst>
                                      </p:cBhvr>
                                      <p:tavLst>
                                        <p:tav tm="0">
                                          <p:val>
                                            <p:strVal val="#ppt_x"/>
                                          </p:val>
                                        </p:tav>
                                        <p:tav tm="100000">
                                          <p:val>
                                            <p:strVal val="#ppt_x"/>
                                          </p:val>
                                        </p:tav>
                                      </p:tavLst>
                                    </p:anim>
                                    <p:anim calcmode="lin" valueType="num">
                                      <p:cBhvr additive="base">
                                        <p:cTn id="8" dur="500" fill="hold"/>
                                        <p:tgtEl>
                                          <p:spTgt spid="317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54"/>
                                        </p:tgtEl>
                                        <p:attrNameLst>
                                          <p:attrName>style.visibility</p:attrName>
                                        </p:attrNameLst>
                                      </p:cBhvr>
                                      <p:to>
                                        <p:strVal val="visible"/>
                                      </p:to>
                                    </p:set>
                                    <p:anim calcmode="lin" valueType="num">
                                      <p:cBhvr additive="base">
                                        <p:cTn id="11" dur="500" fill="hold"/>
                                        <p:tgtEl>
                                          <p:spTgt spid="31754"/>
                                        </p:tgtEl>
                                        <p:attrNameLst>
                                          <p:attrName>ppt_x</p:attrName>
                                        </p:attrNameLst>
                                      </p:cBhvr>
                                      <p:tavLst>
                                        <p:tav tm="0">
                                          <p:val>
                                            <p:strVal val="#ppt_x"/>
                                          </p:val>
                                        </p:tav>
                                        <p:tav tm="100000">
                                          <p:val>
                                            <p:strVal val="#ppt_x"/>
                                          </p:val>
                                        </p:tav>
                                      </p:tavLst>
                                    </p:anim>
                                    <p:anim calcmode="lin" valueType="num">
                                      <p:cBhvr additive="base">
                                        <p:cTn id="12" dur="500" fill="hold"/>
                                        <p:tgtEl>
                                          <p:spTgt spid="31754"/>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شكل 6 لوحتين للف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rot="10800000">
            <a:off x="4724400" y="457200"/>
            <a:ext cx="4056063" cy="1481138"/>
            <a:chOff x="755576" y="2780928"/>
            <a:chExt cx="7560840" cy="2024608"/>
          </a:xfrm>
        </p:grpSpPr>
        <p:sp>
          <p:nvSpPr>
            <p:cNvPr id="3" name="نجمة مكونة من 6 نقاط 4"/>
            <p:cNvSpPr/>
            <p:nvPr/>
          </p:nvSpPr>
          <p:spPr>
            <a:xfrm>
              <a:off x="755576" y="2780928"/>
              <a:ext cx="7560840" cy="1872708"/>
            </a:xfrm>
            <a:prstGeom prst="trapezoid">
              <a:avLst/>
            </a:prstGeom>
            <a:solidFill>
              <a:srgbClr val="92D050"/>
            </a:solidFill>
            <a:ln w="57150">
              <a:solidFill>
                <a:srgbClr val="FF0000"/>
              </a:solidFill>
              <a:prstDash val="sysDash"/>
              <a:miter lim="800000"/>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sp>
          <p:nvSpPr>
            <p:cNvPr id="4" name="نجمة مكونة من 6 نقاط 5"/>
            <p:cNvSpPr/>
            <p:nvPr/>
          </p:nvSpPr>
          <p:spPr>
            <a:xfrm>
              <a:off x="832516" y="2932828"/>
              <a:ext cx="7415837" cy="1872708"/>
            </a:xfrm>
            <a:prstGeom prst="trapezoid">
              <a:avLst/>
            </a:prstGeom>
            <a:solidFill>
              <a:schemeClr val="bg1"/>
            </a:solidFill>
            <a:ln>
              <a:solidFill>
                <a:srgbClr val="0000FF"/>
              </a:solidFill>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grpSp>
      <p:sp>
        <p:nvSpPr>
          <p:cNvPr id="5" name="مربع نص 4"/>
          <p:cNvSpPr txBox="1">
            <a:spLocks noChangeArrowheads="1"/>
          </p:cNvSpPr>
          <p:nvPr/>
        </p:nvSpPr>
        <p:spPr bwMode="auto">
          <a:xfrm>
            <a:off x="5381625" y="642938"/>
            <a:ext cx="2930525" cy="923925"/>
          </a:xfrm>
          <a:prstGeom prst="rect">
            <a:avLst/>
          </a:prstGeom>
          <a:noFill/>
          <a:ln w="9525">
            <a:noFill/>
            <a:miter lim="800000"/>
            <a:headEnd/>
            <a:tailEnd/>
          </a:ln>
        </p:spPr>
        <p:txBody>
          <a:bodyPr wrap="none">
            <a:spAutoFit/>
          </a:bodyPr>
          <a:lstStyle/>
          <a:p>
            <a:r>
              <a:rPr lang="ar-EG" sz="5400" b="1">
                <a:solidFill>
                  <a:srgbClr val="002060"/>
                </a:solidFill>
              </a:rPr>
              <a:t>الموضوعات</a:t>
            </a:r>
            <a:endParaRPr lang="ar-SA" sz="5400" b="1">
              <a:solidFill>
                <a:srgbClr val="002060"/>
              </a:solidFill>
            </a:endParaRPr>
          </a:p>
        </p:txBody>
      </p:sp>
      <p:grpSp>
        <p:nvGrpSpPr>
          <p:cNvPr id="6" name="مجموعة 5"/>
          <p:cNvGrpSpPr>
            <a:grpSpLocks/>
          </p:cNvGrpSpPr>
          <p:nvPr/>
        </p:nvGrpSpPr>
        <p:grpSpPr bwMode="auto">
          <a:xfrm>
            <a:off x="2005013" y="3429000"/>
            <a:ext cx="5781675" cy="2214563"/>
            <a:chOff x="1928794" y="3143248"/>
            <a:chExt cx="5643602" cy="2143140"/>
          </a:xfrm>
        </p:grpSpPr>
        <p:sp>
          <p:nvSpPr>
            <p:cNvPr id="7" name="مستطيل ذو زوايا قطرية مخدوشة 6"/>
            <p:cNvSpPr/>
            <p:nvPr/>
          </p:nvSpPr>
          <p:spPr>
            <a:xfrm>
              <a:off x="1928794" y="3143248"/>
              <a:ext cx="5572321" cy="2072470"/>
            </a:xfrm>
            <a:prstGeom prst="snip2DiagRect">
              <a:avLst>
                <a:gd name="adj1" fmla="val 50000"/>
                <a:gd name="adj2" fmla="val 16667"/>
              </a:avLst>
            </a:prstGeom>
            <a:solidFill>
              <a:srgbClr val="008000"/>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8" name="مستطيل ذو زوايا قطرية مخدوشة 7"/>
            <p:cNvSpPr/>
            <p:nvPr/>
          </p:nvSpPr>
          <p:spPr>
            <a:xfrm>
              <a:off x="2000075" y="3215455"/>
              <a:ext cx="5572321" cy="2070933"/>
            </a:xfrm>
            <a:prstGeom prst="snip2DiagRect">
              <a:avLst>
                <a:gd name="adj1" fmla="val 37962"/>
                <a:gd name="adj2" fmla="val 16667"/>
              </a:avLst>
            </a:prstGeom>
            <a:solidFill>
              <a:srgbClr val="FFFF99"/>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9" name="مستطيل 8"/>
          <p:cNvSpPr>
            <a:spLocks noChangeArrowheads="1"/>
          </p:cNvSpPr>
          <p:nvPr/>
        </p:nvSpPr>
        <p:spPr bwMode="auto">
          <a:xfrm>
            <a:off x="3200400" y="3581400"/>
            <a:ext cx="4321175" cy="830263"/>
          </a:xfrm>
          <a:prstGeom prst="rect">
            <a:avLst/>
          </a:prstGeom>
          <a:noFill/>
          <a:ln w="9525">
            <a:noFill/>
            <a:miter lim="800000"/>
            <a:headEnd/>
            <a:tailEnd/>
          </a:ln>
        </p:spPr>
        <p:txBody>
          <a:bodyPr>
            <a:spAutoFit/>
          </a:bodyPr>
          <a:lstStyle/>
          <a:p>
            <a:r>
              <a:rPr lang="ar-EG" sz="4800" b="1">
                <a:solidFill>
                  <a:srgbClr val="002060"/>
                </a:solidFill>
              </a:rPr>
              <a:t>الموضوع الأول:</a:t>
            </a:r>
            <a:endParaRPr lang="en-US" sz="4800">
              <a:solidFill>
                <a:srgbClr val="002060"/>
              </a:solidFill>
            </a:endParaRPr>
          </a:p>
        </p:txBody>
      </p:sp>
      <p:sp>
        <p:nvSpPr>
          <p:cNvPr id="10" name="Rectangle 4"/>
          <p:cNvSpPr>
            <a:spLocks noChangeArrowheads="1"/>
          </p:cNvSpPr>
          <p:nvPr/>
        </p:nvSpPr>
        <p:spPr bwMode="auto">
          <a:xfrm>
            <a:off x="3122613" y="4572000"/>
            <a:ext cx="4414837" cy="769938"/>
          </a:xfrm>
          <a:prstGeom prst="rect">
            <a:avLst/>
          </a:prstGeom>
          <a:noFill/>
          <a:ln w="9525">
            <a:noFill/>
            <a:miter lim="800000"/>
            <a:headEnd/>
            <a:tailEnd/>
          </a:ln>
        </p:spPr>
        <p:txBody>
          <a:bodyPr wrap="none" anchor="ctr">
            <a:spAutoFit/>
          </a:bodyPr>
          <a:lstStyle/>
          <a:p>
            <a:pPr algn="ctr"/>
            <a:r>
              <a:rPr lang="ar-EG" sz="4400" b="1">
                <a:latin typeface="Calibri" pitchFamily="34" charset="0"/>
              </a:rPr>
              <a:t>الألوان الحارة والباردة.</a:t>
            </a:r>
            <a:endParaRPr lang="en-US" sz="4400">
              <a:latin typeface="Calibri" pitchFamily="34" charset="0"/>
            </a:endParaRPr>
          </a:p>
        </p:txBody>
      </p:sp>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وضوعات.wav"/>
                                        </p:tgtEl>
                                      </p:cMediaNode>
                                    </p:audio>
                                  </p:subTnLst>
                                </p:cTn>
                              </p:par>
                              <p:par>
                                <p:cTn id="8" presetID="1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plus(in)">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الموضوعات.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موضوع الأول.wav"/>
                                        </p:tgtEl>
                                      </p:cMediaNode>
                                    </p:audio>
                                  </p:subTnLst>
                                </p:cTn>
                              </p:par>
                              <p:par>
                                <p:cTn id="17" presetID="2" presetClass="entr" presetSubtype="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الموضوع الأول.wav"/>
                                        </p:tgtEl>
                                      </p:cMediaNode>
                                    </p:audio>
                                  </p:subTnLst>
                                </p:cTn>
                              </p:par>
                            </p:childTnLst>
                          </p:cTn>
                        </p:par>
                      </p:childTnLst>
                    </p:cTn>
                  </p:par>
                  <p:par>
                    <p:cTn id="21" fill="hold">
                      <p:stCondLst>
                        <p:cond delay="indefinite"/>
                      </p:stCondLst>
                      <p:childTnLst>
                        <p:par>
                          <p:cTn id="22" fill="hold">
                            <p:stCondLst>
                              <p:cond delay="0"/>
                            </p:stCondLst>
                            <p:childTnLst>
                              <p:par>
                                <p:cTn id="23" presetID="19" presetClass="entr" presetSubtype="5"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
                                          </p:val>
                                        </p:tav>
                                        <p:tav tm="100000">
                                          <p:val>
                                            <p:strVal val="#ppt_w"/>
                                          </p:val>
                                        </p:tav>
                                      </p:tavLst>
                                    </p:anim>
                                    <p:anim calcmode="lin" valueType="num">
                                      <p:cBhvr>
                                        <p:cTn id="26" dur="1000" fill="hold"/>
                                        <p:tgtEl>
                                          <p:spTgt spid="10"/>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5" name="الألوان الحارة والبار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09600"/>
            <a:ext cx="8610600" cy="5715000"/>
            <a:chOff x="685800" y="3657600"/>
            <a:chExt cx="6858000" cy="3200400"/>
          </a:xfrm>
        </p:grpSpPr>
        <p:sp>
          <p:nvSpPr>
            <p:cNvPr id="4" name="Rounded Rectangle 3"/>
            <p:cNvSpPr/>
            <p:nvPr/>
          </p:nvSpPr>
          <p:spPr>
            <a:xfrm>
              <a:off x="685800" y="3657600"/>
              <a:ext cx="6858000" cy="3200400"/>
            </a:xfrm>
            <a:prstGeom prst="roundRect">
              <a:avLst>
                <a:gd name="adj" fmla="val 550"/>
              </a:avLst>
            </a:prstGeom>
            <a:blipFill>
              <a:blip r:embed="rId5" cstate="print">
                <a:lum bright="40000" contrast="70000"/>
              </a:blip>
              <a:stretch>
                <a:fillRect/>
              </a:stretch>
            </a:blipFill>
            <a:ln w="3175" cmpd="sng">
              <a:no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32774" name="Rectangle 1"/>
            <p:cNvSpPr>
              <a:spLocks noChangeArrowheads="1"/>
            </p:cNvSpPr>
            <p:nvPr/>
          </p:nvSpPr>
          <p:spPr bwMode="auto">
            <a:xfrm>
              <a:off x="4023765" y="4122558"/>
              <a:ext cx="2731062" cy="2223378"/>
            </a:xfrm>
            <a:prstGeom prst="rect">
              <a:avLst/>
            </a:prstGeom>
            <a:solidFill>
              <a:schemeClr val="bg1">
                <a:alpha val="74117"/>
              </a:schemeClr>
            </a:solidFill>
            <a:ln w="9525">
              <a:noFill/>
              <a:miter lim="800000"/>
              <a:headEnd/>
              <a:tailEnd/>
            </a:ln>
          </p:spPr>
          <p:txBody>
            <a:bodyPr anchor="ctr">
              <a:spAutoFit/>
            </a:bodyPr>
            <a:lstStyle/>
            <a:p>
              <a:pPr algn="ctr"/>
              <a:r>
                <a:rPr lang="ar-EG" sz="3600" b="1">
                  <a:latin typeface="Calibri" pitchFamily="34" charset="0"/>
                </a:rPr>
                <a:t>وأيضا هناك فنانين محليين استخدموا الألوان الحارة والباردة ليعبروا عن مشاعرهم تجاه المجتمع؛ الشكلين (8،7).</a:t>
              </a:r>
              <a:endParaRPr lang="en-US" sz="36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وايضا هناك فنانين محل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lum bright="-22000" contrast="48000"/>
          </a:blip>
          <a:srcRect/>
          <a:stretch>
            <a:fillRect/>
          </a:stretch>
        </p:blipFill>
        <p:spPr bwMode="auto">
          <a:xfrm>
            <a:off x="304800" y="304800"/>
            <a:ext cx="5943600" cy="6248400"/>
          </a:xfrm>
          <a:prstGeom prst="rect">
            <a:avLst/>
          </a:prstGeom>
          <a:ln w="127000" cap="sq">
            <a:solidFill>
              <a:schemeClr val="accent2">
                <a:lumMod val="75000"/>
              </a:schemeClr>
            </a:solidFill>
            <a:miter lim="800000"/>
          </a:ln>
          <a:effectLst/>
        </p:spPr>
      </p:pic>
      <p:grpSp>
        <p:nvGrpSpPr>
          <p:cNvPr id="2" name="Group 3"/>
          <p:cNvGrpSpPr>
            <a:grpSpLocks/>
          </p:cNvGrpSpPr>
          <p:nvPr/>
        </p:nvGrpSpPr>
        <p:grpSpPr bwMode="auto">
          <a:xfrm>
            <a:off x="6553200" y="1447800"/>
            <a:ext cx="2286000" cy="3657600"/>
            <a:chOff x="304800" y="4876801"/>
            <a:chExt cx="8534400" cy="1752600"/>
          </a:xfrm>
        </p:grpSpPr>
        <p:sp>
          <p:nvSpPr>
            <p:cNvPr id="5" name="Folded Corner 4"/>
            <p:cNvSpPr/>
            <p:nvPr/>
          </p:nvSpPr>
          <p:spPr>
            <a:xfrm>
              <a:off x="304800" y="4876801"/>
              <a:ext cx="8534400" cy="175260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3799" name="Rectangle 3"/>
            <p:cNvSpPr>
              <a:spLocks noChangeArrowheads="1"/>
            </p:cNvSpPr>
            <p:nvPr/>
          </p:nvSpPr>
          <p:spPr bwMode="auto">
            <a:xfrm>
              <a:off x="304800" y="5250715"/>
              <a:ext cx="8534400" cy="1106072"/>
            </a:xfrm>
            <a:prstGeom prst="rect">
              <a:avLst/>
            </a:prstGeom>
            <a:noFill/>
            <a:ln w="9525">
              <a:noFill/>
              <a:miter lim="800000"/>
              <a:headEnd/>
              <a:tailEnd/>
            </a:ln>
          </p:spPr>
          <p:txBody>
            <a:bodyPr anchor="ctr">
              <a:spAutoFit/>
            </a:bodyPr>
            <a:lstStyle/>
            <a:p>
              <a:pPr algn="ctr"/>
              <a:r>
                <a:rPr lang="ar-EG" sz="3600" b="1">
                  <a:solidFill>
                    <a:schemeClr val="bg1"/>
                  </a:solidFill>
                  <a:latin typeface="Calibri" pitchFamily="34" charset="0"/>
                </a:rPr>
                <a:t>شكل (7) لوحة للفنان السعودي (منير الحجي)</a:t>
              </a:r>
              <a:endParaRPr lang="en-US" sz="36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شكل 7 لوحة للفنان.wav"/>
                                        </p:tgtEl>
                                      </p:cMediaNode>
                                    </p:audio>
                                  </p:subTnLst>
                                </p:cTn>
                              </p:par>
                              <p:par>
                                <p:cTn id="8" presetID="3" presetClass="entr" presetSubtype="5"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vertical)">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lum bright="-16000" contrast="26000"/>
          </a:blip>
          <a:srcRect/>
          <a:stretch>
            <a:fillRect/>
          </a:stretch>
        </p:blipFill>
        <p:spPr bwMode="auto">
          <a:xfrm>
            <a:off x="557213" y="304800"/>
            <a:ext cx="8029575" cy="4800600"/>
          </a:xfrm>
          <a:prstGeom prst="rect">
            <a:avLst/>
          </a:prstGeom>
          <a:ln w="127000" cap="sq">
            <a:solidFill>
              <a:schemeClr val="accent2">
                <a:lumMod val="75000"/>
              </a:schemeClr>
            </a:solidFill>
            <a:miter lim="800000"/>
          </a:ln>
          <a:effectLst>
            <a:outerShdw blurRad="57150" dist="50800" dir="2700000" algn="tl" rotWithShape="0">
              <a:srgbClr val="000000">
                <a:alpha val="40000"/>
              </a:srgbClr>
            </a:outerShdw>
          </a:effectLst>
        </p:spPr>
      </p:pic>
      <p:grpSp>
        <p:nvGrpSpPr>
          <p:cNvPr id="2" name="Group 2"/>
          <p:cNvGrpSpPr>
            <a:grpSpLocks/>
          </p:cNvGrpSpPr>
          <p:nvPr/>
        </p:nvGrpSpPr>
        <p:grpSpPr bwMode="auto">
          <a:xfrm>
            <a:off x="838200" y="5410200"/>
            <a:ext cx="6934200" cy="1219200"/>
            <a:chOff x="304800" y="4876801"/>
            <a:chExt cx="8534400" cy="1752600"/>
          </a:xfrm>
        </p:grpSpPr>
        <p:sp>
          <p:nvSpPr>
            <p:cNvPr id="4" name="Folded Corner 3"/>
            <p:cNvSpPr/>
            <p:nvPr/>
          </p:nvSpPr>
          <p:spPr>
            <a:xfrm>
              <a:off x="304800" y="4876801"/>
              <a:ext cx="8534400" cy="1752600"/>
            </a:xfrm>
            <a:prstGeom prst="foldedCorner">
              <a:avLst/>
            </a:prstGeom>
            <a:solidFill>
              <a:srgbClr val="0000FF"/>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4823" name="Rectangle 3"/>
            <p:cNvSpPr>
              <a:spLocks noChangeArrowheads="1"/>
            </p:cNvSpPr>
            <p:nvPr/>
          </p:nvSpPr>
          <p:spPr bwMode="auto">
            <a:xfrm>
              <a:off x="457200" y="5350637"/>
              <a:ext cx="8229599" cy="840614"/>
            </a:xfrm>
            <a:prstGeom prst="rect">
              <a:avLst/>
            </a:prstGeom>
            <a:noFill/>
            <a:ln w="9525">
              <a:noFill/>
              <a:miter lim="800000"/>
              <a:headEnd/>
              <a:tailEnd/>
            </a:ln>
          </p:spPr>
          <p:txBody>
            <a:bodyPr anchor="ctr">
              <a:spAutoFit/>
            </a:bodyPr>
            <a:lstStyle/>
            <a:p>
              <a:pPr algn="ctr"/>
              <a:r>
                <a:rPr lang="ar-EG" sz="3200" b="1">
                  <a:solidFill>
                    <a:schemeClr val="bg1"/>
                  </a:solidFill>
                  <a:latin typeface="Calibri" pitchFamily="34" charset="0"/>
                </a:rPr>
                <a:t>شكل (8) لوحة للفنان السعودي (فايع الألمعي)</a:t>
              </a:r>
              <a:endParaRPr lang="en-US" sz="32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شكل 8 لوحة للفنان.wav"/>
                                        </p:tgtEl>
                                      </p:cMediaNode>
                                    </p:audio>
                                  </p:subTnLst>
                                </p:cTn>
                              </p:par>
                              <p:par>
                                <p:cTn id="9" presetID="3"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33400" y="3233738"/>
            <a:ext cx="7848600" cy="3213100"/>
            <a:chOff x="914400" y="3505200"/>
            <a:chExt cx="7162800" cy="2671831"/>
          </a:xfrm>
        </p:grpSpPr>
        <p:pic>
          <p:nvPicPr>
            <p:cNvPr id="1027" name="Picture 3"/>
            <p:cNvPicPr>
              <a:picLocks noChangeAspect="1" noChangeArrowheads="1"/>
            </p:cNvPicPr>
            <p:nvPr/>
          </p:nvPicPr>
          <p:blipFill>
            <a:blip r:embed="rId6" cstate="print">
              <a:duotone>
                <a:prstClr val="black"/>
                <a:schemeClr val="accent5">
                  <a:tint val="45000"/>
                  <a:satMod val="400000"/>
                </a:schemeClr>
              </a:duotone>
              <a:lum bright="-23000" contrast="64000"/>
            </a:blip>
            <a:srcRect/>
            <a:stretch>
              <a:fillRect/>
            </a:stretch>
          </p:blipFill>
          <p:spPr bwMode="auto">
            <a:xfrm>
              <a:off x="914400" y="3505200"/>
              <a:ext cx="7162800" cy="2633663"/>
            </a:xfrm>
            <a:prstGeom prst="rect">
              <a:avLst/>
            </a:prstGeom>
            <a:noFill/>
            <a:ln w="76200">
              <a:solidFill>
                <a:srgbClr val="FF6600"/>
              </a:solidFill>
              <a:prstDash val="dash"/>
              <a:miter lim="800000"/>
              <a:headEnd/>
              <a:tailEnd/>
            </a:ln>
            <a:effectLst/>
          </p:spPr>
        </p:pic>
        <p:sp>
          <p:nvSpPr>
            <p:cNvPr id="3073" name="Rectangle 1"/>
            <p:cNvSpPr>
              <a:spLocks noChangeArrowheads="1"/>
            </p:cNvSpPr>
            <p:nvPr/>
          </p:nvSpPr>
          <p:spPr bwMode="auto">
            <a:xfrm>
              <a:off x="1100091" y="3540843"/>
              <a:ext cx="6768484" cy="2636188"/>
            </a:xfrm>
            <a:prstGeom prst="rect">
              <a:avLst/>
            </a:prstGeom>
            <a:solidFill>
              <a:schemeClr val="bg1">
                <a:alpha val="62000"/>
              </a:scheme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ar-EG" sz="4000" b="1" dirty="0">
                  <a:latin typeface="+mn-lt"/>
                  <a:cs typeface="+mn-cs"/>
                </a:rPr>
                <a:t>شارك الطفل </a:t>
              </a:r>
              <a:r>
                <a:rPr lang="ar-EG" sz="2000" b="1" dirty="0">
                  <a:latin typeface="+mn-lt"/>
                  <a:cs typeface="+mn-cs"/>
                </a:rPr>
                <a:t>((</a:t>
              </a:r>
              <a:r>
                <a:rPr lang="ar-EG" sz="4000" b="1" dirty="0">
                  <a:latin typeface="+mn-lt"/>
                  <a:cs typeface="+mn-cs"/>
                </a:rPr>
                <a:t>محمد عبده الموسمي</a:t>
              </a:r>
              <a:r>
                <a:rPr lang="ar-EG" sz="2000" b="1" dirty="0">
                  <a:latin typeface="+mn-lt"/>
                  <a:cs typeface="+mn-cs"/>
                </a:rPr>
                <a:t>))</a:t>
              </a:r>
              <a:r>
                <a:rPr lang="ar-EG" sz="4000" b="1" dirty="0">
                  <a:latin typeface="+mn-lt"/>
                  <a:cs typeface="+mn-cs"/>
                </a:rPr>
                <a:t> في مسابقة </a:t>
              </a:r>
              <a:r>
                <a:rPr lang="ar-EG" sz="2000" b="1" dirty="0">
                  <a:latin typeface="+mn-lt"/>
                  <a:cs typeface="+mn-cs"/>
                </a:rPr>
                <a:t>((</a:t>
              </a:r>
              <a:r>
                <a:rPr lang="ar-EG" sz="4000" b="1" dirty="0">
                  <a:latin typeface="+mn-lt"/>
                  <a:cs typeface="+mn-cs"/>
                </a:rPr>
                <a:t>ملون السعودية الرابعة للفن التشكيلي 1998م</a:t>
              </a:r>
              <a:r>
                <a:rPr lang="ar-EG" sz="2000" b="1" dirty="0">
                  <a:latin typeface="+mn-lt"/>
                  <a:cs typeface="+mn-cs"/>
                </a:rPr>
                <a:t>))</a:t>
              </a:r>
              <a:r>
                <a:rPr lang="ar-EG" sz="4000" b="1" dirty="0">
                  <a:latin typeface="+mn-lt"/>
                  <a:cs typeface="+mn-cs"/>
                </a:rPr>
                <a:t>، بلوحة جميلة استخدم فيها الألوان الحارة والباردة شكل (9)، لنتأملها جيداً </a:t>
              </a:r>
              <a:r>
                <a:rPr lang="ar-EG" sz="4000" b="1" dirty="0" smtClean="0">
                  <a:latin typeface="+mn-lt"/>
                  <a:cs typeface="+mn-cs"/>
                </a:rPr>
                <a:t>ثم:</a:t>
              </a:r>
              <a:endParaRPr lang="en-US" sz="4000" dirty="0">
                <a:latin typeface="+mn-lt"/>
                <a:cs typeface="+mn-cs"/>
              </a:endParaRPr>
            </a:p>
          </p:txBody>
        </p:sp>
      </p:grpSp>
      <p:grpSp>
        <p:nvGrpSpPr>
          <p:cNvPr id="3" name="Group 8"/>
          <p:cNvGrpSpPr>
            <a:grpSpLocks/>
          </p:cNvGrpSpPr>
          <p:nvPr/>
        </p:nvGrpSpPr>
        <p:grpSpPr bwMode="auto">
          <a:xfrm>
            <a:off x="5324475" y="609600"/>
            <a:ext cx="3222625" cy="1884363"/>
            <a:chOff x="5324865" y="609600"/>
            <a:chExt cx="3222835" cy="2497720"/>
          </a:xfrm>
        </p:grpSpPr>
        <p:pic>
          <p:nvPicPr>
            <p:cNvPr id="1026" name="Picture 2"/>
            <p:cNvPicPr>
              <a:picLocks noChangeAspect="1" noChangeArrowheads="1"/>
            </p:cNvPicPr>
            <p:nvPr/>
          </p:nvPicPr>
          <p:blipFill>
            <a:blip r:embed="rId7" cstate="print">
              <a:lum bright="-16000" contrast="39000"/>
            </a:blip>
            <a:srcRect/>
            <a:stretch>
              <a:fillRect/>
            </a:stretch>
          </p:blipFill>
          <p:spPr bwMode="auto">
            <a:xfrm>
              <a:off x="5334000" y="609600"/>
              <a:ext cx="3059113" cy="2359025"/>
            </a:xfrm>
            <a:prstGeom prst="rect">
              <a:avLst/>
            </a:prstGeom>
            <a:solidFill>
              <a:srgbClr val="FFFFFF">
                <a:shade val="85000"/>
              </a:srgbClr>
            </a:solidFill>
            <a:ln w="762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rot="21227206">
              <a:off x="5324865" y="2169374"/>
              <a:ext cx="3222835" cy="937946"/>
            </a:xfrm>
            <a:prstGeom prst="rect">
              <a:avLst/>
            </a:prstGeom>
            <a:solidFill>
              <a:srgbClr val="00FFFF">
                <a:alpha val="47000"/>
              </a:srgbClr>
            </a:solidFill>
            <a:effectLst>
              <a:softEdge rad="127000"/>
            </a:effectLst>
          </p:spPr>
          <p:txBody>
            <a:bodyPr rtlCol="1">
              <a:spAutoFit/>
            </a:bodyPr>
            <a:lstStyle/>
            <a:p>
              <a:pPr algn="ctr" rtl="0" fontAlgn="auto">
                <a:spcBef>
                  <a:spcPts val="0"/>
                </a:spcBef>
                <a:spcAft>
                  <a:spcPts val="0"/>
                </a:spcAft>
                <a:defRPr/>
              </a:pPr>
              <a:r>
                <a:rPr lang="ar-EG" sz="4000" b="1" dirty="0" err="1">
                  <a:solidFill>
                    <a:srgbClr val="0000FF"/>
                  </a:solidFill>
                  <a:latin typeface="+mn-lt"/>
                  <a:cs typeface="+mn-cs"/>
                </a:rPr>
                <a:t>نشاط </a:t>
              </a:r>
              <a:r>
                <a:rPr lang="ar-EG" sz="4000" b="1" dirty="0">
                  <a:solidFill>
                    <a:srgbClr val="0000FF"/>
                  </a:solidFill>
                  <a:latin typeface="+mn-lt"/>
                  <a:cs typeface="+mn-cs"/>
                </a:rPr>
                <a:t>(2</a:t>
              </a:r>
              <a:r>
                <a:rPr lang="ar-EG" sz="4000" b="1" dirty="0" err="1">
                  <a:solidFill>
                    <a:srgbClr val="0000FF"/>
                  </a:solidFill>
                  <a:latin typeface="+mn-lt"/>
                  <a:cs typeface="+mn-cs"/>
                </a:rPr>
                <a:t>)</a:t>
              </a:r>
              <a:endParaRPr lang="ar-EG" sz="4000" b="1" dirty="0">
                <a:solidFill>
                  <a:srgbClr val="0000FF"/>
                </a:solidFill>
                <a:latin typeface="+mn-lt"/>
                <a:cs typeface="+mn-cs"/>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نشاط 2.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شارك الطفل محمد بد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0" y="5410200"/>
            <a:ext cx="7239000" cy="1219200"/>
            <a:chOff x="304800" y="4876801"/>
            <a:chExt cx="8534400" cy="1752600"/>
          </a:xfrm>
        </p:grpSpPr>
        <p:sp>
          <p:nvSpPr>
            <p:cNvPr id="4" name="Folded Corner 3"/>
            <p:cNvSpPr/>
            <p:nvPr/>
          </p:nvSpPr>
          <p:spPr>
            <a:xfrm>
              <a:off x="304800" y="4876801"/>
              <a:ext cx="8534400" cy="1752600"/>
            </a:xfrm>
            <a:prstGeom prst="foldedCorner">
              <a:avLst/>
            </a:prstGeom>
            <a:solidFill>
              <a:srgbClr val="FF3300"/>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6871" name="Rectangle 3"/>
            <p:cNvSpPr>
              <a:spLocks noChangeArrowheads="1"/>
            </p:cNvSpPr>
            <p:nvPr/>
          </p:nvSpPr>
          <p:spPr bwMode="auto">
            <a:xfrm>
              <a:off x="457200" y="4896772"/>
              <a:ext cx="8279176" cy="1548501"/>
            </a:xfrm>
            <a:prstGeom prst="rect">
              <a:avLst/>
            </a:prstGeom>
            <a:noFill/>
            <a:ln w="9525">
              <a:noFill/>
              <a:miter lim="800000"/>
              <a:headEnd/>
              <a:tailEnd/>
            </a:ln>
          </p:spPr>
          <p:txBody>
            <a:bodyPr anchor="ctr">
              <a:spAutoFit/>
            </a:bodyPr>
            <a:lstStyle/>
            <a:p>
              <a:pPr algn="ctr"/>
              <a:r>
                <a:rPr lang="ar-EG" sz="3200" b="1">
                  <a:solidFill>
                    <a:schemeClr val="bg1"/>
                  </a:solidFill>
                  <a:latin typeface="Calibri" pitchFamily="34" charset="0"/>
                </a:rPr>
                <a:t>شكل (9): لوحة للطفل </a:t>
              </a:r>
              <a:r>
                <a:rPr lang="ar-EG" sz="2400" b="1">
                  <a:solidFill>
                    <a:schemeClr val="bg1"/>
                  </a:solidFill>
                  <a:latin typeface="Calibri" pitchFamily="34" charset="0"/>
                </a:rPr>
                <a:t>((</a:t>
              </a:r>
              <a:r>
                <a:rPr lang="ar-EG" sz="3200" b="1">
                  <a:solidFill>
                    <a:schemeClr val="bg1"/>
                  </a:solidFill>
                  <a:latin typeface="Calibri" pitchFamily="34" charset="0"/>
                </a:rPr>
                <a:t>محمد عبده موسمي</a:t>
              </a:r>
              <a:r>
                <a:rPr lang="ar-EG" sz="2400" b="1">
                  <a:solidFill>
                    <a:schemeClr val="bg1"/>
                  </a:solidFill>
                  <a:latin typeface="Calibri" pitchFamily="34" charset="0"/>
                </a:rPr>
                <a:t>))</a:t>
              </a:r>
              <a:endParaRPr lang="en-US" sz="3200">
                <a:solidFill>
                  <a:schemeClr val="bg1"/>
                </a:solidFill>
                <a:latin typeface="Calibri" pitchFamily="34" charset="0"/>
              </a:endParaRPr>
            </a:p>
          </p:txBody>
        </p:sp>
      </p:grpSp>
      <p:pic>
        <p:nvPicPr>
          <p:cNvPr id="36872" name="Picture 8"/>
          <p:cNvPicPr>
            <a:picLocks noChangeAspect="1" noChangeArrowheads="1"/>
          </p:cNvPicPr>
          <p:nvPr/>
        </p:nvPicPr>
        <p:blipFill>
          <a:blip r:embed="rId5"/>
          <a:srcRect/>
          <a:stretch>
            <a:fillRect/>
          </a:stretch>
        </p:blipFill>
        <p:spPr bwMode="auto">
          <a:xfrm>
            <a:off x="609600" y="304800"/>
            <a:ext cx="8077200" cy="48006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شكل 9 لوحة للطف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6200" y="457200"/>
            <a:ext cx="8610600" cy="6248400"/>
            <a:chOff x="685800" y="3605061"/>
            <a:chExt cx="6858000" cy="4308231"/>
          </a:xfrm>
        </p:grpSpPr>
        <p:sp>
          <p:nvSpPr>
            <p:cNvPr id="3" name="Rounded Rectangle 2"/>
            <p:cNvSpPr/>
            <p:nvPr/>
          </p:nvSpPr>
          <p:spPr>
            <a:xfrm>
              <a:off x="685800" y="3605061"/>
              <a:ext cx="6858000" cy="4308231"/>
            </a:xfrm>
            <a:prstGeom prst="roundRect">
              <a:avLst>
                <a:gd name="adj" fmla="val 550"/>
              </a:avLst>
            </a:prstGeom>
            <a:blipFill>
              <a:blip r:embed="rId14" cstate="print">
                <a:duotone>
                  <a:schemeClr val="accent2">
                    <a:shade val="45000"/>
                    <a:satMod val="135000"/>
                  </a:schemeClr>
                  <a:prstClr val="white"/>
                </a:duotone>
                <a:lum bright="-53000" contrast="100000"/>
              </a:blip>
              <a:stretch>
                <a:fillRect/>
              </a:stretch>
            </a:blipFill>
            <a:ln w="3175" cmpd="sng">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path path="circle">
                  <a:fillToRect t="100000" r="100000"/>
                </a:path>
                <a:tileRect l="-100000" b="-100000"/>
              </a:grad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37904" name="Rectangle 1"/>
            <p:cNvSpPr>
              <a:spLocks noChangeArrowheads="1"/>
            </p:cNvSpPr>
            <p:nvPr/>
          </p:nvSpPr>
          <p:spPr bwMode="auto">
            <a:xfrm>
              <a:off x="1353393" y="4130455"/>
              <a:ext cx="5704885" cy="827619"/>
            </a:xfrm>
            <a:prstGeom prst="rect">
              <a:avLst/>
            </a:prstGeom>
            <a:noFill/>
            <a:ln w="9525">
              <a:noFill/>
              <a:miter lim="800000"/>
              <a:headEnd/>
              <a:tailEnd/>
            </a:ln>
          </p:spPr>
          <p:txBody>
            <a:bodyPr anchor="ctr">
              <a:spAutoFit/>
            </a:bodyPr>
            <a:lstStyle/>
            <a:p>
              <a:pPr algn="ctr">
                <a:buFont typeface="Arial" pitchFamily="34" charset="0"/>
                <a:buChar char="•"/>
              </a:pPr>
              <a:r>
                <a:rPr lang="ar-EG" sz="3600" b="1">
                  <a:solidFill>
                    <a:schemeClr val="bg1"/>
                  </a:solidFill>
                  <a:latin typeface="Calibri" pitchFamily="34" charset="0"/>
                </a:rPr>
                <a:t> نعدد الألوان الحارة:                   </a:t>
              </a:r>
              <a:r>
                <a:rPr lang="ar-EG">
                  <a:solidFill>
                    <a:schemeClr val="bg1"/>
                  </a:solidFill>
                  <a:latin typeface="Calibri" pitchFamily="34" charset="0"/>
                </a:rPr>
                <a:t>...........................</a:t>
              </a:r>
              <a:r>
                <a:rPr lang="ar-EG" sz="3600" b="1">
                  <a:solidFill>
                    <a:schemeClr val="bg1"/>
                  </a:solidFill>
                  <a:latin typeface="Calibri" pitchFamily="34" charset="0"/>
                </a:rPr>
                <a:t>، و</a:t>
              </a:r>
              <a:r>
                <a:rPr lang="ar-EG" sz="2000">
                  <a:solidFill>
                    <a:schemeClr val="bg1"/>
                  </a:solidFill>
                  <a:latin typeface="Calibri" pitchFamily="34" charset="0"/>
                </a:rPr>
                <a:t>...........................</a:t>
              </a:r>
              <a:r>
                <a:rPr lang="ar-EG" sz="3600" b="1">
                  <a:solidFill>
                    <a:schemeClr val="bg1"/>
                  </a:solidFill>
                  <a:latin typeface="Calibri" pitchFamily="34" charset="0"/>
                </a:rPr>
                <a:t>، و</a:t>
              </a:r>
              <a:r>
                <a:rPr lang="ar-EG" sz="2000">
                  <a:solidFill>
                    <a:schemeClr val="bg1"/>
                  </a:solidFill>
                  <a:latin typeface="Calibri" pitchFamily="34" charset="0"/>
                </a:rPr>
                <a:t>............................</a:t>
              </a:r>
              <a:endParaRPr lang="en-US" sz="3600">
                <a:solidFill>
                  <a:schemeClr val="bg1"/>
                </a:solidFill>
                <a:latin typeface="Calibri" pitchFamily="34" charset="0"/>
              </a:endParaRPr>
            </a:p>
          </p:txBody>
        </p:sp>
      </p:grpSp>
      <p:sp>
        <p:nvSpPr>
          <p:cNvPr id="5" name="Rectangle 1"/>
          <p:cNvSpPr>
            <a:spLocks noChangeArrowheads="1"/>
          </p:cNvSpPr>
          <p:nvPr/>
        </p:nvSpPr>
        <p:spPr bwMode="auto">
          <a:xfrm>
            <a:off x="914400" y="2895600"/>
            <a:ext cx="6249988" cy="1200150"/>
          </a:xfrm>
          <a:prstGeom prst="rect">
            <a:avLst/>
          </a:prstGeom>
          <a:noFill/>
          <a:ln w="9525">
            <a:noFill/>
            <a:miter lim="800000"/>
            <a:headEnd/>
            <a:tailEnd/>
          </a:ln>
        </p:spPr>
        <p:txBody>
          <a:bodyPr anchor="ctr">
            <a:spAutoFit/>
          </a:bodyPr>
          <a:lstStyle/>
          <a:p>
            <a:pPr algn="ctr">
              <a:buFont typeface="Arial" pitchFamily="34" charset="0"/>
              <a:buChar char="•"/>
            </a:pPr>
            <a:r>
              <a:rPr lang="ar-EG" sz="3600" b="1">
                <a:solidFill>
                  <a:schemeClr val="bg1"/>
                </a:solidFill>
                <a:latin typeface="Calibri" pitchFamily="34" charset="0"/>
              </a:rPr>
              <a:t> نعدد الألوان الباردة</a:t>
            </a:r>
            <a:r>
              <a:rPr lang="ar-EG" sz="3600" b="1">
                <a:solidFill>
                  <a:schemeClr val="bg1"/>
                </a:solidFill>
                <a:latin typeface="Times New Roman" pitchFamily="18" charset="0"/>
                <a:cs typeface="Times New Roman" pitchFamily="18" charset="0"/>
              </a:rPr>
              <a:t>:</a:t>
            </a:r>
          </a:p>
          <a:p>
            <a:pPr algn="ctr"/>
            <a:r>
              <a:rPr lang="ar-EG" sz="1600">
                <a:solidFill>
                  <a:schemeClr val="bg1"/>
                </a:solidFill>
                <a:latin typeface="Times New Roman" pitchFamily="18" charset="0"/>
                <a:cs typeface="Times New Roman" pitchFamily="18" charset="0"/>
              </a:rPr>
              <a:t>....................................</a:t>
            </a:r>
            <a:r>
              <a:rPr lang="ar-EG" sz="3600" b="1">
                <a:solidFill>
                  <a:schemeClr val="bg1"/>
                </a:solidFill>
                <a:latin typeface="Times New Roman" pitchFamily="18" charset="0"/>
                <a:cs typeface="Times New Roman" pitchFamily="18" charset="0"/>
              </a:rPr>
              <a:t>، و </a:t>
            </a:r>
            <a:r>
              <a:rPr lang="ar-EG">
                <a:solidFill>
                  <a:schemeClr val="bg1"/>
                </a:solidFill>
                <a:latin typeface="Times New Roman" pitchFamily="18" charset="0"/>
                <a:cs typeface="Times New Roman" pitchFamily="18" charset="0"/>
              </a:rPr>
              <a:t>...........................</a:t>
            </a:r>
            <a:r>
              <a:rPr lang="ar-EG" sz="3600" b="1">
                <a:solidFill>
                  <a:schemeClr val="bg1"/>
                </a:solidFill>
                <a:latin typeface="Times New Roman" pitchFamily="18" charset="0"/>
                <a:cs typeface="Times New Roman" pitchFamily="18" charset="0"/>
              </a:rPr>
              <a:t>، و </a:t>
            </a:r>
            <a:r>
              <a:rPr lang="ar-EG">
                <a:solidFill>
                  <a:schemeClr val="bg1"/>
                </a:solidFill>
                <a:latin typeface="Times New Roman" pitchFamily="18" charset="0"/>
                <a:cs typeface="Times New Roman" pitchFamily="18" charset="0"/>
              </a:rPr>
              <a:t>.........................</a:t>
            </a:r>
            <a:endParaRPr lang="ar-EG" sz="2000">
              <a:solidFill>
                <a:schemeClr val="bg1"/>
              </a:solidFill>
            </a:endParaRPr>
          </a:p>
        </p:txBody>
      </p:sp>
      <p:sp>
        <p:nvSpPr>
          <p:cNvPr id="6" name="TextBox 5"/>
          <p:cNvSpPr txBox="1">
            <a:spLocks noChangeArrowheads="1"/>
          </p:cNvSpPr>
          <p:nvPr/>
        </p:nvSpPr>
        <p:spPr bwMode="auto">
          <a:xfrm>
            <a:off x="6148388" y="1828800"/>
            <a:ext cx="1090612" cy="584200"/>
          </a:xfrm>
          <a:prstGeom prst="rect">
            <a:avLst/>
          </a:prstGeom>
          <a:noFill/>
          <a:ln w="9525">
            <a:noFill/>
            <a:miter lim="800000"/>
            <a:headEnd/>
            <a:tailEnd/>
          </a:ln>
        </p:spPr>
        <p:txBody>
          <a:bodyPr>
            <a:spAutoFit/>
          </a:bodyPr>
          <a:lstStyle/>
          <a:p>
            <a:pPr algn="ctr" rtl="0"/>
            <a:r>
              <a:rPr lang="ar-EG" sz="3200" b="1">
                <a:solidFill>
                  <a:srgbClr val="FF0000"/>
                </a:solidFill>
                <a:latin typeface="Calibri" pitchFamily="34" charset="0"/>
              </a:rPr>
              <a:t>الأحمر</a:t>
            </a:r>
          </a:p>
        </p:txBody>
      </p:sp>
      <p:sp>
        <p:nvSpPr>
          <p:cNvPr id="7" name="TextBox 6"/>
          <p:cNvSpPr txBox="1">
            <a:spLocks noChangeArrowheads="1"/>
          </p:cNvSpPr>
          <p:nvPr/>
        </p:nvSpPr>
        <p:spPr bwMode="auto">
          <a:xfrm>
            <a:off x="3581400" y="1854200"/>
            <a:ext cx="1447800" cy="584200"/>
          </a:xfrm>
          <a:prstGeom prst="rect">
            <a:avLst/>
          </a:prstGeom>
          <a:noFill/>
          <a:ln w="9525">
            <a:noFill/>
            <a:miter lim="800000"/>
            <a:headEnd/>
            <a:tailEnd/>
          </a:ln>
        </p:spPr>
        <p:txBody>
          <a:bodyPr>
            <a:spAutoFit/>
          </a:bodyPr>
          <a:lstStyle/>
          <a:p>
            <a:pPr algn="ctr" rtl="0"/>
            <a:r>
              <a:rPr lang="ar-EG" sz="3200" b="1">
                <a:solidFill>
                  <a:srgbClr val="FFFF00"/>
                </a:solidFill>
                <a:latin typeface="Calibri" pitchFamily="34" charset="0"/>
              </a:rPr>
              <a:t>الأصفر</a:t>
            </a:r>
          </a:p>
        </p:txBody>
      </p:sp>
      <p:sp>
        <p:nvSpPr>
          <p:cNvPr id="8" name="TextBox 7"/>
          <p:cNvSpPr txBox="1">
            <a:spLocks noChangeArrowheads="1"/>
          </p:cNvSpPr>
          <p:nvPr/>
        </p:nvSpPr>
        <p:spPr bwMode="auto">
          <a:xfrm>
            <a:off x="1371600" y="1828800"/>
            <a:ext cx="1371600" cy="584200"/>
          </a:xfrm>
          <a:prstGeom prst="rect">
            <a:avLst/>
          </a:prstGeom>
          <a:noFill/>
          <a:ln w="9525">
            <a:noFill/>
            <a:miter lim="800000"/>
            <a:headEnd/>
            <a:tailEnd/>
          </a:ln>
        </p:spPr>
        <p:txBody>
          <a:bodyPr>
            <a:spAutoFit/>
          </a:bodyPr>
          <a:lstStyle/>
          <a:p>
            <a:pPr algn="ctr" rtl="0"/>
            <a:r>
              <a:rPr lang="ar-EG" sz="3200" b="1">
                <a:solidFill>
                  <a:srgbClr val="FF9933"/>
                </a:solidFill>
                <a:latin typeface="Calibri" pitchFamily="34" charset="0"/>
              </a:rPr>
              <a:t>البرتقالي</a:t>
            </a:r>
          </a:p>
        </p:txBody>
      </p:sp>
      <p:sp>
        <p:nvSpPr>
          <p:cNvPr id="9" name="TextBox 8"/>
          <p:cNvSpPr txBox="1"/>
          <p:nvPr/>
        </p:nvSpPr>
        <p:spPr>
          <a:xfrm>
            <a:off x="5791200" y="3352800"/>
            <a:ext cx="1090613" cy="584200"/>
          </a:xfrm>
          <a:prstGeom prst="rect">
            <a:avLst/>
          </a:prstGeom>
          <a:noFill/>
        </p:spPr>
        <p:txBody>
          <a:bodyPr rtlCol="1">
            <a:spAutoFit/>
          </a:bodyPr>
          <a:lstStyle/>
          <a:p>
            <a:pPr algn="ctr" rtl="0" fontAlgn="auto">
              <a:spcBef>
                <a:spcPts val="0"/>
              </a:spcBef>
              <a:spcAft>
                <a:spcPts val="0"/>
              </a:spcAft>
              <a:defRPr/>
            </a:pPr>
            <a:r>
              <a:rPr lang="ar-EG" sz="3200" b="1" dirty="0">
                <a:solidFill>
                  <a:srgbClr val="0070C0"/>
                </a:solidFill>
                <a:latin typeface="+mn-lt"/>
                <a:cs typeface="+mn-cs"/>
              </a:rPr>
              <a:t>الأزرق</a:t>
            </a:r>
          </a:p>
        </p:txBody>
      </p:sp>
      <p:sp>
        <p:nvSpPr>
          <p:cNvPr id="10" name="TextBox 9"/>
          <p:cNvSpPr txBox="1">
            <a:spLocks noChangeArrowheads="1"/>
          </p:cNvSpPr>
          <p:nvPr/>
        </p:nvSpPr>
        <p:spPr bwMode="auto">
          <a:xfrm>
            <a:off x="3276600" y="3505200"/>
            <a:ext cx="1243013" cy="584200"/>
          </a:xfrm>
          <a:prstGeom prst="rect">
            <a:avLst/>
          </a:prstGeom>
          <a:noFill/>
          <a:ln w="9525">
            <a:noFill/>
            <a:miter lim="800000"/>
            <a:headEnd/>
            <a:tailEnd/>
          </a:ln>
        </p:spPr>
        <p:txBody>
          <a:bodyPr>
            <a:spAutoFit/>
          </a:bodyPr>
          <a:lstStyle/>
          <a:p>
            <a:pPr algn="ctr" rtl="0"/>
            <a:r>
              <a:rPr lang="ar-EG" sz="3200" b="1">
                <a:solidFill>
                  <a:srgbClr val="25FF88"/>
                </a:solidFill>
                <a:latin typeface="Calibri" pitchFamily="34" charset="0"/>
              </a:rPr>
              <a:t>الأخضر</a:t>
            </a:r>
          </a:p>
        </p:txBody>
      </p:sp>
      <p:sp>
        <p:nvSpPr>
          <p:cNvPr id="11" name="TextBox 10"/>
          <p:cNvSpPr txBox="1"/>
          <p:nvPr/>
        </p:nvSpPr>
        <p:spPr>
          <a:xfrm>
            <a:off x="990600" y="3352800"/>
            <a:ext cx="1676400" cy="584200"/>
          </a:xfrm>
          <a:prstGeom prst="rect">
            <a:avLst/>
          </a:prstGeom>
          <a:noFill/>
        </p:spPr>
        <p:txBody>
          <a:bodyPr rtlCol="1">
            <a:spAutoFit/>
          </a:bodyPr>
          <a:lstStyle/>
          <a:p>
            <a:pPr algn="ctr" rtl="0" fontAlgn="auto">
              <a:spcBef>
                <a:spcPts val="0"/>
              </a:spcBef>
              <a:spcAft>
                <a:spcPts val="0"/>
              </a:spcAft>
              <a:defRPr/>
            </a:pPr>
            <a:r>
              <a:rPr lang="ar-EG" sz="3200" b="1" dirty="0">
                <a:solidFill>
                  <a:srgbClr val="9933FF"/>
                </a:solidFill>
                <a:latin typeface="+mn-lt"/>
                <a:cs typeface="+mn-cs"/>
              </a:rPr>
              <a:t>البنفسجي</a:t>
            </a:r>
          </a:p>
        </p:txBody>
      </p:sp>
      <p:sp>
        <p:nvSpPr>
          <p:cNvPr id="12" name="Rectangle 1"/>
          <p:cNvSpPr>
            <a:spLocks noChangeArrowheads="1"/>
          </p:cNvSpPr>
          <p:nvPr/>
        </p:nvSpPr>
        <p:spPr bwMode="auto">
          <a:xfrm>
            <a:off x="990600" y="4267200"/>
            <a:ext cx="6249988" cy="1184275"/>
          </a:xfrm>
          <a:prstGeom prst="rect">
            <a:avLst/>
          </a:prstGeom>
          <a:noFill/>
          <a:ln w="9525">
            <a:noFill/>
            <a:miter lim="800000"/>
            <a:headEnd/>
            <a:tailEnd/>
          </a:ln>
        </p:spPr>
        <p:txBody>
          <a:bodyPr anchor="ctr">
            <a:spAutoFit/>
          </a:bodyPr>
          <a:lstStyle/>
          <a:p>
            <a:pPr algn="ctr">
              <a:buFont typeface="Arial" pitchFamily="34" charset="0"/>
              <a:buChar char="•"/>
            </a:pPr>
            <a:r>
              <a:rPr lang="ar-EG" sz="3600" b="1">
                <a:solidFill>
                  <a:schemeClr val="bg1"/>
                </a:solidFill>
                <a:latin typeface="Calibri" pitchFamily="34" charset="0"/>
              </a:rPr>
              <a:t> نضع عنوان للوحة:</a:t>
            </a:r>
          </a:p>
          <a:p>
            <a:pPr algn="ctr">
              <a:lnSpc>
                <a:spcPct val="250000"/>
              </a:lnSpc>
            </a:pPr>
            <a:r>
              <a:rPr lang="ar-EG" sz="1400">
                <a:solidFill>
                  <a:schemeClr val="bg1"/>
                </a:solidFill>
              </a:rPr>
              <a:t>..................................................................................................... .</a:t>
            </a:r>
            <a:endParaRPr lang="ar-EG" sz="1600">
              <a:solidFill>
                <a:schemeClr val="bg1"/>
              </a:solidFill>
            </a:endParaRPr>
          </a:p>
        </p:txBody>
      </p:sp>
      <p:sp>
        <p:nvSpPr>
          <p:cNvPr id="13" name="TextBox 12"/>
          <p:cNvSpPr txBox="1">
            <a:spLocks noChangeArrowheads="1"/>
          </p:cNvSpPr>
          <p:nvPr/>
        </p:nvSpPr>
        <p:spPr bwMode="auto">
          <a:xfrm>
            <a:off x="2362200" y="4876800"/>
            <a:ext cx="2895600" cy="708025"/>
          </a:xfrm>
          <a:prstGeom prst="rect">
            <a:avLst/>
          </a:prstGeom>
          <a:noFill/>
          <a:ln w="9525">
            <a:noFill/>
            <a:miter lim="800000"/>
            <a:headEnd/>
            <a:tailEnd/>
          </a:ln>
        </p:spPr>
        <p:txBody>
          <a:bodyPr>
            <a:spAutoFit/>
          </a:bodyPr>
          <a:lstStyle/>
          <a:p>
            <a:pPr algn="ctr" rtl="0"/>
            <a:r>
              <a:rPr lang="ar-EG" sz="4000" b="1">
                <a:solidFill>
                  <a:srgbClr val="FFC000"/>
                </a:solidFill>
                <a:latin typeface="Calibri" pitchFamily="34" charset="0"/>
              </a:rPr>
              <a:t>ليالي رمضان</a:t>
            </a:r>
          </a:p>
        </p:txBody>
      </p:sp>
      <p:pic>
        <p:nvPicPr>
          <p:cNvPr id="37905" name="Picture 17"/>
          <p:cNvPicPr>
            <a:picLocks noChangeAspect="1" noChangeArrowheads="1"/>
          </p:cNvPicPr>
          <p:nvPr/>
        </p:nvPicPr>
        <p:blipFill>
          <a:blip r:embed="rId15"/>
          <a:srcRect/>
          <a:stretch>
            <a:fillRect/>
          </a:stretch>
        </p:blipFill>
        <p:spPr bwMode="auto">
          <a:xfrm>
            <a:off x="6096000" y="4567237"/>
            <a:ext cx="2875857" cy="2138363"/>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نعدد الالوان الحارة.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5" name="الاحمر.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6" name="الاصفر.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7" name="الربتقالى.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8" name="نعدد الألوان الباردة.wav"/>
                                        </p:tgtEl>
                                      </p:cMediaNode>
                                    </p:audio>
                                  </p:sub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9" name="الازرق.wav"/>
                                        </p:tgtEl>
                                      </p:cMediaNode>
                                    </p:audio>
                                  </p:sub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10" name="الاخضر.wav"/>
                                        </p:tgtEl>
                                      </p:cMediaNode>
                                    </p:audio>
                                  </p:sub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11" name="البنفسجى.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7905"/>
                                        </p:tgtEl>
                                        <p:attrNameLst>
                                          <p:attrName>style.visibility</p:attrName>
                                        </p:attrNameLst>
                                      </p:cBhvr>
                                      <p:to>
                                        <p:strVal val="visible"/>
                                      </p:to>
                                    </p:set>
                                    <p:anim calcmode="lin" valueType="num">
                                      <p:cBhvr additive="base">
                                        <p:cTn id="47" dur="500" fill="hold"/>
                                        <p:tgtEl>
                                          <p:spTgt spid="37905"/>
                                        </p:tgtEl>
                                        <p:attrNameLst>
                                          <p:attrName>ppt_x</p:attrName>
                                        </p:attrNameLst>
                                      </p:cBhvr>
                                      <p:tavLst>
                                        <p:tav tm="0">
                                          <p:val>
                                            <p:strVal val="#ppt_x"/>
                                          </p:val>
                                        </p:tav>
                                        <p:tav tm="100000">
                                          <p:val>
                                            <p:strVal val="#ppt_x"/>
                                          </p:val>
                                        </p:tav>
                                      </p:tavLst>
                                    </p:anim>
                                    <p:anim calcmode="lin" valueType="num">
                                      <p:cBhvr additive="base">
                                        <p:cTn id="48" dur="500" fill="hold"/>
                                        <p:tgtEl>
                                          <p:spTgt spid="37905"/>
                                        </p:tgtEl>
                                        <p:attrNameLst>
                                          <p:attrName>ppt_y</p:attrName>
                                        </p:attrNameLst>
                                      </p:cBhvr>
                                      <p:tavLst>
                                        <p:tav tm="0">
                                          <p:val>
                                            <p:strVal val="1+#ppt_h/2"/>
                                          </p:val>
                                        </p:tav>
                                        <p:tav tm="100000">
                                          <p:val>
                                            <p:strVal val="#ppt_y"/>
                                          </p:val>
                                        </p:tav>
                                      </p:tavLst>
                                    </p:anim>
                                  </p:childTnLst>
                                </p:cTn>
                              </p:par>
                              <p:par>
                                <p:cTn id="49" presetID="3" presetClass="entr" presetSubtype="1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12" name="نضع عنوان للوحة.wav"/>
                                        </p:tgtEl>
                                      </p:cMediaNode>
                                    </p:audio>
                                  </p:sub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subTnLst>
                                    <p:audio>
                                      <p:cMediaNode>
                                        <p:cTn display="0" masterRel="sameClick">
                                          <p:stCondLst>
                                            <p:cond evt="begin" delay="0">
                                              <p:tn val="54"/>
                                            </p:cond>
                                          </p:stCondLst>
                                          <p:endCondLst>
                                            <p:cond evt="onStopAudio" delay="0">
                                              <p:tgtEl>
                                                <p:sldTgt/>
                                              </p:tgtEl>
                                            </p:cond>
                                          </p:endCondLst>
                                        </p:cTn>
                                        <p:tgtEl>
                                          <p:sndTgt r:embed="rId13" name="ليالي رمض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04800" y="609600"/>
            <a:ext cx="8610600" cy="5715000"/>
            <a:chOff x="685800" y="3657600"/>
            <a:chExt cx="6858000" cy="3200400"/>
          </a:xfrm>
        </p:grpSpPr>
        <p:sp>
          <p:nvSpPr>
            <p:cNvPr id="3" name="Rounded Rectangle 2"/>
            <p:cNvSpPr/>
            <p:nvPr/>
          </p:nvSpPr>
          <p:spPr>
            <a:xfrm>
              <a:off x="685800" y="3657600"/>
              <a:ext cx="6858000" cy="3200400"/>
            </a:xfrm>
            <a:prstGeom prst="roundRect">
              <a:avLst>
                <a:gd name="adj" fmla="val 550"/>
              </a:avLst>
            </a:prstGeom>
            <a:blipFill>
              <a:blip r:embed="rId5" cstate="print">
                <a:lum bright="-2000" contrast="23000"/>
              </a:blip>
              <a:stretch>
                <a:fillRect/>
              </a:stretch>
            </a:blipFill>
            <a:ln w="3175" cmpd="sng">
              <a:noFill/>
              <a:prstDash val="dash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38918" name="Rectangle 1"/>
            <p:cNvSpPr>
              <a:spLocks noChangeArrowheads="1"/>
            </p:cNvSpPr>
            <p:nvPr/>
          </p:nvSpPr>
          <p:spPr bwMode="auto">
            <a:xfrm>
              <a:off x="3963074" y="4084320"/>
              <a:ext cx="2913133" cy="1913139"/>
            </a:xfrm>
            <a:prstGeom prst="rect">
              <a:avLst/>
            </a:prstGeom>
            <a:solidFill>
              <a:schemeClr val="bg1">
                <a:alpha val="74117"/>
              </a:schemeClr>
            </a:solidFill>
            <a:ln w="9525">
              <a:noFill/>
              <a:miter lim="800000"/>
              <a:headEnd/>
              <a:tailEnd/>
            </a:ln>
          </p:spPr>
          <p:txBody>
            <a:bodyPr anchor="ctr">
              <a:spAutoFit/>
            </a:bodyPr>
            <a:lstStyle/>
            <a:p>
              <a:pPr algn="ctr"/>
              <a:r>
                <a:rPr lang="ar-EG" sz="3600" b="1" dirty="0">
                  <a:latin typeface="Calibri" pitchFamily="34" charset="0"/>
                </a:rPr>
                <a:t>نحن أيضا نستطيع </a:t>
              </a:r>
              <a:r>
                <a:rPr lang="ar-EG" sz="3600" b="1" dirty="0" smtClean="0">
                  <a:latin typeface="Calibri" pitchFamily="34" charset="0"/>
                </a:rPr>
                <a:t>أن نستخدم </a:t>
              </a:r>
              <a:r>
                <a:rPr lang="ar-EG" sz="3600" b="1" dirty="0">
                  <a:latin typeface="Calibri" pitchFamily="34" charset="0"/>
                </a:rPr>
                <a:t>الألوان الحارة والباردة؛ لنرسم لوحة جميلة إذا توافرت لدينا بعض الخامات والأدوات؛ شكل (10).</a:t>
              </a:r>
              <a:endParaRPr lang="en-US" sz="3600" dirty="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نحن ايضا نستطي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10800000">
            <a:off x="685800" y="4191000"/>
            <a:ext cx="7848600" cy="1371600"/>
            <a:chOff x="-640079" y="4078649"/>
            <a:chExt cx="10707135" cy="2904645"/>
          </a:xfrm>
        </p:grpSpPr>
        <p:sp>
          <p:nvSpPr>
            <p:cNvPr id="4" name="Left-Right Arrow Callout 3"/>
            <p:cNvSpPr/>
            <p:nvPr/>
          </p:nvSpPr>
          <p:spPr>
            <a:xfrm rot="5400000">
              <a:off x="3261166" y="177404"/>
              <a:ext cx="2904645" cy="10707135"/>
            </a:xfrm>
            <a:prstGeom prst="leftRightArrowCallout">
              <a:avLst>
                <a:gd name="adj1" fmla="val 167439"/>
                <a:gd name="adj2" fmla="val 98712"/>
                <a:gd name="adj3" fmla="val 15006"/>
                <a:gd name="adj4" fmla="val 69988"/>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39964" name="Rectangle 3"/>
            <p:cNvSpPr>
              <a:spLocks noChangeArrowheads="1"/>
            </p:cNvSpPr>
            <p:nvPr/>
          </p:nvSpPr>
          <p:spPr bwMode="auto">
            <a:xfrm rot="10800000">
              <a:off x="-432172" y="4885495"/>
              <a:ext cx="10291323" cy="1238381"/>
            </a:xfrm>
            <a:prstGeom prst="rect">
              <a:avLst/>
            </a:prstGeom>
            <a:noFill/>
            <a:ln w="9525">
              <a:noFill/>
              <a:miter lim="800000"/>
              <a:headEnd/>
              <a:tailEnd/>
            </a:ln>
          </p:spPr>
          <p:txBody>
            <a:bodyPr anchor="ctr">
              <a:spAutoFit/>
            </a:bodyPr>
            <a:lstStyle/>
            <a:p>
              <a:pPr algn="ctr"/>
              <a:r>
                <a:rPr lang="ar-EG" sz="3200" b="1">
                  <a:solidFill>
                    <a:srgbClr val="FFFF00"/>
                  </a:solidFill>
                  <a:latin typeface="Calibri" pitchFamily="34" charset="0"/>
                </a:rPr>
                <a:t>فرش خاصة بالألوان المائية، حجم كبير أو بدائل الفرش</a:t>
              </a:r>
              <a:endParaRPr lang="en-US" sz="3200">
                <a:solidFill>
                  <a:srgbClr val="FFFF00"/>
                </a:solidFill>
                <a:latin typeface="Calibri" pitchFamily="34" charset="0"/>
              </a:endParaRPr>
            </a:p>
          </p:txBody>
        </p:sp>
      </p:grpSp>
      <p:grpSp>
        <p:nvGrpSpPr>
          <p:cNvPr id="3" name="Group 14"/>
          <p:cNvGrpSpPr>
            <a:grpSpLocks/>
          </p:cNvGrpSpPr>
          <p:nvPr/>
        </p:nvGrpSpPr>
        <p:grpSpPr bwMode="auto">
          <a:xfrm>
            <a:off x="533400" y="228600"/>
            <a:ext cx="7953375" cy="4229100"/>
            <a:chOff x="533401" y="381000"/>
            <a:chExt cx="7953374" cy="4229100"/>
          </a:xfrm>
        </p:grpSpPr>
        <p:pic>
          <p:nvPicPr>
            <p:cNvPr id="39945" name="Picture 2"/>
            <p:cNvPicPr>
              <a:picLocks noChangeAspect="1" noChangeArrowheads="1"/>
            </p:cNvPicPr>
            <p:nvPr/>
          </p:nvPicPr>
          <p:blipFill>
            <a:blip r:embed="rId7">
              <a:lum bright="-24000" contrast="34000"/>
            </a:blip>
            <a:srcRect/>
            <a:stretch>
              <a:fillRect/>
            </a:stretch>
          </p:blipFill>
          <p:spPr bwMode="auto">
            <a:xfrm>
              <a:off x="685800" y="381000"/>
              <a:ext cx="7800975" cy="4229100"/>
            </a:xfrm>
            <a:prstGeom prst="rect">
              <a:avLst/>
            </a:prstGeom>
            <a:noFill/>
            <a:ln w="9525">
              <a:noFill/>
              <a:miter lim="800000"/>
              <a:headEnd/>
              <a:tailEnd/>
            </a:ln>
          </p:spPr>
        </p:pic>
        <p:grpSp>
          <p:nvGrpSpPr>
            <p:cNvPr id="39946" name="Group 5"/>
            <p:cNvGrpSpPr>
              <a:grpSpLocks/>
            </p:cNvGrpSpPr>
            <p:nvPr/>
          </p:nvGrpSpPr>
          <p:grpSpPr bwMode="auto">
            <a:xfrm rot="10800000">
              <a:off x="5486400" y="2057401"/>
              <a:ext cx="2743200" cy="739911"/>
              <a:chOff x="238368" y="5237165"/>
              <a:chExt cx="9058031" cy="1063623"/>
            </a:xfrm>
          </p:grpSpPr>
          <p:sp>
            <p:nvSpPr>
              <p:cNvPr id="7" name="Left Arrow 6"/>
              <p:cNvSpPr/>
              <p:nvPr/>
            </p:nvSpPr>
            <p:spPr>
              <a:xfrm rot="16200000">
                <a:off x="4235572" y="1239961"/>
                <a:ext cx="1063623" cy="9058031"/>
              </a:xfrm>
              <a:prstGeom prst="leftArrow">
                <a:avLst>
                  <a:gd name="adj1" fmla="val 71740"/>
                  <a:gd name="adj2" fmla="val 38261"/>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9960" name="Rectangle 3"/>
              <p:cNvSpPr>
                <a:spLocks noChangeArrowheads="1"/>
              </p:cNvSpPr>
              <p:nvPr/>
            </p:nvSpPr>
            <p:spPr bwMode="auto">
              <a:xfrm rot="10800000">
                <a:off x="457200" y="5237172"/>
                <a:ext cx="8229599" cy="929102"/>
              </a:xfrm>
              <a:prstGeom prst="rect">
                <a:avLst/>
              </a:prstGeom>
              <a:noFill/>
              <a:ln w="9525">
                <a:noFill/>
                <a:miter lim="800000"/>
                <a:headEnd/>
                <a:tailEnd/>
              </a:ln>
            </p:spPr>
            <p:txBody>
              <a:bodyPr anchor="ctr">
                <a:spAutoFit/>
              </a:bodyPr>
              <a:lstStyle/>
              <a:p>
                <a:pPr algn="ctr"/>
                <a:r>
                  <a:rPr lang="ar-EG" sz="3600" b="1">
                    <a:solidFill>
                      <a:srgbClr val="FFFF00"/>
                    </a:solidFill>
                    <a:latin typeface="Calibri" pitchFamily="34" charset="0"/>
                  </a:rPr>
                  <a:t>كراسة رسم</a:t>
                </a:r>
                <a:endParaRPr lang="en-US" sz="3600">
                  <a:solidFill>
                    <a:srgbClr val="FFFF00"/>
                  </a:solidFill>
                  <a:latin typeface="Calibri" pitchFamily="34" charset="0"/>
                </a:endParaRPr>
              </a:p>
            </p:txBody>
          </p:sp>
        </p:grpSp>
        <p:grpSp>
          <p:nvGrpSpPr>
            <p:cNvPr id="39947" name="Group 8"/>
            <p:cNvGrpSpPr>
              <a:grpSpLocks/>
            </p:cNvGrpSpPr>
            <p:nvPr/>
          </p:nvGrpSpPr>
          <p:grpSpPr bwMode="auto">
            <a:xfrm rot="10800000">
              <a:off x="3048000" y="1981200"/>
              <a:ext cx="2743200" cy="1143000"/>
              <a:chOff x="238365" y="4767258"/>
              <a:chExt cx="9058031" cy="1643062"/>
            </a:xfrm>
          </p:grpSpPr>
          <p:sp>
            <p:nvSpPr>
              <p:cNvPr id="10" name="Left Arrow 9"/>
              <p:cNvSpPr/>
              <p:nvPr/>
            </p:nvSpPr>
            <p:spPr>
              <a:xfrm rot="16200000">
                <a:off x="4000618" y="1114541"/>
                <a:ext cx="1533526" cy="9058031"/>
              </a:xfrm>
              <a:prstGeom prst="leftArrow">
                <a:avLst>
                  <a:gd name="adj1" fmla="val 71740"/>
                  <a:gd name="adj2" fmla="val 38261"/>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39956" name="Rectangle 3"/>
              <p:cNvSpPr>
                <a:spLocks noChangeArrowheads="1"/>
              </p:cNvSpPr>
              <p:nvPr/>
            </p:nvSpPr>
            <p:spPr bwMode="auto">
              <a:xfrm rot="10800000">
                <a:off x="563575" y="4767258"/>
                <a:ext cx="8229600" cy="1548501"/>
              </a:xfrm>
              <a:prstGeom prst="rect">
                <a:avLst/>
              </a:prstGeom>
              <a:noFill/>
              <a:ln w="9525">
                <a:noFill/>
                <a:miter lim="800000"/>
                <a:headEnd/>
                <a:tailEnd/>
              </a:ln>
            </p:spPr>
            <p:txBody>
              <a:bodyPr anchor="ctr">
                <a:spAutoFit/>
              </a:bodyPr>
              <a:lstStyle/>
              <a:p>
                <a:pPr algn="ctr"/>
                <a:r>
                  <a:rPr lang="ar-EG" sz="3200" b="1">
                    <a:solidFill>
                      <a:srgbClr val="FFFF00"/>
                    </a:solidFill>
                    <a:latin typeface="Calibri" pitchFamily="34" charset="0"/>
                  </a:rPr>
                  <a:t>لون أسود فلوماستر</a:t>
                </a:r>
                <a:endParaRPr lang="en-US" sz="3200">
                  <a:solidFill>
                    <a:srgbClr val="FFFF00"/>
                  </a:solidFill>
                  <a:latin typeface="Calibri" pitchFamily="34" charset="0"/>
                </a:endParaRPr>
              </a:p>
            </p:txBody>
          </p:sp>
        </p:grpSp>
        <p:grpSp>
          <p:nvGrpSpPr>
            <p:cNvPr id="39948" name="Group 11"/>
            <p:cNvGrpSpPr>
              <a:grpSpLocks/>
            </p:cNvGrpSpPr>
            <p:nvPr/>
          </p:nvGrpSpPr>
          <p:grpSpPr bwMode="auto">
            <a:xfrm rot="10800000">
              <a:off x="533401" y="2079486"/>
              <a:ext cx="2743200" cy="739912"/>
              <a:chOff x="238368" y="5237164"/>
              <a:chExt cx="9058031" cy="1063624"/>
            </a:xfrm>
          </p:grpSpPr>
          <p:sp>
            <p:nvSpPr>
              <p:cNvPr id="13" name="Left Arrow 12"/>
              <p:cNvSpPr/>
              <p:nvPr/>
            </p:nvSpPr>
            <p:spPr>
              <a:xfrm rot="16200000">
                <a:off x="4235572" y="1239961"/>
                <a:ext cx="1063623" cy="9058031"/>
              </a:xfrm>
              <a:prstGeom prst="leftArrow">
                <a:avLst>
                  <a:gd name="adj1" fmla="val 71740"/>
                  <a:gd name="adj2" fmla="val 38261"/>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9952" name="Rectangle 3"/>
              <p:cNvSpPr>
                <a:spLocks noChangeArrowheads="1"/>
              </p:cNvSpPr>
              <p:nvPr/>
            </p:nvSpPr>
            <p:spPr bwMode="auto">
              <a:xfrm rot="10800000">
                <a:off x="563578" y="5237164"/>
                <a:ext cx="8229600" cy="840615"/>
              </a:xfrm>
              <a:prstGeom prst="rect">
                <a:avLst/>
              </a:prstGeom>
              <a:noFill/>
              <a:ln w="9525">
                <a:noFill/>
                <a:miter lim="800000"/>
                <a:headEnd/>
                <a:tailEnd/>
              </a:ln>
            </p:spPr>
            <p:txBody>
              <a:bodyPr anchor="ctr">
                <a:spAutoFit/>
              </a:bodyPr>
              <a:lstStyle/>
              <a:p>
                <a:pPr algn="ctr"/>
                <a:r>
                  <a:rPr lang="ar-EG" sz="3200" b="1">
                    <a:solidFill>
                      <a:srgbClr val="FFFF00"/>
                    </a:solidFill>
                    <a:latin typeface="Calibri" pitchFamily="34" charset="0"/>
                  </a:rPr>
                  <a:t>ألوان الغواش</a:t>
                </a:r>
                <a:endParaRPr lang="en-US" sz="3200">
                  <a:solidFill>
                    <a:srgbClr val="FFFF00"/>
                  </a:solidFill>
                  <a:latin typeface="Calibri" pitchFamily="34" charset="0"/>
                </a:endParaRPr>
              </a:p>
            </p:txBody>
          </p:sp>
        </p:grpSp>
      </p:grpSp>
      <p:grpSp>
        <p:nvGrpSpPr>
          <p:cNvPr id="9" name="Group 1"/>
          <p:cNvGrpSpPr>
            <a:grpSpLocks/>
          </p:cNvGrpSpPr>
          <p:nvPr/>
        </p:nvGrpSpPr>
        <p:grpSpPr bwMode="auto">
          <a:xfrm>
            <a:off x="838200" y="5867400"/>
            <a:ext cx="7467600" cy="685800"/>
            <a:chOff x="304800" y="4876801"/>
            <a:chExt cx="8534400" cy="617332"/>
          </a:xfrm>
        </p:grpSpPr>
        <p:sp>
          <p:nvSpPr>
            <p:cNvPr id="17" name="Folded Corner 2"/>
            <p:cNvSpPr/>
            <p:nvPr/>
          </p:nvSpPr>
          <p:spPr>
            <a:xfrm>
              <a:off x="304800" y="4876801"/>
              <a:ext cx="8534400" cy="617332"/>
            </a:xfrm>
            <a:prstGeom prst="foldedCorner">
              <a:avLst/>
            </a:prstGeom>
            <a:solidFill>
              <a:srgbClr val="FF3300"/>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39944" name="Rectangle 3"/>
            <p:cNvSpPr>
              <a:spLocks noChangeArrowheads="1"/>
            </p:cNvSpPr>
            <p:nvPr/>
          </p:nvSpPr>
          <p:spPr bwMode="auto">
            <a:xfrm>
              <a:off x="457200" y="4945393"/>
              <a:ext cx="8229599" cy="526394"/>
            </a:xfrm>
            <a:prstGeom prst="rect">
              <a:avLst/>
            </a:prstGeom>
            <a:noFill/>
            <a:ln w="9525">
              <a:noFill/>
              <a:miter lim="800000"/>
              <a:headEnd/>
              <a:tailEnd/>
            </a:ln>
          </p:spPr>
          <p:txBody>
            <a:bodyPr anchor="ctr">
              <a:spAutoFit/>
            </a:bodyPr>
            <a:lstStyle/>
            <a:p>
              <a:pPr algn="ctr"/>
              <a:r>
                <a:rPr lang="ar-EG" sz="3200" b="1">
                  <a:solidFill>
                    <a:schemeClr val="bg1"/>
                  </a:solidFill>
                  <a:latin typeface="Calibri" pitchFamily="34" charset="0"/>
                </a:rPr>
                <a:t>شكل (10) مجموعة من الخامات والأدوات.</a:t>
              </a:r>
              <a:endParaRPr lang="en-US" sz="32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شكل 10 مجموعة من الخامات.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45">
                                          <p:stCondLst>
                                            <p:cond delay="0"/>
                                          </p:stCondLst>
                                        </p:cTn>
                                        <p:tgtEl>
                                          <p:spTgt spid="3"/>
                                        </p:tgtEl>
                                      </p:cBhvr>
                                    </p:animEffect>
                                    <p:anim calcmode="lin" valueType="num">
                                      <p:cBhvr>
                                        <p:cTn id="13"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8" dur="7">
                                          <p:stCondLst>
                                            <p:cond delay="163"/>
                                          </p:stCondLst>
                                        </p:cTn>
                                        <p:tgtEl>
                                          <p:spTgt spid="3"/>
                                        </p:tgtEl>
                                      </p:cBhvr>
                                      <p:to x="100000" y="60000"/>
                                    </p:animScale>
                                    <p:animScale>
                                      <p:cBhvr>
                                        <p:cTn id="19" dur="42" decel="50000">
                                          <p:stCondLst>
                                            <p:cond delay="169"/>
                                          </p:stCondLst>
                                        </p:cTn>
                                        <p:tgtEl>
                                          <p:spTgt spid="3"/>
                                        </p:tgtEl>
                                      </p:cBhvr>
                                      <p:to x="100000" y="100000"/>
                                    </p:animScale>
                                    <p:animScale>
                                      <p:cBhvr>
                                        <p:cTn id="20" dur="7">
                                          <p:stCondLst>
                                            <p:cond delay="328"/>
                                          </p:stCondLst>
                                        </p:cTn>
                                        <p:tgtEl>
                                          <p:spTgt spid="3"/>
                                        </p:tgtEl>
                                      </p:cBhvr>
                                      <p:to x="100000" y="80000"/>
                                    </p:animScale>
                                    <p:animScale>
                                      <p:cBhvr>
                                        <p:cTn id="21" dur="42" decel="50000">
                                          <p:stCondLst>
                                            <p:cond delay="335"/>
                                          </p:stCondLst>
                                        </p:cTn>
                                        <p:tgtEl>
                                          <p:spTgt spid="3"/>
                                        </p:tgtEl>
                                      </p:cBhvr>
                                      <p:to x="100000" y="100000"/>
                                    </p:animScale>
                                    <p:animScale>
                                      <p:cBhvr>
                                        <p:cTn id="22" dur="7">
                                          <p:stCondLst>
                                            <p:cond delay="411"/>
                                          </p:stCondLst>
                                        </p:cTn>
                                        <p:tgtEl>
                                          <p:spTgt spid="3"/>
                                        </p:tgtEl>
                                      </p:cBhvr>
                                      <p:to x="100000" y="90000"/>
                                    </p:animScale>
                                    <p:animScale>
                                      <p:cBhvr>
                                        <p:cTn id="23" dur="42" decel="50000">
                                          <p:stCondLst>
                                            <p:cond delay="417"/>
                                          </p:stCondLst>
                                        </p:cTn>
                                        <p:tgtEl>
                                          <p:spTgt spid="3"/>
                                        </p:tgtEl>
                                      </p:cBhvr>
                                      <p:to x="100000" y="100000"/>
                                    </p:animScale>
                                    <p:animScale>
                                      <p:cBhvr>
                                        <p:cTn id="24" dur="7">
                                          <p:stCondLst>
                                            <p:cond delay="452"/>
                                          </p:stCondLst>
                                        </p:cTn>
                                        <p:tgtEl>
                                          <p:spTgt spid="3"/>
                                        </p:tgtEl>
                                      </p:cBhvr>
                                      <p:to x="100000" y="95000"/>
                                    </p:animScale>
                                    <p:animScale>
                                      <p:cBhvr>
                                        <p:cTn id="25" dur="42" decel="50000">
                                          <p:stCondLst>
                                            <p:cond delay="459"/>
                                          </p:stCondLst>
                                        </p:cTn>
                                        <p:tgtEl>
                                          <p:spTgt spid="3"/>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5" name="كراسة رسم.wav"/>
                                        </p:tgtEl>
                                      </p:cMediaNode>
                                    </p:audio>
                                  </p:sub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to="" calcmode="lin" valueType="num">
                                      <p:cBhvr>
                                        <p:cTn id="30" dur="1" fill="hold"/>
                                        <p:tgtEl>
                                          <p:spTgt spid="2"/>
                                        </p:tgtEl>
                                        <p:attrNameLst>
                                          <p:attrName/>
                                        </p:attrNameLst>
                                      </p:cBhvr>
                                    </p:anim>
                                  </p:childTnLst>
                                  <p:subTnLst>
                                    <p:audio>
                                      <p:cMediaNode>
                                        <p:cTn display="0" masterRel="sameClick">
                                          <p:stCondLst>
                                            <p:cond evt="begin" delay="0">
                                              <p:tn val="28"/>
                                            </p:cond>
                                          </p:stCondLst>
                                          <p:endCondLst>
                                            <p:cond evt="onStopAudio" delay="0">
                                              <p:tgtEl>
                                                <p:sldTgt/>
                                              </p:tgtEl>
                                            </p:cond>
                                          </p:endCondLst>
                                        </p:cTn>
                                        <p:tgtEl>
                                          <p:sndTgt r:embed="rId6" name="فرش خاصة بالالوان الم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6" cstate="print">
            <a:lum bright="-17000" contrast="38000"/>
          </a:blip>
          <a:srcRect/>
          <a:stretch>
            <a:fillRect/>
          </a:stretch>
        </p:blipFill>
        <p:spPr bwMode="auto">
          <a:xfrm>
            <a:off x="5638800" y="228600"/>
            <a:ext cx="325798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3" name="Picture 3"/>
          <p:cNvPicPr>
            <a:picLocks noChangeAspect="1" noChangeArrowheads="1"/>
          </p:cNvPicPr>
          <p:nvPr/>
        </p:nvPicPr>
        <p:blipFill>
          <a:blip r:embed="rId7" cstate="print">
            <a:lum bright="-17000" contrast="38000"/>
          </a:blip>
          <a:srcRect/>
          <a:stretch>
            <a:fillRect/>
          </a:stretch>
        </p:blipFill>
        <p:spPr bwMode="auto">
          <a:xfrm>
            <a:off x="762000" y="2438400"/>
            <a:ext cx="3657600" cy="3133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3"/>
          <p:cNvGrpSpPr>
            <a:grpSpLocks/>
          </p:cNvGrpSpPr>
          <p:nvPr/>
        </p:nvGrpSpPr>
        <p:grpSpPr bwMode="auto">
          <a:xfrm rot="10800000">
            <a:off x="2895600" y="990600"/>
            <a:ext cx="3071813" cy="1219200"/>
            <a:chOff x="85969" y="4986340"/>
            <a:chExt cx="8819661" cy="1752600"/>
          </a:xfrm>
        </p:grpSpPr>
        <p:sp>
          <p:nvSpPr>
            <p:cNvPr id="5" name="Left Arrow 4"/>
            <p:cNvSpPr/>
            <p:nvPr/>
          </p:nvSpPr>
          <p:spPr>
            <a:xfrm>
              <a:off x="85969" y="4986340"/>
              <a:ext cx="8534401" cy="1752600"/>
            </a:xfrm>
            <a:prstGeom prst="leftArrow">
              <a:avLst>
                <a:gd name="adj1" fmla="val 66304"/>
                <a:gd name="adj2" fmla="val 53261"/>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40978" name="Rectangle 3"/>
            <p:cNvSpPr>
              <a:spLocks noChangeArrowheads="1"/>
            </p:cNvSpPr>
            <p:nvPr/>
          </p:nvSpPr>
          <p:spPr bwMode="auto">
            <a:xfrm rot="10800000">
              <a:off x="676031" y="5392741"/>
              <a:ext cx="8229599" cy="1017586"/>
            </a:xfrm>
            <a:prstGeom prst="rect">
              <a:avLst/>
            </a:prstGeom>
            <a:noFill/>
            <a:ln w="9525">
              <a:noFill/>
              <a:miter lim="800000"/>
              <a:headEnd/>
              <a:tailEnd/>
            </a:ln>
          </p:spPr>
          <p:txBody>
            <a:bodyPr anchor="ctr">
              <a:spAutoFit/>
            </a:bodyPr>
            <a:lstStyle/>
            <a:p>
              <a:pPr algn="ctr"/>
              <a:r>
                <a:rPr lang="ar-EG" sz="4000" b="1">
                  <a:solidFill>
                    <a:srgbClr val="FFFF00"/>
                  </a:solidFill>
                  <a:latin typeface="Calibri" pitchFamily="34" charset="0"/>
                </a:rPr>
                <a:t>كأس ماء</a:t>
              </a:r>
              <a:endParaRPr lang="en-US" sz="4000">
                <a:solidFill>
                  <a:srgbClr val="FFFF00"/>
                </a:solidFill>
                <a:latin typeface="Calibri" pitchFamily="34" charset="0"/>
              </a:endParaRPr>
            </a:p>
          </p:txBody>
        </p:sp>
      </p:grpSp>
      <p:grpSp>
        <p:nvGrpSpPr>
          <p:cNvPr id="3" name="Group 6"/>
          <p:cNvGrpSpPr>
            <a:grpSpLocks/>
          </p:cNvGrpSpPr>
          <p:nvPr/>
        </p:nvGrpSpPr>
        <p:grpSpPr bwMode="auto">
          <a:xfrm>
            <a:off x="4191000" y="4267200"/>
            <a:ext cx="2386013" cy="1219200"/>
            <a:chOff x="85969" y="4986340"/>
            <a:chExt cx="8600830" cy="1752600"/>
          </a:xfrm>
        </p:grpSpPr>
        <p:sp>
          <p:nvSpPr>
            <p:cNvPr id="8" name="Left Arrow 7"/>
            <p:cNvSpPr/>
            <p:nvPr/>
          </p:nvSpPr>
          <p:spPr>
            <a:xfrm>
              <a:off x="85969" y="4986340"/>
              <a:ext cx="8534401" cy="1752600"/>
            </a:xfrm>
            <a:prstGeom prst="leftArrow">
              <a:avLst>
                <a:gd name="adj1" fmla="val 66304"/>
                <a:gd name="adj2" fmla="val 53261"/>
              </a:avLst>
            </a:prstGeom>
            <a:solidFill>
              <a:srgbClr val="00B0F0"/>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40974" name="Rectangle 3"/>
            <p:cNvSpPr>
              <a:spLocks noChangeArrowheads="1"/>
            </p:cNvSpPr>
            <p:nvPr/>
          </p:nvSpPr>
          <p:spPr bwMode="auto">
            <a:xfrm>
              <a:off x="457199" y="5350638"/>
              <a:ext cx="8229600" cy="1017586"/>
            </a:xfrm>
            <a:prstGeom prst="rect">
              <a:avLst/>
            </a:prstGeom>
            <a:noFill/>
            <a:ln w="9525">
              <a:noFill/>
              <a:miter lim="800000"/>
              <a:headEnd/>
              <a:tailEnd/>
            </a:ln>
          </p:spPr>
          <p:txBody>
            <a:bodyPr anchor="ctr">
              <a:spAutoFit/>
            </a:bodyPr>
            <a:lstStyle/>
            <a:p>
              <a:pPr algn="ctr"/>
              <a:r>
                <a:rPr lang="ar-EG" sz="4000" b="1">
                  <a:solidFill>
                    <a:srgbClr val="FFFF00"/>
                  </a:solidFill>
                  <a:latin typeface="Calibri" pitchFamily="34" charset="0"/>
                </a:rPr>
                <a:t>مناديل</a:t>
              </a:r>
              <a:endParaRPr lang="en-US" sz="4000">
                <a:solidFill>
                  <a:srgbClr val="FFFF00"/>
                </a:solidFill>
                <a:latin typeface="Calibri" pitchFamily="34" charset="0"/>
              </a:endParaRPr>
            </a:p>
          </p:txBody>
        </p:sp>
      </p:grpSp>
      <p:grpSp>
        <p:nvGrpSpPr>
          <p:cNvPr id="40966" name="Group 1"/>
          <p:cNvGrpSpPr>
            <a:grpSpLocks/>
          </p:cNvGrpSpPr>
          <p:nvPr/>
        </p:nvGrpSpPr>
        <p:grpSpPr bwMode="auto">
          <a:xfrm>
            <a:off x="838200" y="5867400"/>
            <a:ext cx="7467600" cy="685800"/>
            <a:chOff x="304800" y="4876801"/>
            <a:chExt cx="8534400" cy="617332"/>
          </a:xfrm>
        </p:grpSpPr>
        <p:sp>
          <p:nvSpPr>
            <p:cNvPr id="11" name="Folded Corner 2"/>
            <p:cNvSpPr/>
            <p:nvPr/>
          </p:nvSpPr>
          <p:spPr>
            <a:xfrm>
              <a:off x="304800" y="4876801"/>
              <a:ext cx="8534400" cy="617332"/>
            </a:xfrm>
            <a:prstGeom prst="foldedCorner">
              <a:avLst/>
            </a:prstGeom>
            <a:solidFill>
              <a:srgbClr val="FF3300"/>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40970" name="Rectangle 3"/>
            <p:cNvSpPr>
              <a:spLocks noChangeArrowheads="1"/>
            </p:cNvSpPr>
            <p:nvPr/>
          </p:nvSpPr>
          <p:spPr bwMode="auto">
            <a:xfrm>
              <a:off x="457200" y="4945393"/>
              <a:ext cx="8229599" cy="526394"/>
            </a:xfrm>
            <a:prstGeom prst="rect">
              <a:avLst/>
            </a:prstGeom>
            <a:noFill/>
            <a:ln w="9525">
              <a:noFill/>
              <a:miter lim="800000"/>
              <a:headEnd/>
              <a:tailEnd/>
            </a:ln>
          </p:spPr>
          <p:txBody>
            <a:bodyPr anchor="ctr">
              <a:spAutoFit/>
            </a:bodyPr>
            <a:lstStyle/>
            <a:p>
              <a:pPr algn="ctr"/>
              <a:r>
                <a:rPr lang="ar-EG" sz="3200" b="1">
                  <a:solidFill>
                    <a:schemeClr val="bg1"/>
                  </a:solidFill>
                  <a:latin typeface="Calibri" pitchFamily="34" charset="0"/>
                </a:rPr>
                <a:t>شكل (10) مجموعة من الخامات والأدوات.</a:t>
              </a:r>
              <a:endParaRPr lang="en-US" sz="32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كأس ماء.wav"/>
                                        </p:tgtEl>
                                      </p:cMediaNode>
                                    </p:audio>
                                  </p:subTnLst>
                                </p:cTn>
                              </p:par>
                              <p:par>
                                <p:cTn id="8" presetID="3"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linds(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مناديل.wav"/>
                                        </p:tgtEl>
                                      </p:cMediaNode>
                                    </p:audio>
                                  </p:subTnLst>
                                </p:cTn>
                              </p:par>
                              <p:par>
                                <p:cTn id="16" presetID="3" presetClass="entr" presetSubtype="10"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blinds(horizontal)">
                                      <p:cBhvr>
                                        <p:cTn id="18"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33400" y="3233738"/>
            <a:ext cx="7848600" cy="3167062"/>
            <a:chOff x="914400" y="3505200"/>
            <a:chExt cx="7162800" cy="2633663"/>
          </a:xfrm>
        </p:grpSpPr>
        <p:pic>
          <p:nvPicPr>
            <p:cNvPr id="1027" name="Picture 3"/>
            <p:cNvPicPr>
              <a:picLocks noChangeAspect="1" noChangeArrowheads="1"/>
            </p:cNvPicPr>
            <p:nvPr/>
          </p:nvPicPr>
          <p:blipFill>
            <a:blip r:embed="rId6" cstate="print">
              <a:duotone>
                <a:prstClr val="black"/>
                <a:schemeClr val="accent3">
                  <a:tint val="45000"/>
                  <a:satMod val="400000"/>
                </a:schemeClr>
              </a:duotone>
              <a:lum bright="-24000" contrast="46000"/>
            </a:blip>
            <a:srcRect/>
            <a:stretch>
              <a:fillRect/>
            </a:stretch>
          </p:blipFill>
          <p:spPr bwMode="auto">
            <a:xfrm>
              <a:off x="914400" y="3505200"/>
              <a:ext cx="7162800" cy="2633663"/>
            </a:xfrm>
            <a:prstGeom prst="rect">
              <a:avLst/>
            </a:prstGeom>
            <a:noFill/>
            <a:ln w="76200">
              <a:solidFill>
                <a:srgbClr val="006600"/>
              </a:solidFill>
              <a:prstDash val="dash"/>
              <a:miter lim="800000"/>
              <a:headEnd/>
              <a:tailEnd/>
            </a:ln>
            <a:effectLst/>
          </p:spPr>
        </p:pic>
        <p:sp>
          <p:nvSpPr>
            <p:cNvPr id="3073" name="Rectangle 1"/>
            <p:cNvSpPr>
              <a:spLocks noChangeArrowheads="1"/>
            </p:cNvSpPr>
            <p:nvPr/>
          </p:nvSpPr>
          <p:spPr bwMode="auto">
            <a:xfrm>
              <a:off x="1192567" y="3839111"/>
              <a:ext cx="6629400" cy="1919554"/>
            </a:xfrm>
            <a:prstGeom prst="rect">
              <a:avLst/>
            </a:prstGeom>
            <a:solidFill>
              <a:schemeClr val="bg1">
                <a:alpha val="82000"/>
              </a:schemeClr>
            </a:solidFill>
            <a:ln w="9525">
              <a:noFill/>
              <a:miter lim="800000"/>
              <a:headEnd/>
              <a:tailEnd/>
            </a:ln>
            <a:effectLst>
              <a:softEdge rad="127000"/>
            </a:effectLst>
          </p:spPr>
          <p:txBody>
            <a:bodyPr anchor="ctr">
              <a:spAutoFit/>
            </a:bodyPr>
            <a:lstStyle/>
            <a:p>
              <a:pPr algn="ctr" fontAlgn="auto">
                <a:spcBef>
                  <a:spcPts val="0"/>
                </a:spcBef>
                <a:spcAft>
                  <a:spcPts val="0"/>
                </a:spcAft>
                <a:buFont typeface="Arial" pitchFamily="34" charset="0"/>
                <a:buChar char="•"/>
                <a:defRPr/>
              </a:pPr>
              <a:r>
                <a:rPr lang="ar-EG" sz="4800" b="1" dirty="0">
                  <a:latin typeface="+mn-lt"/>
                  <a:cs typeface="+mn-cs"/>
                </a:rPr>
                <a:t>هيا نرسم معاً لوحة جميلة نستخدم فيها الخامات والأدوات التي تعرفنا عليها سابقاً.</a:t>
              </a:r>
              <a:endParaRPr lang="en-US" sz="4800" dirty="0">
                <a:latin typeface="+mn-lt"/>
                <a:cs typeface="+mn-cs"/>
              </a:endParaRPr>
            </a:p>
          </p:txBody>
        </p:sp>
      </p:grpSp>
      <p:grpSp>
        <p:nvGrpSpPr>
          <p:cNvPr id="3" name="Group 8"/>
          <p:cNvGrpSpPr>
            <a:grpSpLocks/>
          </p:cNvGrpSpPr>
          <p:nvPr/>
        </p:nvGrpSpPr>
        <p:grpSpPr bwMode="auto">
          <a:xfrm>
            <a:off x="5324475" y="609600"/>
            <a:ext cx="3222625" cy="1884363"/>
            <a:chOff x="5324865" y="609600"/>
            <a:chExt cx="3222835" cy="2497720"/>
          </a:xfrm>
        </p:grpSpPr>
        <p:pic>
          <p:nvPicPr>
            <p:cNvPr id="1026" name="Picture 2"/>
            <p:cNvPicPr>
              <a:picLocks noChangeAspect="1" noChangeArrowheads="1"/>
            </p:cNvPicPr>
            <p:nvPr/>
          </p:nvPicPr>
          <p:blipFill>
            <a:blip r:embed="rId7" cstate="print">
              <a:lum bright="-16000" contrast="39000"/>
            </a:blip>
            <a:srcRect/>
            <a:stretch>
              <a:fillRect/>
            </a:stretch>
          </p:blipFill>
          <p:spPr bwMode="auto">
            <a:xfrm>
              <a:off x="5334000" y="609600"/>
              <a:ext cx="3059113" cy="2359025"/>
            </a:xfrm>
            <a:prstGeom prst="rect">
              <a:avLst/>
            </a:prstGeom>
            <a:solidFill>
              <a:srgbClr val="FFFFFF">
                <a:shade val="85000"/>
              </a:srgbClr>
            </a:solidFill>
            <a:ln w="762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rot="21227206">
              <a:off x="5324865" y="2169374"/>
              <a:ext cx="3222835" cy="937946"/>
            </a:xfrm>
            <a:prstGeom prst="rect">
              <a:avLst/>
            </a:prstGeom>
            <a:solidFill>
              <a:srgbClr val="00FFFF">
                <a:alpha val="47000"/>
              </a:srgbClr>
            </a:solidFill>
            <a:effectLst>
              <a:softEdge rad="127000"/>
            </a:effectLst>
          </p:spPr>
          <p:txBody>
            <a:bodyPr rtlCol="1">
              <a:spAutoFit/>
            </a:bodyPr>
            <a:lstStyle/>
            <a:p>
              <a:pPr algn="ctr" rtl="0" fontAlgn="auto">
                <a:spcBef>
                  <a:spcPts val="0"/>
                </a:spcBef>
                <a:spcAft>
                  <a:spcPts val="0"/>
                </a:spcAft>
                <a:defRPr/>
              </a:pPr>
              <a:r>
                <a:rPr lang="ar-EG" sz="4000" b="1" dirty="0" err="1">
                  <a:solidFill>
                    <a:srgbClr val="0000FF"/>
                  </a:solidFill>
                  <a:latin typeface="+mn-lt"/>
                  <a:cs typeface="+mn-cs"/>
                </a:rPr>
                <a:t>نشاط </a:t>
              </a:r>
              <a:r>
                <a:rPr lang="ar-EG" sz="4000" b="1" dirty="0">
                  <a:solidFill>
                    <a:srgbClr val="0000FF"/>
                  </a:solidFill>
                  <a:latin typeface="+mn-lt"/>
                  <a:cs typeface="+mn-cs"/>
                </a:rPr>
                <a:t>(3</a:t>
              </a:r>
              <a:r>
                <a:rPr lang="ar-EG" sz="4000" b="1" dirty="0" err="1">
                  <a:solidFill>
                    <a:srgbClr val="0000FF"/>
                  </a:solidFill>
                  <a:latin typeface="+mn-lt"/>
                  <a:cs typeface="+mn-cs"/>
                </a:rPr>
                <a:t>)</a:t>
              </a:r>
              <a:endParaRPr lang="ar-EG" sz="4000" b="1" dirty="0">
                <a:solidFill>
                  <a:srgbClr val="0000FF"/>
                </a:solidFill>
                <a:latin typeface="+mn-lt"/>
                <a:cs typeface="+mn-cs"/>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نشاط 3.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هيا نرسم مع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مجموعة 1"/>
          <p:cNvGrpSpPr>
            <a:grpSpLocks/>
          </p:cNvGrpSpPr>
          <p:nvPr/>
        </p:nvGrpSpPr>
        <p:grpSpPr bwMode="auto">
          <a:xfrm rot="10800000">
            <a:off x="4724400" y="457200"/>
            <a:ext cx="4056063" cy="1481138"/>
            <a:chOff x="755576" y="2780928"/>
            <a:chExt cx="7560840" cy="2024608"/>
          </a:xfrm>
        </p:grpSpPr>
        <p:sp>
          <p:nvSpPr>
            <p:cNvPr id="3" name="نجمة مكونة من 6 نقاط 4"/>
            <p:cNvSpPr/>
            <p:nvPr/>
          </p:nvSpPr>
          <p:spPr>
            <a:xfrm>
              <a:off x="755576" y="2780928"/>
              <a:ext cx="7560840" cy="1872708"/>
            </a:xfrm>
            <a:prstGeom prst="trapezoid">
              <a:avLst/>
            </a:prstGeom>
            <a:solidFill>
              <a:srgbClr val="92D050"/>
            </a:solidFill>
            <a:ln w="57150">
              <a:solidFill>
                <a:srgbClr val="FF0000"/>
              </a:solidFill>
              <a:prstDash val="sysDash"/>
              <a:miter lim="800000"/>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sp>
          <p:nvSpPr>
            <p:cNvPr id="4" name="نجمة مكونة من 6 نقاط 5"/>
            <p:cNvSpPr/>
            <p:nvPr/>
          </p:nvSpPr>
          <p:spPr>
            <a:xfrm>
              <a:off x="832516" y="2932828"/>
              <a:ext cx="7415837" cy="1872708"/>
            </a:xfrm>
            <a:prstGeom prst="trapezoid">
              <a:avLst/>
            </a:prstGeom>
            <a:solidFill>
              <a:schemeClr val="bg1"/>
            </a:solidFill>
            <a:ln>
              <a:solidFill>
                <a:srgbClr val="0000FF"/>
              </a:solidFill>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grpSp>
      <p:sp>
        <p:nvSpPr>
          <p:cNvPr id="5123" name="مربع نص 4"/>
          <p:cNvSpPr txBox="1">
            <a:spLocks noChangeArrowheads="1"/>
          </p:cNvSpPr>
          <p:nvPr/>
        </p:nvSpPr>
        <p:spPr bwMode="auto">
          <a:xfrm>
            <a:off x="5381625" y="642938"/>
            <a:ext cx="2930525" cy="923925"/>
          </a:xfrm>
          <a:prstGeom prst="rect">
            <a:avLst/>
          </a:prstGeom>
          <a:noFill/>
          <a:ln w="9525">
            <a:noFill/>
            <a:miter lim="800000"/>
            <a:headEnd/>
            <a:tailEnd/>
          </a:ln>
        </p:spPr>
        <p:txBody>
          <a:bodyPr wrap="none">
            <a:spAutoFit/>
          </a:bodyPr>
          <a:lstStyle/>
          <a:p>
            <a:r>
              <a:rPr lang="ar-EG" sz="5400" b="1">
                <a:solidFill>
                  <a:srgbClr val="002060"/>
                </a:solidFill>
              </a:rPr>
              <a:t>الموضوعات</a:t>
            </a:r>
            <a:endParaRPr lang="ar-SA" sz="5400" b="1">
              <a:solidFill>
                <a:srgbClr val="002060"/>
              </a:solidFill>
            </a:endParaRPr>
          </a:p>
        </p:txBody>
      </p:sp>
      <p:grpSp>
        <p:nvGrpSpPr>
          <p:cNvPr id="6" name="مجموعة 5"/>
          <p:cNvGrpSpPr>
            <a:grpSpLocks/>
          </p:cNvGrpSpPr>
          <p:nvPr/>
        </p:nvGrpSpPr>
        <p:grpSpPr bwMode="auto">
          <a:xfrm>
            <a:off x="2005013" y="3429000"/>
            <a:ext cx="5781675" cy="2214563"/>
            <a:chOff x="1928794" y="3143248"/>
            <a:chExt cx="5643602" cy="2143140"/>
          </a:xfrm>
        </p:grpSpPr>
        <p:sp>
          <p:nvSpPr>
            <p:cNvPr id="7" name="مستطيل ذو زوايا قطرية مخدوشة 6"/>
            <p:cNvSpPr/>
            <p:nvPr/>
          </p:nvSpPr>
          <p:spPr>
            <a:xfrm>
              <a:off x="1928794" y="3143248"/>
              <a:ext cx="5572321" cy="2072470"/>
            </a:xfrm>
            <a:prstGeom prst="snip2DiagRect">
              <a:avLst>
                <a:gd name="adj1" fmla="val 50000"/>
                <a:gd name="adj2" fmla="val 16667"/>
              </a:avLst>
            </a:prstGeom>
            <a:solidFill>
              <a:srgbClr val="008000"/>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8" name="مستطيل ذو زوايا قطرية مخدوشة 7"/>
            <p:cNvSpPr/>
            <p:nvPr/>
          </p:nvSpPr>
          <p:spPr>
            <a:xfrm>
              <a:off x="2000075" y="3215455"/>
              <a:ext cx="5572321" cy="2070933"/>
            </a:xfrm>
            <a:prstGeom prst="snip2DiagRect">
              <a:avLst>
                <a:gd name="adj1" fmla="val 37962"/>
                <a:gd name="adj2" fmla="val 16667"/>
              </a:avLst>
            </a:prstGeom>
            <a:solidFill>
              <a:srgbClr val="FFFF99"/>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9" name="مستطيل 8"/>
          <p:cNvSpPr>
            <a:spLocks noChangeArrowheads="1"/>
          </p:cNvSpPr>
          <p:nvPr/>
        </p:nvSpPr>
        <p:spPr bwMode="auto">
          <a:xfrm>
            <a:off x="3200400" y="3581400"/>
            <a:ext cx="4321175" cy="830263"/>
          </a:xfrm>
          <a:prstGeom prst="rect">
            <a:avLst/>
          </a:prstGeom>
          <a:noFill/>
          <a:ln w="9525">
            <a:noFill/>
            <a:miter lim="800000"/>
            <a:headEnd/>
            <a:tailEnd/>
          </a:ln>
        </p:spPr>
        <p:txBody>
          <a:bodyPr>
            <a:spAutoFit/>
          </a:bodyPr>
          <a:lstStyle/>
          <a:p>
            <a:r>
              <a:rPr lang="ar-EG" sz="4800" b="1">
                <a:solidFill>
                  <a:srgbClr val="002060"/>
                </a:solidFill>
              </a:rPr>
              <a:t>الموضوع الثاني:</a:t>
            </a:r>
            <a:endParaRPr lang="en-US" sz="4800">
              <a:solidFill>
                <a:srgbClr val="002060"/>
              </a:solidFill>
            </a:endParaRPr>
          </a:p>
        </p:txBody>
      </p:sp>
      <p:sp>
        <p:nvSpPr>
          <p:cNvPr id="10" name="Rectangle 4"/>
          <p:cNvSpPr>
            <a:spLocks noChangeArrowheads="1"/>
          </p:cNvSpPr>
          <p:nvPr/>
        </p:nvSpPr>
        <p:spPr bwMode="auto">
          <a:xfrm>
            <a:off x="3960813" y="4572000"/>
            <a:ext cx="3167062" cy="769938"/>
          </a:xfrm>
          <a:prstGeom prst="rect">
            <a:avLst/>
          </a:prstGeom>
          <a:noFill/>
          <a:ln w="9525">
            <a:noFill/>
            <a:miter lim="800000"/>
            <a:headEnd/>
            <a:tailEnd/>
          </a:ln>
        </p:spPr>
        <p:txBody>
          <a:bodyPr wrap="none" anchor="ctr">
            <a:spAutoFit/>
          </a:bodyPr>
          <a:lstStyle/>
          <a:p>
            <a:pPr algn="ctr"/>
            <a:r>
              <a:rPr lang="ar-SA" sz="4400" b="1"/>
              <a:t>الألوان المحايد</a:t>
            </a:r>
            <a:r>
              <a:rPr lang="ar-EG" sz="4400" b="1"/>
              <a:t>ة.</a:t>
            </a:r>
            <a:endParaRPr lang="en-US" sz="4400" b="1"/>
          </a:p>
        </p:txBody>
      </p:sp>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موضوع الثاني.wav"/>
                                        </p:tgtEl>
                                      </p:cMediaNode>
                                    </p:audio>
                                  </p:subTnLst>
                                </p:cTn>
                              </p:par>
                              <p:par>
                                <p:cTn id="9" presetID="2" presetClass="entr" presetSubtype="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موضوع الثاني.wav"/>
                                        </p:tgtEl>
                                      </p:cMediaNode>
                                    </p:audio>
                                  </p:subTnLst>
                                </p:cTn>
                              </p:par>
                            </p:childTnLst>
                          </p:cTn>
                        </p:par>
                      </p:childTnLst>
                    </p:cTn>
                  </p:par>
                  <p:par>
                    <p:cTn id="13" fill="hold">
                      <p:stCondLst>
                        <p:cond delay="indefinite"/>
                      </p:stCondLst>
                      <p:childTnLst>
                        <p:par>
                          <p:cTn id="14" fill="hold">
                            <p:stCondLst>
                              <p:cond delay="0"/>
                            </p:stCondLst>
                            <p:childTnLst>
                              <p:par>
                                <p:cTn id="15" presetID="19" presetClass="entr" presetSubtype="5"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
                                          </p:val>
                                        </p:tav>
                                        <p:tav tm="100000">
                                          <p:val>
                                            <p:strVal val="#ppt_w"/>
                                          </p:val>
                                        </p:tav>
                                      </p:tavLst>
                                    </p:anim>
                                    <p:anim calcmode="lin" valueType="num">
                                      <p:cBhvr>
                                        <p:cTn id="18" dur="1000" fill="hold"/>
                                        <p:tgtEl>
                                          <p:spTgt spid="10"/>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4" name="الألوان المحاي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خطط انسيابي: رابط خارج الصفحة 6"/>
          <p:cNvSpPr/>
          <p:nvPr/>
        </p:nvSpPr>
        <p:spPr>
          <a:xfrm>
            <a:off x="228600" y="260648"/>
            <a:ext cx="8686800" cy="6140152"/>
          </a:xfrm>
          <a:prstGeom prst="flowChartOffpageConnector">
            <a:avLst/>
          </a:prstGeom>
          <a:solidFill>
            <a:schemeClr val="bg1"/>
          </a:solidFill>
          <a:ln w="73025">
            <a:gradFill>
              <a:gsLst>
                <a:gs pos="0">
                  <a:srgbClr val="D6B19C"/>
                </a:gs>
                <a:gs pos="30000">
                  <a:srgbClr val="D49E6C"/>
                </a:gs>
                <a:gs pos="70000">
                  <a:srgbClr val="A65528"/>
                </a:gs>
                <a:gs pos="100000">
                  <a:srgbClr val="663012"/>
                </a:gs>
              </a:gsLst>
              <a:lin ang="5400000" scaled="0"/>
            </a:gra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Rectangle 3"/>
          <p:cNvSpPr>
            <a:spLocks noChangeArrowheads="1"/>
          </p:cNvSpPr>
          <p:nvPr/>
        </p:nvSpPr>
        <p:spPr bwMode="auto">
          <a:xfrm>
            <a:off x="1676400" y="4114800"/>
            <a:ext cx="6400800" cy="1200150"/>
          </a:xfrm>
          <a:prstGeom prst="rect">
            <a:avLst/>
          </a:prstGeom>
          <a:solidFill>
            <a:srgbClr val="002060"/>
          </a:solidFill>
          <a:ln w="9525">
            <a:noFill/>
            <a:miter lim="800000"/>
            <a:headEnd/>
            <a:tailEnd/>
          </a:ln>
        </p:spPr>
        <p:txBody>
          <a:bodyPr anchor="ctr">
            <a:spAutoFit/>
          </a:bodyPr>
          <a:lstStyle/>
          <a:p>
            <a:pPr algn="ctr"/>
            <a:r>
              <a:rPr lang="ar-EG" sz="3600" b="1">
                <a:solidFill>
                  <a:schemeClr val="bg1"/>
                </a:solidFill>
                <a:latin typeface="Calibri" pitchFamily="34" charset="0"/>
              </a:rPr>
              <a:t>نجهز الألوان المائية كاللون</a:t>
            </a:r>
            <a:r>
              <a:rPr lang="ar-EG" sz="3600" b="1">
                <a:solidFill>
                  <a:srgbClr val="FF0000"/>
                </a:solidFill>
                <a:latin typeface="Calibri" pitchFamily="34" charset="0"/>
              </a:rPr>
              <a:t> الأحمر </a:t>
            </a:r>
            <a:r>
              <a:rPr lang="ar-EG" sz="3600" b="1">
                <a:solidFill>
                  <a:schemeClr val="bg1"/>
                </a:solidFill>
                <a:latin typeface="Calibri" pitchFamily="34" charset="0"/>
              </a:rPr>
              <a:t>و</a:t>
            </a:r>
            <a:r>
              <a:rPr lang="ar-EG" sz="3600" b="1">
                <a:solidFill>
                  <a:srgbClr val="FFFF00"/>
                </a:solidFill>
                <a:latin typeface="Calibri" pitchFamily="34" charset="0"/>
              </a:rPr>
              <a:t>الأصفر</a:t>
            </a:r>
            <a:r>
              <a:rPr lang="ar-EG" sz="3600" b="1">
                <a:solidFill>
                  <a:schemeClr val="bg1"/>
                </a:solidFill>
                <a:latin typeface="Calibri" pitchFamily="34" charset="0"/>
              </a:rPr>
              <a:t>.. نمزج اللون بقليل من الماء.</a:t>
            </a:r>
            <a:endParaRPr lang="en-US" sz="3600">
              <a:solidFill>
                <a:schemeClr val="bg1"/>
              </a:solidFill>
              <a:latin typeface="Calibri" pitchFamily="34" charset="0"/>
            </a:endParaRPr>
          </a:p>
        </p:txBody>
      </p:sp>
      <p:sp>
        <p:nvSpPr>
          <p:cNvPr id="38920" name="Rectangle 3"/>
          <p:cNvSpPr>
            <a:spLocks noChangeArrowheads="1"/>
          </p:cNvSpPr>
          <p:nvPr/>
        </p:nvSpPr>
        <p:spPr bwMode="auto">
          <a:xfrm>
            <a:off x="5105400" y="525463"/>
            <a:ext cx="3200400" cy="850900"/>
          </a:xfrm>
          <a:prstGeom prst="roundRect">
            <a:avLst>
              <a:gd name="adj" fmla="val 16667"/>
            </a:avLst>
          </a:prstGeom>
          <a:noFill/>
          <a:ln w="9525">
            <a:noFill/>
            <a:miter lim="800000"/>
            <a:headEnd/>
            <a:tailEnd/>
          </a:ln>
        </p:spPr>
        <p:txBody>
          <a:bodyPr anchor="ctr">
            <a:spAutoFit/>
          </a:bodyPr>
          <a:lstStyle/>
          <a:p>
            <a:pPr algn="ctr"/>
            <a:r>
              <a:rPr lang="ar-EG" sz="4400" b="1">
                <a:solidFill>
                  <a:srgbClr val="002060"/>
                </a:solidFill>
                <a:latin typeface="Calibri" pitchFamily="34" charset="0"/>
              </a:rPr>
              <a:t>الخطوة الأولى</a:t>
            </a:r>
            <a:endParaRPr lang="en-US" sz="4400">
              <a:solidFill>
                <a:srgbClr val="002060"/>
              </a:solidFill>
              <a:latin typeface="Calibri" pitchFamily="34" charset="0"/>
            </a:endParaRPr>
          </a:p>
        </p:txBody>
      </p:sp>
      <p:pic>
        <p:nvPicPr>
          <p:cNvPr id="43016" name="Picture 8"/>
          <p:cNvPicPr>
            <a:picLocks noChangeAspect="1" noChangeArrowheads="1"/>
          </p:cNvPicPr>
          <p:nvPr/>
        </p:nvPicPr>
        <p:blipFill>
          <a:blip r:embed="rId6"/>
          <a:srcRect/>
          <a:stretch>
            <a:fillRect/>
          </a:stretch>
        </p:blipFill>
        <p:spPr bwMode="auto">
          <a:xfrm>
            <a:off x="685800" y="381000"/>
            <a:ext cx="3838575" cy="28956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خطوة الاولى.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38920"/>
                                        </p:tgtEl>
                                        <p:attrNameLst>
                                          <p:attrName>style.visibility</p:attrName>
                                        </p:attrNameLst>
                                      </p:cBhvr>
                                      <p:to>
                                        <p:strVal val="visible"/>
                                      </p:to>
                                    </p:set>
                                    <p:animEffect transition="in" filter="fade">
                                      <p:cBhvr>
                                        <p:cTn id="12" dur="1000"/>
                                        <p:tgtEl>
                                          <p:spTgt spid="38920"/>
                                        </p:tgtEl>
                                      </p:cBhvr>
                                    </p:animEffect>
                                    <p:anim calcmode="lin" valueType="num">
                                      <p:cBhvr>
                                        <p:cTn id="13" dur="1000" fill="hold"/>
                                        <p:tgtEl>
                                          <p:spTgt spid="38920"/>
                                        </p:tgtEl>
                                        <p:attrNameLst>
                                          <p:attrName>ppt_x</p:attrName>
                                        </p:attrNameLst>
                                      </p:cBhvr>
                                      <p:tavLst>
                                        <p:tav tm="0">
                                          <p:val>
                                            <p:strVal val="#ppt_x"/>
                                          </p:val>
                                        </p:tav>
                                        <p:tav tm="100000">
                                          <p:val>
                                            <p:strVal val="#ppt_x"/>
                                          </p:val>
                                        </p:tav>
                                      </p:tavLst>
                                    </p:anim>
                                    <p:anim calcmode="lin" valueType="num">
                                      <p:cBhvr>
                                        <p:cTn id="14" dur="1000" fill="hold"/>
                                        <p:tgtEl>
                                          <p:spTgt spid="389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طوة الاولى.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6"/>
                                        </p:tgtEl>
                                        <p:attrNameLst>
                                          <p:attrName>style.visibility</p:attrName>
                                        </p:attrNameLst>
                                      </p:cBhvr>
                                      <p:to>
                                        <p:strVal val="visible"/>
                                      </p:to>
                                    </p:set>
                                    <p:anim calcmode="lin" valueType="num">
                                      <p:cBhvr additive="base">
                                        <p:cTn id="19" dur="500" fill="hold"/>
                                        <p:tgtEl>
                                          <p:spTgt spid="43016"/>
                                        </p:tgtEl>
                                        <p:attrNameLst>
                                          <p:attrName>ppt_x</p:attrName>
                                        </p:attrNameLst>
                                      </p:cBhvr>
                                      <p:tavLst>
                                        <p:tav tm="0">
                                          <p:val>
                                            <p:strVal val="#ppt_x"/>
                                          </p:val>
                                        </p:tav>
                                        <p:tav tm="100000">
                                          <p:val>
                                            <p:strVal val="#ppt_x"/>
                                          </p:val>
                                        </p:tav>
                                      </p:tavLst>
                                    </p:anim>
                                    <p:anim calcmode="lin" valueType="num">
                                      <p:cBhvr additive="base">
                                        <p:cTn id="20" dur="500" fill="hold"/>
                                        <p:tgtEl>
                                          <p:spTgt spid="43016"/>
                                        </p:tgtEl>
                                        <p:attrNameLst>
                                          <p:attrName>ppt_y</p:attrName>
                                        </p:attrNameLst>
                                      </p:cBhvr>
                                      <p:tavLst>
                                        <p:tav tm="0">
                                          <p:val>
                                            <p:strVal val="1+#ppt_h/2"/>
                                          </p:val>
                                        </p:tav>
                                        <p:tav tm="100000">
                                          <p:val>
                                            <p:strVal val="#ppt_y"/>
                                          </p:val>
                                        </p:tav>
                                      </p:tavLst>
                                    </p:anim>
                                  </p:childTnLst>
                                </p:cTn>
                              </p:par>
                              <p:par>
                                <p:cTn id="21" presetID="18" presetClass="entr" presetSubtype="1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نجهز الألوان الم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9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خطط انسيابي: رابط خارج الصفحة 6"/>
          <p:cNvSpPr/>
          <p:nvPr/>
        </p:nvSpPr>
        <p:spPr>
          <a:xfrm>
            <a:off x="228600" y="260648"/>
            <a:ext cx="8686800" cy="6140152"/>
          </a:xfrm>
          <a:prstGeom prst="flowChartOffpageConnector">
            <a:avLst/>
          </a:prstGeom>
          <a:solidFill>
            <a:schemeClr val="bg1"/>
          </a:solidFill>
          <a:ln w="73025">
            <a:gradFill>
              <a:gsLst>
                <a:gs pos="0">
                  <a:srgbClr val="D6B19C"/>
                </a:gs>
                <a:gs pos="30000">
                  <a:srgbClr val="D49E6C"/>
                </a:gs>
                <a:gs pos="70000">
                  <a:srgbClr val="A65528"/>
                </a:gs>
                <a:gs pos="100000">
                  <a:srgbClr val="663012"/>
                </a:gs>
              </a:gsLst>
              <a:lin ang="5400000" scaled="0"/>
            </a:gra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Rectangle 3"/>
          <p:cNvSpPr>
            <a:spLocks noChangeArrowheads="1"/>
          </p:cNvSpPr>
          <p:nvPr/>
        </p:nvSpPr>
        <p:spPr bwMode="auto">
          <a:xfrm>
            <a:off x="1600200" y="3962400"/>
            <a:ext cx="6324600" cy="1323975"/>
          </a:xfrm>
          <a:prstGeom prst="rect">
            <a:avLst/>
          </a:prstGeom>
          <a:noFill/>
          <a:ln w="9525">
            <a:noFill/>
            <a:miter lim="800000"/>
            <a:headEnd/>
            <a:tailEnd/>
          </a:ln>
        </p:spPr>
        <p:txBody>
          <a:bodyPr anchor="ctr">
            <a:spAutoFit/>
          </a:bodyPr>
          <a:lstStyle/>
          <a:p>
            <a:pPr algn="ctr"/>
            <a:r>
              <a:rPr lang="ar-EG" sz="4000" b="1">
                <a:latin typeface="Calibri" pitchFamily="34" charset="0"/>
              </a:rPr>
              <a:t>نرسم بالفرشاة خطوطاً غير منتظمة في اتجاه واحد ويكون بينها فراغ.</a:t>
            </a:r>
            <a:endParaRPr lang="en-US" sz="4000">
              <a:latin typeface="Calibri" pitchFamily="34" charset="0"/>
            </a:endParaRPr>
          </a:p>
        </p:txBody>
      </p:sp>
      <p:pic>
        <p:nvPicPr>
          <p:cNvPr id="7170" name="Picture 2"/>
          <p:cNvPicPr>
            <a:picLocks noChangeAspect="1" noChangeArrowheads="1"/>
          </p:cNvPicPr>
          <p:nvPr/>
        </p:nvPicPr>
        <p:blipFill>
          <a:blip r:embed="rId6" cstate="print">
            <a:lum bright="-42000" contrast="54000"/>
          </a:blip>
          <a:srcRect/>
          <a:stretch>
            <a:fillRect/>
          </a:stretch>
        </p:blipFill>
        <p:spPr bwMode="auto">
          <a:xfrm>
            <a:off x="457200" y="457200"/>
            <a:ext cx="3810000" cy="2924175"/>
          </a:xfrm>
          <a:prstGeom prst="roundRect">
            <a:avLst>
              <a:gd name="adj" fmla="val 8594"/>
            </a:avLst>
          </a:prstGeom>
          <a:solidFill>
            <a:srgbClr val="FFFFFF">
              <a:shade val="85000"/>
            </a:srgbClr>
          </a:solidFill>
          <a:ln>
            <a:noFill/>
          </a:ln>
          <a:effectLst/>
        </p:spPr>
      </p:pic>
      <p:sp>
        <p:nvSpPr>
          <p:cNvPr id="8" name="Rectangle 3"/>
          <p:cNvSpPr>
            <a:spLocks noChangeArrowheads="1"/>
          </p:cNvSpPr>
          <p:nvPr/>
        </p:nvSpPr>
        <p:spPr bwMode="auto">
          <a:xfrm>
            <a:off x="5105400" y="525463"/>
            <a:ext cx="3200400" cy="850900"/>
          </a:xfrm>
          <a:prstGeom prst="roundRect">
            <a:avLst>
              <a:gd name="adj" fmla="val 16667"/>
            </a:avLst>
          </a:prstGeom>
          <a:noFill/>
          <a:ln w="9525">
            <a:noFill/>
            <a:miter lim="800000"/>
            <a:headEnd/>
            <a:tailEnd/>
          </a:ln>
        </p:spPr>
        <p:txBody>
          <a:bodyPr anchor="ctr">
            <a:spAutoFit/>
          </a:bodyPr>
          <a:lstStyle/>
          <a:p>
            <a:pPr algn="ctr"/>
            <a:r>
              <a:rPr lang="ar-EG" sz="4400" b="1">
                <a:latin typeface="Calibri" pitchFamily="34" charset="0"/>
              </a:rPr>
              <a:t>الخطوة الثانية</a:t>
            </a:r>
            <a:endParaRPr lang="en-US" sz="4400" u="sng">
              <a:latin typeface="Calibri" pitchFamily="34" charset="0"/>
            </a:endParaRPr>
          </a:p>
        </p:txBody>
      </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خطوة الثانية.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طوة الثانية.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5" name="نرسم بالفرشاة.wav"/>
                                        </p:tgtEl>
                                      </p:cMediaNode>
                                    </p:audio>
                                  </p:subTnLst>
                                </p:cTn>
                              </p:par>
                              <p:par>
                                <p:cTn id="20" presetID="3" presetClass="entr" presetSubtype="1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linds(horizontal)">
                                      <p:cBhvr>
                                        <p:cTn id="2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خطط انسيابي: رابط خارج الصفحة 6"/>
          <p:cNvSpPr/>
          <p:nvPr/>
        </p:nvSpPr>
        <p:spPr>
          <a:xfrm>
            <a:off x="228600" y="260648"/>
            <a:ext cx="8686800" cy="6140152"/>
          </a:xfrm>
          <a:prstGeom prst="flowChartOffpageConnector">
            <a:avLst/>
          </a:prstGeom>
          <a:solidFill>
            <a:schemeClr val="bg1"/>
          </a:solidFill>
          <a:ln w="73025">
            <a:gradFill>
              <a:gsLst>
                <a:gs pos="0">
                  <a:srgbClr val="D6B19C"/>
                </a:gs>
                <a:gs pos="30000">
                  <a:srgbClr val="D49E6C"/>
                </a:gs>
                <a:gs pos="70000">
                  <a:srgbClr val="A65528"/>
                </a:gs>
                <a:gs pos="100000">
                  <a:srgbClr val="663012"/>
                </a:gs>
              </a:gsLst>
              <a:lin ang="5400000" scaled="0"/>
            </a:gra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Rectangle 3"/>
          <p:cNvSpPr>
            <a:spLocks noChangeArrowheads="1"/>
          </p:cNvSpPr>
          <p:nvPr/>
        </p:nvSpPr>
        <p:spPr bwMode="auto">
          <a:xfrm>
            <a:off x="1600200" y="3576638"/>
            <a:ext cx="6324600" cy="2062162"/>
          </a:xfrm>
          <a:prstGeom prst="rect">
            <a:avLst/>
          </a:prstGeom>
          <a:noFill/>
          <a:ln w="9525">
            <a:noFill/>
            <a:miter lim="800000"/>
            <a:headEnd/>
            <a:tailEnd/>
          </a:ln>
        </p:spPr>
        <p:txBody>
          <a:bodyPr anchor="ctr">
            <a:spAutoFit/>
          </a:bodyPr>
          <a:lstStyle/>
          <a:p>
            <a:pPr algn="ctr"/>
            <a:r>
              <a:rPr lang="ar-EG" sz="3200" b="1">
                <a:solidFill>
                  <a:srgbClr val="002060"/>
                </a:solidFill>
                <a:latin typeface="Calibri" pitchFamily="34" charset="0"/>
              </a:rPr>
              <a:t>باللون الأصفر نلون الفراغ الذي بين الخطوط بالفرشاة أو بالرول الأسفنجي حتى يندمج اللون الأحمر والأصفر معاً، ونكون بذلك قد انتهينا من تلوين الخلفية.</a:t>
            </a:r>
            <a:endParaRPr lang="en-US" sz="3200">
              <a:solidFill>
                <a:srgbClr val="002060"/>
              </a:solidFill>
              <a:latin typeface="Calibri" pitchFamily="34" charset="0"/>
            </a:endParaRPr>
          </a:p>
        </p:txBody>
      </p:sp>
      <p:pic>
        <p:nvPicPr>
          <p:cNvPr id="8194" name="Picture 2"/>
          <p:cNvPicPr>
            <a:picLocks noChangeAspect="1" noChangeArrowheads="1"/>
          </p:cNvPicPr>
          <p:nvPr/>
        </p:nvPicPr>
        <p:blipFill>
          <a:blip r:embed="rId6" cstate="print">
            <a:lum bright="-20000" contrast="24000"/>
          </a:blip>
          <a:srcRect/>
          <a:stretch>
            <a:fillRect/>
          </a:stretch>
        </p:blipFill>
        <p:spPr bwMode="auto">
          <a:xfrm>
            <a:off x="304800" y="304800"/>
            <a:ext cx="4038600" cy="29718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8" name="Rectangle 3"/>
          <p:cNvSpPr>
            <a:spLocks noChangeArrowheads="1"/>
          </p:cNvSpPr>
          <p:nvPr/>
        </p:nvSpPr>
        <p:spPr bwMode="auto">
          <a:xfrm>
            <a:off x="5105400" y="525463"/>
            <a:ext cx="3200400" cy="850900"/>
          </a:xfrm>
          <a:prstGeom prst="roundRect">
            <a:avLst>
              <a:gd name="adj" fmla="val 16667"/>
            </a:avLst>
          </a:prstGeom>
          <a:noFill/>
          <a:ln w="9525">
            <a:noFill/>
            <a:miter lim="800000"/>
            <a:headEnd/>
            <a:tailEnd/>
          </a:ln>
        </p:spPr>
        <p:txBody>
          <a:bodyPr anchor="ctr">
            <a:spAutoFit/>
          </a:bodyPr>
          <a:lstStyle/>
          <a:p>
            <a:pPr algn="ctr"/>
            <a:r>
              <a:rPr lang="ar-EG" sz="4400" b="1">
                <a:solidFill>
                  <a:srgbClr val="002060"/>
                </a:solidFill>
                <a:latin typeface="Calibri" pitchFamily="34" charset="0"/>
              </a:rPr>
              <a:t>الخطوة الثالثة</a:t>
            </a:r>
            <a:endParaRPr lang="en-US" sz="4400" u="sng">
              <a:solidFill>
                <a:srgbClr val="002060"/>
              </a:solidFill>
              <a:latin typeface="Calibri" pitchFamily="34" charset="0"/>
            </a:endParaRPr>
          </a:p>
        </p:txBody>
      </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خطوة 3.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طوة 3.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5" name="باللونالأصفر نلون الفراغ الذي بين ....wav"/>
                                        </p:tgtEl>
                                      </p:cMediaNode>
                                    </p:audio>
                                  </p:subTnLst>
                                </p:cTn>
                              </p:par>
                              <p:par>
                                <p:cTn id="20" presetID="3" presetClass="entr" presetSubtype="1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blinds(horizontal)">
                                      <p:cBhvr>
                                        <p:cTn id="22" dur="500"/>
                                        <p:tgtEl>
                                          <p:spTgt spid="8194"/>
                                        </p:tgtEl>
                                      </p:cBhvr>
                                    </p:animEffect>
                                  </p:childTnLst>
                                  <p:subTnLst>
                                    <p:audio>
                                      <p:cMediaNode>
                                        <p:cTn display="0" masterRel="sameClick">
                                          <p:stCondLst>
                                            <p:cond evt="begin" delay="0">
                                              <p:tn val="20"/>
                                            </p:cond>
                                          </p:stCondLst>
                                          <p:endCondLst>
                                            <p:cond evt="onStopAudio" delay="0">
                                              <p:tgtEl>
                                                <p:sldTgt/>
                                              </p:tgtEl>
                                            </p:cond>
                                          </p:endCondLst>
                                        </p:cTn>
                                        <p:tgtEl>
                                          <p:sndTgt r:embed="rId5" name="باللونالأصفر نلون الفراغ الذي بين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خطط انسيابي: رابط خارج الصفحة 6"/>
          <p:cNvSpPr/>
          <p:nvPr/>
        </p:nvSpPr>
        <p:spPr>
          <a:xfrm>
            <a:off x="228600" y="260648"/>
            <a:ext cx="8686800" cy="6140152"/>
          </a:xfrm>
          <a:prstGeom prst="flowChartOffpageConnector">
            <a:avLst/>
          </a:prstGeom>
          <a:solidFill>
            <a:schemeClr val="bg1"/>
          </a:solidFill>
          <a:ln w="73025">
            <a:gradFill>
              <a:gsLst>
                <a:gs pos="0">
                  <a:srgbClr val="D6B19C"/>
                </a:gs>
                <a:gs pos="30000">
                  <a:srgbClr val="D49E6C"/>
                </a:gs>
                <a:gs pos="70000">
                  <a:srgbClr val="A65528"/>
                </a:gs>
                <a:gs pos="100000">
                  <a:srgbClr val="663012"/>
                </a:gs>
              </a:gsLst>
              <a:lin ang="5400000" scaled="0"/>
            </a:gra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Rectangle 3"/>
          <p:cNvSpPr>
            <a:spLocks noChangeArrowheads="1"/>
          </p:cNvSpPr>
          <p:nvPr/>
        </p:nvSpPr>
        <p:spPr bwMode="auto">
          <a:xfrm>
            <a:off x="1600200" y="3810000"/>
            <a:ext cx="6324600" cy="1754188"/>
          </a:xfrm>
          <a:prstGeom prst="rect">
            <a:avLst/>
          </a:prstGeom>
          <a:noFill/>
          <a:ln w="9525">
            <a:noFill/>
            <a:miter lim="800000"/>
            <a:headEnd/>
            <a:tailEnd/>
          </a:ln>
        </p:spPr>
        <p:txBody>
          <a:bodyPr anchor="ctr">
            <a:spAutoFit/>
          </a:bodyPr>
          <a:lstStyle/>
          <a:p>
            <a:pPr algn="ctr"/>
            <a:r>
              <a:rPr lang="ar-EG" sz="3600" b="1">
                <a:solidFill>
                  <a:srgbClr val="0000FF"/>
                </a:solidFill>
                <a:latin typeface="Calibri" pitchFamily="34" charset="0"/>
              </a:rPr>
              <a:t>نغسل الفرشاة والرول بالماء جيداً حتى تزول الألوان، ثم نمسحها بالمنديل حتى نتأكد من زوال الألوان.</a:t>
            </a:r>
            <a:endParaRPr lang="en-US" sz="3600">
              <a:solidFill>
                <a:srgbClr val="0000FF"/>
              </a:solidFill>
              <a:latin typeface="Calibri" pitchFamily="34" charset="0"/>
            </a:endParaRPr>
          </a:p>
        </p:txBody>
      </p:sp>
      <p:sp>
        <p:nvSpPr>
          <p:cNvPr id="8" name="Rectangle 3"/>
          <p:cNvSpPr>
            <a:spLocks noChangeArrowheads="1"/>
          </p:cNvSpPr>
          <p:nvPr/>
        </p:nvSpPr>
        <p:spPr bwMode="auto">
          <a:xfrm>
            <a:off x="5105400" y="525463"/>
            <a:ext cx="3200400" cy="850900"/>
          </a:xfrm>
          <a:prstGeom prst="roundRect">
            <a:avLst>
              <a:gd name="adj" fmla="val 16667"/>
            </a:avLst>
          </a:prstGeom>
          <a:noFill/>
          <a:ln w="9525">
            <a:noFill/>
            <a:miter lim="800000"/>
            <a:headEnd/>
            <a:tailEnd/>
          </a:ln>
        </p:spPr>
        <p:txBody>
          <a:bodyPr anchor="ctr">
            <a:spAutoFit/>
          </a:bodyPr>
          <a:lstStyle/>
          <a:p>
            <a:pPr algn="ctr"/>
            <a:r>
              <a:rPr lang="ar-EG" sz="4400" b="1">
                <a:solidFill>
                  <a:srgbClr val="002060"/>
                </a:solidFill>
                <a:latin typeface="Calibri" pitchFamily="34" charset="0"/>
              </a:rPr>
              <a:t>الخطوة الرابعة</a:t>
            </a:r>
            <a:endParaRPr lang="en-US" sz="4400" u="sng">
              <a:solidFill>
                <a:srgbClr val="002060"/>
              </a:solidFill>
              <a:latin typeface="Calibri" pitchFamily="34" charset="0"/>
            </a:endParaRPr>
          </a:p>
        </p:txBody>
      </p:sp>
      <p:pic>
        <p:nvPicPr>
          <p:cNvPr id="46088" name="Picture 8"/>
          <p:cNvPicPr>
            <a:picLocks noChangeAspect="1" noChangeArrowheads="1"/>
          </p:cNvPicPr>
          <p:nvPr/>
        </p:nvPicPr>
        <p:blipFill>
          <a:blip r:embed="rId6"/>
          <a:srcRect/>
          <a:stretch>
            <a:fillRect/>
          </a:stretch>
        </p:blipFill>
        <p:spPr bwMode="auto">
          <a:xfrm>
            <a:off x="533400" y="457200"/>
            <a:ext cx="3876675" cy="30480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خطوة الرابعة.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طوة الرابع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088"/>
                                        </p:tgtEl>
                                        <p:attrNameLst>
                                          <p:attrName>style.visibility</p:attrName>
                                        </p:attrNameLst>
                                      </p:cBhvr>
                                      <p:to>
                                        <p:strVal val="visible"/>
                                      </p:to>
                                    </p:set>
                                    <p:anim calcmode="lin" valueType="num">
                                      <p:cBhvr additive="base">
                                        <p:cTn id="19" dur="500" fill="hold"/>
                                        <p:tgtEl>
                                          <p:spTgt spid="46088"/>
                                        </p:tgtEl>
                                        <p:attrNameLst>
                                          <p:attrName>ppt_x</p:attrName>
                                        </p:attrNameLst>
                                      </p:cBhvr>
                                      <p:tavLst>
                                        <p:tav tm="0">
                                          <p:val>
                                            <p:strVal val="#ppt_x"/>
                                          </p:val>
                                        </p:tav>
                                        <p:tav tm="100000">
                                          <p:val>
                                            <p:strVal val="#ppt_x"/>
                                          </p:val>
                                        </p:tav>
                                      </p:tavLst>
                                    </p:anim>
                                    <p:anim calcmode="lin" valueType="num">
                                      <p:cBhvr additive="base">
                                        <p:cTn id="20" dur="500" fill="hold"/>
                                        <p:tgtEl>
                                          <p:spTgt spid="46088"/>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نغسل الفرشاة والر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خطط انسيابي: رابط خارج الصفحة 6"/>
          <p:cNvSpPr/>
          <p:nvPr/>
        </p:nvSpPr>
        <p:spPr>
          <a:xfrm>
            <a:off x="228600" y="260648"/>
            <a:ext cx="8686800" cy="6140152"/>
          </a:xfrm>
          <a:prstGeom prst="flowChartOffpageConnector">
            <a:avLst/>
          </a:prstGeom>
          <a:solidFill>
            <a:schemeClr val="bg1"/>
          </a:solidFill>
          <a:ln w="73025">
            <a:gradFill>
              <a:gsLst>
                <a:gs pos="0">
                  <a:srgbClr val="D6B19C"/>
                </a:gs>
                <a:gs pos="30000">
                  <a:srgbClr val="D49E6C"/>
                </a:gs>
                <a:gs pos="70000">
                  <a:srgbClr val="A65528"/>
                </a:gs>
                <a:gs pos="100000">
                  <a:srgbClr val="663012"/>
                </a:gs>
              </a:gsLst>
              <a:lin ang="5400000" scaled="0"/>
            </a:gra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Rectangle 3"/>
          <p:cNvSpPr>
            <a:spLocks noChangeArrowheads="1"/>
          </p:cNvSpPr>
          <p:nvPr/>
        </p:nvSpPr>
        <p:spPr bwMode="auto">
          <a:xfrm>
            <a:off x="1600200" y="3500438"/>
            <a:ext cx="6324600" cy="2062162"/>
          </a:xfrm>
          <a:prstGeom prst="rect">
            <a:avLst/>
          </a:prstGeom>
          <a:noFill/>
          <a:ln w="9525">
            <a:noFill/>
            <a:miter lim="800000"/>
            <a:headEnd/>
            <a:tailEnd/>
          </a:ln>
        </p:spPr>
        <p:txBody>
          <a:bodyPr anchor="ctr">
            <a:spAutoFit/>
          </a:bodyPr>
          <a:lstStyle/>
          <a:p>
            <a:pPr algn="ctr"/>
            <a:r>
              <a:rPr lang="ar-EG" sz="3200" b="1">
                <a:latin typeface="Calibri" pitchFamily="34" charset="0"/>
              </a:rPr>
              <a:t>نستخدم قلم أسود فلوماستر لنضيف بعض الخطوط والأشكال والظلال على الخلفية، مثل الأعشاب، وبعض الأشخاص، وبعض الطيور الطائرة. . . . وغيرها</a:t>
            </a:r>
            <a:endParaRPr lang="en-US" sz="3200">
              <a:latin typeface="Calibri" pitchFamily="34" charset="0"/>
            </a:endParaRPr>
          </a:p>
        </p:txBody>
      </p:sp>
      <p:sp>
        <p:nvSpPr>
          <p:cNvPr id="8" name="Rectangle 3"/>
          <p:cNvSpPr>
            <a:spLocks noChangeArrowheads="1"/>
          </p:cNvSpPr>
          <p:nvPr/>
        </p:nvSpPr>
        <p:spPr bwMode="auto">
          <a:xfrm>
            <a:off x="5105400" y="525463"/>
            <a:ext cx="3200400" cy="850900"/>
          </a:xfrm>
          <a:prstGeom prst="roundRect">
            <a:avLst>
              <a:gd name="adj" fmla="val 16667"/>
            </a:avLst>
          </a:prstGeom>
          <a:noFill/>
          <a:ln w="9525">
            <a:noFill/>
            <a:miter lim="800000"/>
            <a:headEnd/>
            <a:tailEnd/>
          </a:ln>
        </p:spPr>
        <p:txBody>
          <a:bodyPr anchor="ctr">
            <a:spAutoFit/>
          </a:bodyPr>
          <a:lstStyle/>
          <a:p>
            <a:pPr algn="ctr"/>
            <a:r>
              <a:rPr lang="ar-EG" sz="4400" b="1">
                <a:solidFill>
                  <a:srgbClr val="002060"/>
                </a:solidFill>
                <a:latin typeface="Calibri" pitchFamily="34" charset="0"/>
              </a:rPr>
              <a:t>الخطوة الخامسة</a:t>
            </a:r>
            <a:endParaRPr lang="en-US" sz="4400" u="sng">
              <a:solidFill>
                <a:srgbClr val="002060"/>
              </a:solidFill>
              <a:latin typeface="Calibri" pitchFamily="34" charset="0"/>
            </a:endParaRPr>
          </a:p>
        </p:txBody>
      </p:sp>
      <p:pic>
        <p:nvPicPr>
          <p:cNvPr id="47112" name="Picture 8"/>
          <p:cNvPicPr>
            <a:picLocks noChangeAspect="1" noChangeArrowheads="1"/>
          </p:cNvPicPr>
          <p:nvPr/>
        </p:nvPicPr>
        <p:blipFill>
          <a:blip r:embed="rId6"/>
          <a:srcRect/>
          <a:stretch>
            <a:fillRect/>
          </a:stretch>
        </p:blipFill>
        <p:spPr bwMode="auto">
          <a:xfrm>
            <a:off x="533400" y="457200"/>
            <a:ext cx="3838575" cy="28194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خطوة الخامسة.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طوة الخامس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112"/>
                                        </p:tgtEl>
                                        <p:attrNameLst>
                                          <p:attrName>style.visibility</p:attrName>
                                        </p:attrNameLst>
                                      </p:cBhvr>
                                      <p:to>
                                        <p:strVal val="visible"/>
                                      </p:to>
                                    </p:set>
                                    <p:anim calcmode="lin" valueType="num">
                                      <p:cBhvr additive="base">
                                        <p:cTn id="19" dur="500" fill="hold"/>
                                        <p:tgtEl>
                                          <p:spTgt spid="47112"/>
                                        </p:tgtEl>
                                        <p:attrNameLst>
                                          <p:attrName>ppt_x</p:attrName>
                                        </p:attrNameLst>
                                      </p:cBhvr>
                                      <p:tavLst>
                                        <p:tav tm="0">
                                          <p:val>
                                            <p:strVal val="#ppt_x"/>
                                          </p:val>
                                        </p:tav>
                                        <p:tav tm="100000">
                                          <p:val>
                                            <p:strVal val="#ppt_x"/>
                                          </p:val>
                                        </p:tav>
                                      </p:tavLst>
                                    </p:anim>
                                    <p:anim calcmode="lin" valueType="num">
                                      <p:cBhvr additive="base">
                                        <p:cTn id="20" dur="500" fill="hold"/>
                                        <p:tgtEl>
                                          <p:spTgt spid="47112"/>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نستخدم قلم أسود فلوماست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71600" y="5029200"/>
            <a:ext cx="6324600" cy="1219200"/>
            <a:chOff x="304800" y="4876801"/>
            <a:chExt cx="8534400" cy="1752600"/>
          </a:xfrm>
        </p:grpSpPr>
        <p:sp>
          <p:nvSpPr>
            <p:cNvPr id="4" name="Folded Corner 3"/>
            <p:cNvSpPr/>
            <p:nvPr/>
          </p:nvSpPr>
          <p:spPr>
            <a:xfrm>
              <a:off x="304800" y="4876801"/>
              <a:ext cx="8534400" cy="1752600"/>
            </a:xfrm>
            <a:prstGeom prst="foldedCorner">
              <a:avLst/>
            </a:prstGeom>
            <a:solidFill>
              <a:srgbClr val="FF3300"/>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48135" name="Rectangle 3"/>
            <p:cNvSpPr>
              <a:spLocks noChangeArrowheads="1"/>
            </p:cNvSpPr>
            <p:nvPr/>
          </p:nvSpPr>
          <p:spPr bwMode="auto">
            <a:xfrm>
              <a:off x="457200" y="5250715"/>
              <a:ext cx="8229599" cy="1017586"/>
            </a:xfrm>
            <a:prstGeom prst="rect">
              <a:avLst/>
            </a:prstGeom>
            <a:noFill/>
            <a:ln w="9525">
              <a:noFill/>
              <a:miter lim="800000"/>
              <a:headEnd/>
              <a:tailEnd/>
            </a:ln>
          </p:spPr>
          <p:txBody>
            <a:bodyPr anchor="ctr">
              <a:spAutoFit/>
            </a:bodyPr>
            <a:lstStyle/>
            <a:p>
              <a:pPr algn="ctr"/>
              <a:r>
                <a:rPr lang="ar-EG" sz="4000" b="1">
                  <a:solidFill>
                    <a:schemeClr val="bg1"/>
                  </a:solidFill>
                  <a:latin typeface="Calibri" pitchFamily="34" charset="0"/>
                </a:rPr>
                <a:t> شكل(11): الشكل النهائي للوحة</a:t>
              </a:r>
              <a:endParaRPr lang="en-US" sz="4000">
                <a:solidFill>
                  <a:schemeClr val="bg1"/>
                </a:solidFill>
                <a:latin typeface="Calibri" pitchFamily="34" charset="0"/>
              </a:endParaRPr>
            </a:p>
          </p:txBody>
        </p:sp>
      </p:grpSp>
      <p:pic>
        <p:nvPicPr>
          <p:cNvPr id="48136" name="Picture 8"/>
          <p:cNvPicPr>
            <a:picLocks noChangeAspect="1" noChangeArrowheads="1"/>
          </p:cNvPicPr>
          <p:nvPr/>
        </p:nvPicPr>
        <p:blipFill>
          <a:blip r:embed="rId5"/>
          <a:srcRect/>
          <a:stretch>
            <a:fillRect/>
          </a:stretch>
        </p:blipFill>
        <p:spPr bwMode="auto">
          <a:xfrm>
            <a:off x="685800" y="381000"/>
            <a:ext cx="8010525" cy="4191000"/>
          </a:xfrm>
          <a:prstGeom prst="rect">
            <a:avLst/>
          </a:prstGeom>
          <a:noFill/>
          <a:ln w="9525">
            <a:noFill/>
            <a:miter lim="800000"/>
            <a:headEnd/>
            <a:tailEnd/>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شكل 11 الشكل النهائ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914400" y="457200"/>
            <a:ext cx="7543800" cy="5410200"/>
            <a:chOff x="914400" y="3505200"/>
            <a:chExt cx="7162800" cy="2633663"/>
          </a:xfrm>
        </p:grpSpPr>
        <p:pic>
          <p:nvPicPr>
            <p:cNvPr id="3" name="Picture 3"/>
            <p:cNvPicPr>
              <a:picLocks noChangeAspect="1" noChangeArrowheads="1"/>
            </p:cNvPicPr>
            <p:nvPr/>
          </p:nvPicPr>
          <p:blipFill>
            <a:blip r:embed="rId5" cstate="print">
              <a:grayscl/>
              <a:lum bright="-21000" contrast="25000"/>
            </a:blip>
            <a:srcRect/>
            <a:stretch>
              <a:fillRect/>
            </a:stretch>
          </p:blipFill>
          <p:spPr bwMode="auto">
            <a:xfrm>
              <a:off x="914400" y="3505200"/>
              <a:ext cx="7162800" cy="2633663"/>
            </a:xfrm>
            <a:prstGeom prst="cloudCallout">
              <a:avLst>
                <a:gd name="adj1" fmla="val -33016"/>
                <a:gd name="adj2" fmla="val 62515"/>
              </a:avLst>
            </a:prstGeom>
            <a:noFill/>
            <a:ln w="76200">
              <a:solidFill>
                <a:srgbClr val="9933FF"/>
              </a:solidFill>
              <a:prstDash val="dash"/>
              <a:miter lim="800000"/>
              <a:headEnd/>
              <a:tailEnd/>
            </a:ln>
            <a:effectLst/>
          </p:spPr>
        </p:pic>
        <p:sp>
          <p:nvSpPr>
            <p:cNvPr id="4" name="Rectangle 1"/>
            <p:cNvSpPr>
              <a:spLocks noChangeArrowheads="1"/>
            </p:cNvSpPr>
            <p:nvPr/>
          </p:nvSpPr>
          <p:spPr bwMode="auto">
            <a:xfrm>
              <a:off x="1192567" y="4276564"/>
              <a:ext cx="6629400" cy="1033788"/>
            </a:xfrm>
            <a:prstGeom prst="rect">
              <a:avLst/>
            </a:prstGeom>
            <a:solidFill>
              <a:schemeClr val="bg1">
                <a:alpha val="82000"/>
              </a:schemeClr>
            </a:solidFill>
            <a:ln w="9525">
              <a:noFill/>
              <a:miter lim="800000"/>
              <a:headEnd/>
              <a:tailEnd/>
            </a:ln>
            <a:effectLst>
              <a:softEdge rad="127000"/>
            </a:effectLst>
          </p:spPr>
          <p:txBody>
            <a:bodyPr anchor="ctr">
              <a:spAutoFit/>
            </a:bodyPr>
            <a:lstStyle/>
            <a:p>
              <a:pPr algn="ctr" fontAlgn="auto">
                <a:spcBef>
                  <a:spcPts val="0"/>
                </a:spcBef>
                <a:spcAft>
                  <a:spcPts val="0"/>
                </a:spcAft>
                <a:buFont typeface="Arial" pitchFamily="34" charset="0"/>
                <a:buChar char="•"/>
                <a:defRPr/>
              </a:pPr>
              <a:r>
                <a:rPr lang="ar-EG" sz="6600" b="1" dirty="0">
                  <a:latin typeface="+mn-lt"/>
                  <a:cs typeface="+mn-cs"/>
                </a:rPr>
                <a:t> يمكننا رسم فكرة أخرى.</a:t>
              </a:r>
              <a:endParaRPr lang="en-US" sz="6600" dirty="0">
                <a:latin typeface="+mn-lt"/>
                <a:cs typeface="+mn-cs"/>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يمكننا رسم فك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224213" y="304800"/>
            <a:ext cx="5614987" cy="2362200"/>
            <a:chOff x="3224844" y="228600"/>
            <a:chExt cx="5614356" cy="2667000"/>
          </a:xfrm>
        </p:grpSpPr>
        <p:sp>
          <p:nvSpPr>
            <p:cNvPr id="3" name="Left-Right Arrow Callout 2"/>
            <p:cNvSpPr/>
            <p:nvPr/>
          </p:nvSpPr>
          <p:spPr>
            <a:xfrm>
              <a:off x="3224844" y="228600"/>
              <a:ext cx="5614356" cy="2667000"/>
            </a:xfrm>
            <a:prstGeom prst="roundRect">
              <a:avLst>
                <a:gd name="adj" fmla="val 0"/>
              </a:avLst>
            </a:prstGeom>
            <a:blipFill>
              <a:blip r:embed="rId7" cstate="print">
                <a:lum bright="-7000" contrast="33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0188" name="Rectangle 3"/>
            <p:cNvSpPr>
              <a:spLocks noChangeArrowheads="1"/>
            </p:cNvSpPr>
            <p:nvPr/>
          </p:nvSpPr>
          <p:spPr bwMode="auto">
            <a:xfrm>
              <a:off x="4139246" y="1587103"/>
              <a:ext cx="3200400" cy="851297"/>
            </a:xfrm>
            <a:prstGeom prst="roundRect">
              <a:avLst>
                <a:gd name="adj" fmla="val 16667"/>
              </a:avLst>
            </a:prstGeom>
            <a:noFill/>
            <a:ln w="9525">
              <a:noFill/>
              <a:miter lim="800000"/>
              <a:headEnd/>
              <a:tailEnd/>
            </a:ln>
          </p:spPr>
          <p:txBody>
            <a:bodyPr anchor="ctr">
              <a:spAutoFit/>
            </a:bodyPr>
            <a:lstStyle/>
            <a:p>
              <a:pPr algn="ctr"/>
              <a:r>
                <a:rPr lang="ar-EG" sz="4400" b="1">
                  <a:solidFill>
                    <a:srgbClr val="CC00CC"/>
                  </a:solidFill>
                  <a:latin typeface="Calibri" pitchFamily="34" charset="0"/>
                </a:rPr>
                <a:t>الخطوة الأولى</a:t>
              </a:r>
              <a:endParaRPr lang="en-US" sz="4400">
                <a:solidFill>
                  <a:srgbClr val="CC00CC"/>
                </a:solidFill>
                <a:latin typeface="Calibri" pitchFamily="34" charset="0"/>
              </a:endParaRPr>
            </a:p>
          </p:txBody>
        </p:sp>
        <p:sp>
          <p:nvSpPr>
            <p:cNvPr id="5" name="Freeform 4"/>
            <p:cNvSpPr/>
            <p:nvPr/>
          </p:nvSpPr>
          <p:spPr>
            <a:xfrm>
              <a:off x="8229669" y="1372112"/>
              <a:ext cx="484134" cy="1028802"/>
            </a:xfrm>
            <a:custGeom>
              <a:avLst/>
              <a:gdLst>
                <a:gd name="connsiteX0" fmla="*/ 318052 w 483593"/>
                <a:gd name="connsiteY0" fmla="*/ 23191 h 1030136"/>
                <a:gd name="connsiteX1" fmla="*/ 258417 w 483593"/>
                <a:gd name="connsiteY1" fmla="*/ 43070 h 1030136"/>
                <a:gd name="connsiteX2" fmla="*/ 59635 w 483593"/>
                <a:gd name="connsiteY2" fmla="*/ 102704 h 1030136"/>
                <a:gd name="connsiteX3" fmla="*/ 19878 w 483593"/>
                <a:gd name="connsiteY3" fmla="*/ 261730 h 1030136"/>
                <a:gd name="connsiteX4" fmla="*/ 119270 w 483593"/>
                <a:gd name="connsiteY4" fmla="*/ 281609 h 1030136"/>
                <a:gd name="connsiteX5" fmla="*/ 19878 w 483593"/>
                <a:gd name="connsiteY5" fmla="*/ 381000 h 1030136"/>
                <a:gd name="connsiteX6" fmla="*/ 79513 w 483593"/>
                <a:gd name="connsiteY6" fmla="*/ 420757 h 1030136"/>
                <a:gd name="connsiteX7" fmla="*/ 19878 w 483593"/>
                <a:gd name="connsiteY7" fmla="*/ 599661 h 1030136"/>
                <a:gd name="connsiteX8" fmla="*/ 0 w 483593"/>
                <a:gd name="connsiteY8" fmla="*/ 659296 h 1030136"/>
                <a:gd name="connsiteX9" fmla="*/ 19878 w 483593"/>
                <a:gd name="connsiteY9" fmla="*/ 798443 h 1030136"/>
                <a:gd name="connsiteX10" fmla="*/ 79513 w 483593"/>
                <a:gd name="connsiteY10" fmla="*/ 838200 h 1030136"/>
                <a:gd name="connsiteX11" fmla="*/ 99391 w 483593"/>
                <a:gd name="connsiteY11" fmla="*/ 897835 h 1030136"/>
                <a:gd name="connsiteX12" fmla="*/ 119270 w 483593"/>
                <a:gd name="connsiteY12" fmla="*/ 997226 h 1030136"/>
                <a:gd name="connsiteX13" fmla="*/ 198783 w 483593"/>
                <a:gd name="connsiteY13" fmla="*/ 1017104 h 1030136"/>
                <a:gd name="connsiteX14" fmla="*/ 417443 w 483593"/>
                <a:gd name="connsiteY14" fmla="*/ 897835 h 1030136"/>
                <a:gd name="connsiteX15" fmla="*/ 377687 w 483593"/>
                <a:gd name="connsiteY15" fmla="*/ 838200 h 1030136"/>
                <a:gd name="connsiteX16" fmla="*/ 377687 w 483593"/>
                <a:gd name="connsiteY16" fmla="*/ 619539 h 1030136"/>
                <a:gd name="connsiteX17" fmla="*/ 417443 w 483593"/>
                <a:gd name="connsiteY17" fmla="*/ 559904 h 1030136"/>
                <a:gd name="connsiteX18" fmla="*/ 377687 w 483593"/>
                <a:gd name="connsiteY18" fmla="*/ 361122 h 1030136"/>
                <a:gd name="connsiteX19" fmla="*/ 298174 w 483593"/>
                <a:gd name="connsiteY19" fmla="*/ 241852 h 1030136"/>
                <a:gd name="connsiteX20" fmla="*/ 258417 w 483593"/>
                <a:gd name="connsiteY20" fmla="*/ 182217 h 1030136"/>
                <a:gd name="connsiteX21" fmla="*/ 318052 w 483593"/>
                <a:gd name="connsiteY21" fmla="*/ 23191 h 103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3593" h="1030136">
                  <a:moveTo>
                    <a:pt x="318052" y="23191"/>
                  </a:moveTo>
                  <a:cubicBezTo>
                    <a:pt x="318052" y="0"/>
                    <a:pt x="278487" y="37049"/>
                    <a:pt x="258417" y="43070"/>
                  </a:cubicBezTo>
                  <a:cubicBezTo>
                    <a:pt x="30819" y="111350"/>
                    <a:pt x="194703" y="57682"/>
                    <a:pt x="59635" y="102704"/>
                  </a:cubicBezTo>
                  <a:cubicBezTo>
                    <a:pt x="50561" y="129926"/>
                    <a:pt x="9218" y="245740"/>
                    <a:pt x="19878" y="261730"/>
                  </a:cubicBezTo>
                  <a:cubicBezTo>
                    <a:pt x="38620" y="289842"/>
                    <a:pt x="86139" y="274983"/>
                    <a:pt x="119270" y="281609"/>
                  </a:cubicBezTo>
                  <a:cubicBezTo>
                    <a:pt x="100561" y="294082"/>
                    <a:pt x="12083" y="342023"/>
                    <a:pt x="19878" y="381000"/>
                  </a:cubicBezTo>
                  <a:cubicBezTo>
                    <a:pt x="24563" y="404427"/>
                    <a:pt x="59635" y="407505"/>
                    <a:pt x="79513" y="420757"/>
                  </a:cubicBezTo>
                  <a:lnTo>
                    <a:pt x="19878" y="599661"/>
                  </a:lnTo>
                  <a:lnTo>
                    <a:pt x="0" y="659296"/>
                  </a:lnTo>
                  <a:cubicBezTo>
                    <a:pt x="6626" y="705678"/>
                    <a:pt x="849" y="755628"/>
                    <a:pt x="19878" y="798443"/>
                  </a:cubicBezTo>
                  <a:cubicBezTo>
                    <a:pt x="29581" y="820275"/>
                    <a:pt x="64589" y="819544"/>
                    <a:pt x="79513" y="838200"/>
                  </a:cubicBezTo>
                  <a:cubicBezTo>
                    <a:pt x="92603" y="854562"/>
                    <a:pt x="94309" y="877507"/>
                    <a:pt x="99391" y="897835"/>
                  </a:cubicBezTo>
                  <a:cubicBezTo>
                    <a:pt x="107586" y="930613"/>
                    <a:pt x="97640" y="971271"/>
                    <a:pt x="119270" y="997226"/>
                  </a:cubicBezTo>
                  <a:cubicBezTo>
                    <a:pt x="136760" y="1018214"/>
                    <a:pt x="172279" y="1010478"/>
                    <a:pt x="198783" y="1017104"/>
                  </a:cubicBezTo>
                  <a:cubicBezTo>
                    <a:pt x="378041" y="972290"/>
                    <a:pt x="483593" y="1030136"/>
                    <a:pt x="417443" y="897835"/>
                  </a:cubicBezTo>
                  <a:cubicBezTo>
                    <a:pt x="406759" y="876467"/>
                    <a:pt x="390939" y="858078"/>
                    <a:pt x="377687" y="838200"/>
                  </a:cubicBezTo>
                  <a:cubicBezTo>
                    <a:pt x="353367" y="740920"/>
                    <a:pt x="342075" y="738249"/>
                    <a:pt x="377687" y="619539"/>
                  </a:cubicBezTo>
                  <a:cubicBezTo>
                    <a:pt x="384552" y="596656"/>
                    <a:pt x="404191" y="579782"/>
                    <a:pt x="417443" y="559904"/>
                  </a:cubicBezTo>
                  <a:cubicBezTo>
                    <a:pt x="404191" y="493643"/>
                    <a:pt x="415170" y="417346"/>
                    <a:pt x="377687" y="361122"/>
                  </a:cubicBezTo>
                  <a:lnTo>
                    <a:pt x="298174" y="241852"/>
                  </a:lnTo>
                  <a:lnTo>
                    <a:pt x="258417" y="182217"/>
                  </a:lnTo>
                  <a:cubicBezTo>
                    <a:pt x="279621" y="33793"/>
                    <a:pt x="318052" y="46382"/>
                    <a:pt x="318052" y="2319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grpSp>
      <p:grpSp>
        <p:nvGrpSpPr>
          <p:cNvPr id="4" name="Group 11"/>
          <p:cNvGrpSpPr>
            <a:grpSpLocks/>
          </p:cNvGrpSpPr>
          <p:nvPr/>
        </p:nvGrpSpPr>
        <p:grpSpPr bwMode="auto">
          <a:xfrm>
            <a:off x="6477000" y="2971800"/>
            <a:ext cx="2438400" cy="3429000"/>
            <a:chOff x="-640079" y="3613859"/>
            <a:chExt cx="9875513" cy="3369435"/>
          </a:xfrm>
        </p:grpSpPr>
        <p:sp>
          <p:nvSpPr>
            <p:cNvPr id="13" name="Left-Right Arrow Callout 12"/>
            <p:cNvSpPr/>
            <p:nvPr/>
          </p:nvSpPr>
          <p:spPr>
            <a:xfrm rot="5400000">
              <a:off x="2612960" y="360820"/>
              <a:ext cx="3369435" cy="9875513"/>
            </a:xfrm>
            <a:prstGeom prst="leftRightArrowCallout">
              <a:avLst>
                <a:gd name="adj1" fmla="val 167439"/>
                <a:gd name="adj2" fmla="val 98712"/>
                <a:gd name="adj3" fmla="val 15006"/>
                <a:gd name="adj4" fmla="val 69988"/>
              </a:avLst>
            </a:prstGeom>
            <a:solidFill>
              <a:srgbClr val="99FF99"/>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0184" name="Rectangle 3"/>
            <p:cNvSpPr>
              <a:spLocks noChangeArrowheads="1"/>
            </p:cNvSpPr>
            <p:nvPr/>
          </p:nvSpPr>
          <p:spPr bwMode="auto">
            <a:xfrm>
              <a:off x="80007" y="3838488"/>
              <a:ext cx="8229597" cy="2812601"/>
            </a:xfrm>
            <a:prstGeom prst="rect">
              <a:avLst/>
            </a:prstGeom>
            <a:noFill/>
            <a:ln w="9525">
              <a:noFill/>
              <a:miter lim="800000"/>
              <a:headEnd/>
              <a:tailEnd/>
            </a:ln>
          </p:spPr>
          <p:txBody>
            <a:bodyPr anchor="ctr">
              <a:spAutoFit/>
            </a:bodyPr>
            <a:lstStyle/>
            <a:p>
              <a:pPr algn="ctr"/>
              <a:r>
                <a:rPr lang="ar-EG" sz="3600" b="1">
                  <a:latin typeface="Calibri" pitchFamily="34" charset="0"/>
                </a:rPr>
                <a:t>نرسم الخطوط الأولية للموضوع المختار.</a:t>
              </a:r>
              <a:endParaRPr lang="en-US" sz="3600">
                <a:solidFill>
                  <a:srgbClr val="003366"/>
                </a:solidFill>
                <a:latin typeface="Calibri" pitchFamily="34" charset="0"/>
              </a:endParaRPr>
            </a:p>
          </p:txBody>
        </p:sp>
      </p:grpSp>
      <p:pic>
        <p:nvPicPr>
          <p:cNvPr id="15" name="Picture 1"/>
          <p:cNvPicPr>
            <a:picLocks noChangeAspect="1" noChangeArrowheads="1"/>
          </p:cNvPicPr>
          <p:nvPr/>
        </p:nvPicPr>
        <p:blipFill>
          <a:blip r:embed="rId8" cstate="print"/>
          <a:srcRect/>
          <a:stretch>
            <a:fillRect/>
          </a:stretch>
        </p:blipFill>
        <p:spPr bwMode="auto">
          <a:xfrm>
            <a:off x="304800" y="2514600"/>
            <a:ext cx="5791200" cy="4114801"/>
          </a:xfrm>
          <a:prstGeom prst="roundRect">
            <a:avLst>
              <a:gd name="adj" fmla="val 8594"/>
            </a:avLst>
          </a:prstGeom>
          <a:solidFill>
            <a:srgbClr val="FFFFFF">
              <a:shade val="85000"/>
            </a:srgbClr>
          </a:solidFill>
          <a:ln w="57150">
            <a:solidFill>
              <a:schemeClr val="tx1"/>
            </a:solidFill>
          </a:ln>
          <a:effectLst/>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الخطوة الاولى.wav"/>
                                        </p:tgtEl>
                                      </p:cMediaNode>
                                    </p:audio>
                                  </p:sub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to="" calcmode="lin" valueType="num">
                                      <p:cBhvr>
                                        <p:cTn id="14" dur="1" fill="hold"/>
                                        <p:tgtEl>
                                          <p:spTgt spid="4"/>
                                        </p:tgtEl>
                                        <p:attrNameLst>
                                          <p:attrName/>
                                        </p:attrNameLst>
                                      </p:cBhvr>
                                    </p:anim>
                                  </p:childTnLst>
                                  <p:subTnLst>
                                    <p:audio>
                                      <p:cMediaNode>
                                        <p:cTn display="0" masterRel="sameClick">
                                          <p:stCondLst>
                                            <p:cond evt="begin" delay="0">
                                              <p:tn val="12"/>
                                            </p:cond>
                                          </p:stCondLst>
                                          <p:endCondLst>
                                            <p:cond evt="onStopAudio" delay="0">
                                              <p:tgtEl>
                                                <p:sldTgt/>
                                              </p:tgtEl>
                                            </p:cond>
                                          </p:endCondLst>
                                        </p:cTn>
                                        <p:tgtEl>
                                          <p:sndTgt r:embed="rId5" name="نرسم الخطوط الأولية.wav"/>
                                        </p:tgtEl>
                                      </p:cMediaNode>
                                    </p:audio>
                                  </p:sub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from="(-#ppt_w/2)" to="(#ppt_x)" calcmode="lin" valueType="num">
                                      <p:cBhvr>
                                        <p:cTn id="19" dur="600" fill="hold">
                                          <p:stCondLst>
                                            <p:cond delay="0"/>
                                          </p:stCondLst>
                                        </p:cTn>
                                        <p:tgtEl>
                                          <p:spTgt spid="15"/>
                                        </p:tgtEl>
                                        <p:attrNameLst>
                                          <p:attrName>ppt_x</p:attrName>
                                        </p:attrNameLst>
                                      </p:cBhvr>
                                    </p:anim>
                                    <p:anim from="0" to="-1.0" calcmode="lin" valueType="num">
                                      <p:cBhvr>
                                        <p:cTn id="20" dur="200" decel="50000" autoRev="1" fill="hold">
                                          <p:stCondLst>
                                            <p:cond delay="600"/>
                                          </p:stCondLst>
                                        </p:cTn>
                                        <p:tgtEl>
                                          <p:spTgt spid="15"/>
                                        </p:tgtEl>
                                        <p:attrNameLst>
                                          <p:attrName>xshear</p:attrName>
                                        </p:attrNameLst>
                                      </p:cBhvr>
                                    </p:anim>
                                    <p:animScale>
                                      <p:cBhvr>
                                        <p:cTn id="21" dur="200" decel="100000" autoRev="1" fill="hold">
                                          <p:stCondLst>
                                            <p:cond delay="600"/>
                                          </p:stCondLst>
                                        </p:cTn>
                                        <p:tgtEl>
                                          <p:spTgt spid="15"/>
                                        </p:tgtEl>
                                      </p:cBhvr>
                                      <p:from x="100000" y="100000"/>
                                      <p:to x="80000" y="100000"/>
                                    </p:animScale>
                                    <p:anim by="(#ppt_h/3+#ppt_w*0.1)" calcmode="lin" valueType="num">
                                      <p:cBhvr additive="sum">
                                        <p:cTn id="22" dur="200" decel="100000" autoRev="1" fill="hold">
                                          <p:stCondLst>
                                            <p:cond delay="600"/>
                                          </p:stCondLst>
                                        </p:cTn>
                                        <p:tgtEl>
                                          <p:spTgt spid="15"/>
                                        </p:tgtEl>
                                        <p:attrNameLst>
                                          <p:attrName>ppt_x</p:attrName>
                                        </p:attrNameLst>
                                      </p:cBhvr>
                                    </p:anim>
                                  </p:childTnLst>
                                  <p:subTnLst>
                                    <p:audio>
                                      <p:cMediaNode>
                                        <p:cTn display="0" masterRel="sameClick">
                                          <p:stCondLst>
                                            <p:cond evt="begin" delay="0">
                                              <p:tn val="17"/>
                                            </p:cond>
                                          </p:stCondLst>
                                          <p:endCondLst>
                                            <p:cond evt="onStopAudio" delay="0">
                                              <p:tgtEl>
                                                <p:sldTgt/>
                                              </p:tgtEl>
                                            </p:cond>
                                          </p:endCondLst>
                                        </p:cTn>
                                        <p:tgtEl>
                                          <p:sndTgt r:embed="rId6" name="0562 - glop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7" cstate="print"/>
          <a:srcRect/>
          <a:stretch>
            <a:fillRect/>
          </a:stretch>
        </p:blipFill>
        <p:spPr bwMode="auto">
          <a:xfrm>
            <a:off x="228600" y="2514600"/>
            <a:ext cx="5638800" cy="4114801"/>
          </a:xfrm>
          <a:prstGeom prst="roundRect">
            <a:avLst>
              <a:gd name="adj" fmla="val 8594"/>
            </a:avLst>
          </a:prstGeom>
          <a:solidFill>
            <a:srgbClr val="FFFFFF">
              <a:shade val="85000"/>
            </a:srgbClr>
          </a:solidFill>
          <a:ln w="57150">
            <a:solidFill>
              <a:schemeClr val="tx1"/>
            </a:solidFill>
          </a:ln>
          <a:effectLst/>
        </p:spPr>
      </p:pic>
      <p:pic>
        <p:nvPicPr>
          <p:cNvPr id="10" name="Picture 3"/>
          <p:cNvPicPr>
            <a:picLocks noChangeAspect="1" noChangeArrowheads="1"/>
          </p:cNvPicPr>
          <p:nvPr/>
        </p:nvPicPr>
        <p:blipFill>
          <a:blip r:embed="rId8" cstate="print">
            <a:lum bright="-19000" contrast="38000"/>
          </a:blip>
          <a:srcRect/>
          <a:stretch>
            <a:fillRect/>
          </a:stretch>
        </p:blipFill>
        <p:spPr bwMode="auto">
          <a:xfrm>
            <a:off x="228600" y="2514600"/>
            <a:ext cx="5638800" cy="4105275"/>
          </a:xfrm>
          <a:prstGeom prst="roundRect">
            <a:avLst>
              <a:gd name="adj" fmla="val 8920"/>
            </a:avLst>
          </a:prstGeom>
          <a:ln>
            <a:noFill/>
          </a:ln>
          <a:effectLst/>
          <a:scene3d>
            <a:camera prst="orthographicFront"/>
            <a:lightRig rig="contrasting" dir="t">
              <a:rot lat="0" lon="0" rev="4200000"/>
            </a:lightRig>
          </a:scene3d>
          <a:sp3d prstMaterial="plastic">
            <a:contourClr>
              <a:srgbClr val="969696"/>
            </a:contourClr>
          </a:sp3d>
        </p:spPr>
      </p:pic>
      <p:grpSp>
        <p:nvGrpSpPr>
          <p:cNvPr id="2" name="Group 2"/>
          <p:cNvGrpSpPr>
            <a:grpSpLocks/>
          </p:cNvGrpSpPr>
          <p:nvPr/>
        </p:nvGrpSpPr>
        <p:grpSpPr bwMode="auto">
          <a:xfrm>
            <a:off x="3224213" y="304800"/>
            <a:ext cx="5614987" cy="2362200"/>
            <a:chOff x="3224844" y="228600"/>
            <a:chExt cx="5614356" cy="2667000"/>
          </a:xfrm>
        </p:grpSpPr>
        <p:sp>
          <p:nvSpPr>
            <p:cNvPr id="4" name="Left-Right Arrow Callout 2"/>
            <p:cNvSpPr/>
            <p:nvPr/>
          </p:nvSpPr>
          <p:spPr>
            <a:xfrm>
              <a:off x="3224844" y="228600"/>
              <a:ext cx="5614356" cy="2667000"/>
            </a:xfrm>
            <a:prstGeom prst="roundRect">
              <a:avLst>
                <a:gd name="adj" fmla="val 0"/>
              </a:avLst>
            </a:prstGeom>
            <a:blipFill>
              <a:blip r:embed="rId9" cstate="print">
                <a:lum bright="-7000" contrast="33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1213" name="Rectangle 3"/>
            <p:cNvSpPr>
              <a:spLocks noChangeArrowheads="1"/>
            </p:cNvSpPr>
            <p:nvPr/>
          </p:nvSpPr>
          <p:spPr bwMode="auto">
            <a:xfrm>
              <a:off x="4139246" y="1587104"/>
              <a:ext cx="3200400" cy="961142"/>
            </a:xfrm>
            <a:prstGeom prst="roundRect">
              <a:avLst>
                <a:gd name="adj" fmla="val 16667"/>
              </a:avLst>
            </a:prstGeom>
            <a:noFill/>
            <a:ln w="9525">
              <a:noFill/>
              <a:miter lim="800000"/>
              <a:headEnd/>
              <a:tailEnd/>
            </a:ln>
          </p:spPr>
          <p:txBody>
            <a:bodyPr anchor="ctr">
              <a:spAutoFit/>
            </a:bodyPr>
            <a:lstStyle/>
            <a:p>
              <a:pPr algn="ctr"/>
              <a:r>
                <a:rPr lang="ar-EG" sz="4400" b="1">
                  <a:solidFill>
                    <a:srgbClr val="0000FF"/>
                  </a:solidFill>
                  <a:latin typeface="Calibri" pitchFamily="34" charset="0"/>
                </a:rPr>
                <a:t>الخطوة الثانية</a:t>
              </a:r>
              <a:endParaRPr lang="en-US" sz="4400">
                <a:solidFill>
                  <a:srgbClr val="0000FF"/>
                </a:solidFill>
                <a:latin typeface="Calibri" pitchFamily="34" charset="0"/>
              </a:endParaRPr>
            </a:p>
          </p:txBody>
        </p:sp>
        <p:sp>
          <p:nvSpPr>
            <p:cNvPr id="6" name="Freeform 5"/>
            <p:cNvSpPr/>
            <p:nvPr/>
          </p:nvSpPr>
          <p:spPr>
            <a:xfrm>
              <a:off x="8229669" y="1372112"/>
              <a:ext cx="484134" cy="1028802"/>
            </a:xfrm>
            <a:custGeom>
              <a:avLst/>
              <a:gdLst>
                <a:gd name="connsiteX0" fmla="*/ 318052 w 483593"/>
                <a:gd name="connsiteY0" fmla="*/ 23191 h 1030136"/>
                <a:gd name="connsiteX1" fmla="*/ 258417 w 483593"/>
                <a:gd name="connsiteY1" fmla="*/ 43070 h 1030136"/>
                <a:gd name="connsiteX2" fmla="*/ 59635 w 483593"/>
                <a:gd name="connsiteY2" fmla="*/ 102704 h 1030136"/>
                <a:gd name="connsiteX3" fmla="*/ 19878 w 483593"/>
                <a:gd name="connsiteY3" fmla="*/ 261730 h 1030136"/>
                <a:gd name="connsiteX4" fmla="*/ 119270 w 483593"/>
                <a:gd name="connsiteY4" fmla="*/ 281609 h 1030136"/>
                <a:gd name="connsiteX5" fmla="*/ 19878 w 483593"/>
                <a:gd name="connsiteY5" fmla="*/ 381000 h 1030136"/>
                <a:gd name="connsiteX6" fmla="*/ 79513 w 483593"/>
                <a:gd name="connsiteY6" fmla="*/ 420757 h 1030136"/>
                <a:gd name="connsiteX7" fmla="*/ 19878 w 483593"/>
                <a:gd name="connsiteY7" fmla="*/ 599661 h 1030136"/>
                <a:gd name="connsiteX8" fmla="*/ 0 w 483593"/>
                <a:gd name="connsiteY8" fmla="*/ 659296 h 1030136"/>
                <a:gd name="connsiteX9" fmla="*/ 19878 w 483593"/>
                <a:gd name="connsiteY9" fmla="*/ 798443 h 1030136"/>
                <a:gd name="connsiteX10" fmla="*/ 79513 w 483593"/>
                <a:gd name="connsiteY10" fmla="*/ 838200 h 1030136"/>
                <a:gd name="connsiteX11" fmla="*/ 99391 w 483593"/>
                <a:gd name="connsiteY11" fmla="*/ 897835 h 1030136"/>
                <a:gd name="connsiteX12" fmla="*/ 119270 w 483593"/>
                <a:gd name="connsiteY12" fmla="*/ 997226 h 1030136"/>
                <a:gd name="connsiteX13" fmla="*/ 198783 w 483593"/>
                <a:gd name="connsiteY13" fmla="*/ 1017104 h 1030136"/>
                <a:gd name="connsiteX14" fmla="*/ 417443 w 483593"/>
                <a:gd name="connsiteY14" fmla="*/ 897835 h 1030136"/>
                <a:gd name="connsiteX15" fmla="*/ 377687 w 483593"/>
                <a:gd name="connsiteY15" fmla="*/ 838200 h 1030136"/>
                <a:gd name="connsiteX16" fmla="*/ 377687 w 483593"/>
                <a:gd name="connsiteY16" fmla="*/ 619539 h 1030136"/>
                <a:gd name="connsiteX17" fmla="*/ 417443 w 483593"/>
                <a:gd name="connsiteY17" fmla="*/ 559904 h 1030136"/>
                <a:gd name="connsiteX18" fmla="*/ 377687 w 483593"/>
                <a:gd name="connsiteY18" fmla="*/ 361122 h 1030136"/>
                <a:gd name="connsiteX19" fmla="*/ 298174 w 483593"/>
                <a:gd name="connsiteY19" fmla="*/ 241852 h 1030136"/>
                <a:gd name="connsiteX20" fmla="*/ 258417 w 483593"/>
                <a:gd name="connsiteY20" fmla="*/ 182217 h 1030136"/>
                <a:gd name="connsiteX21" fmla="*/ 318052 w 483593"/>
                <a:gd name="connsiteY21" fmla="*/ 23191 h 103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3593" h="1030136">
                  <a:moveTo>
                    <a:pt x="318052" y="23191"/>
                  </a:moveTo>
                  <a:cubicBezTo>
                    <a:pt x="318052" y="0"/>
                    <a:pt x="278487" y="37049"/>
                    <a:pt x="258417" y="43070"/>
                  </a:cubicBezTo>
                  <a:cubicBezTo>
                    <a:pt x="30819" y="111350"/>
                    <a:pt x="194703" y="57682"/>
                    <a:pt x="59635" y="102704"/>
                  </a:cubicBezTo>
                  <a:cubicBezTo>
                    <a:pt x="50561" y="129926"/>
                    <a:pt x="9218" y="245740"/>
                    <a:pt x="19878" y="261730"/>
                  </a:cubicBezTo>
                  <a:cubicBezTo>
                    <a:pt x="38620" y="289842"/>
                    <a:pt x="86139" y="274983"/>
                    <a:pt x="119270" y="281609"/>
                  </a:cubicBezTo>
                  <a:cubicBezTo>
                    <a:pt x="100561" y="294082"/>
                    <a:pt x="12083" y="342023"/>
                    <a:pt x="19878" y="381000"/>
                  </a:cubicBezTo>
                  <a:cubicBezTo>
                    <a:pt x="24563" y="404427"/>
                    <a:pt x="59635" y="407505"/>
                    <a:pt x="79513" y="420757"/>
                  </a:cubicBezTo>
                  <a:lnTo>
                    <a:pt x="19878" y="599661"/>
                  </a:lnTo>
                  <a:lnTo>
                    <a:pt x="0" y="659296"/>
                  </a:lnTo>
                  <a:cubicBezTo>
                    <a:pt x="6626" y="705678"/>
                    <a:pt x="849" y="755628"/>
                    <a:pt x="19878" y="798443"/>
                  </a:cubicBezTo>
                  <a:cubicBezTo>
                    <a:pt x="29581" y="820275"/>
                    <a:pt x="64589" y="819544"/>
                    <a:pt x="79513" y="838200"/>
                  </a:cubicBezTo>
                  <a:cubicBezTo>
                    <a:pt x="92603" y="854562"/>
                    <a:pt x="94309" y="877507"/>
                    <a:pt x="99391" y="897835"/>
                  </a:cubicBezTo>
                  <a:cubicBezTo>
                    <a:pt x="107586" y="930613"/>
                    <a:pt x="97640" y="971271"/>
                    <a:pt x="119270" y="997226"/>
                  </a:cubicBezTo>
                  <a:cubicBezTo>
                    <a:pt x="136760" y="1018214"/>
                    <a:pt x="172279" y="1010478"/>
                    <a:pt x="198783" y="1017104"/>
                  </a:cubicBezTo>
                  <a:cubicBezTo>
                    <a:pt x="378041" y="972290"/>
                    <a:pt x="483593" y="1030136"/>
                    <a:pt x="417443" y="897835"/>
                  </a:cubicBezTo>
                  <a:cubicBezTo>
                    <a:pt x="406759" y="876467"/>
                    <a:pt x="390939" y="858078"/>
                    <a:pt x="377687" y="838200"/>
                  </a:cubicBezTo>
                  <a:cubicBezTo>
                    <a:pt x="353367" y="740920"/>
                    <a:pt x="342075" y="738249"/>
                    <a:pt x="377687" y="619539"/>
                  </a:cubicBezTo>
                  <a:cubicBezTo>
                    <a:pt x="384552" y="596656"/>
                    <a:pt x="404191" y="579782"/>
                    <a:pt x="417443" y="559904"/>
                  </a:cubicBezTo>
                  <a:cubicBezTo>
                    <a:pt x="404191" y="493643"/>
                    <a:pt x="415170" y="417346"/>
                    <a:pt x="377687" y="361122"/>
                  </a:cubicBezTo>
                  <a:lnTo>
                    <a:pt x="298174" y="241852"/>
                  </a:lnTo>
                  <a:lnTo>
                    <a:pt x="258417" y="182217"/>
                  </a:lnTo>
                  <a:cubicBezTo>
                    <a:pt x="279621" y="33793"/>
                    <a:pt x="318052" y="46382"/>
                    <a:pt x="318052" y="2319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grpSp>
      <p:grpSp>
        <p:nvGrpSpPr>
          <p:cNvPr id="3" name="Group 6"/>
          <p:cNvGrpSpPr>
            <a:grpSpLocks/>
          </p:cNvGrpSpPr>
          <p:nvPr/>
        </p:nvGrpSpPr>
        <p:grpSpPr bwMode="auto">
          <a:xfrm>
            <a:off x="6096000" y="2971800"/>
            <a:ext cx="2819400" cy="3429000"/>
            <a:chOff x="-640079" y="3613859"/>
            <a:chExt cx="9875513" cy="3369435"/>
          </a:xfrm>
        </p:grpSpPr>
        <p:sp>
          <p:nvSpPr>
            <p:cNvPr id="8" name="Left-Right Arrow Callout 7"/>
            <p:cNvSpPr/>
            <p:nvPr/>
          </p:nvSpPr>
          <p:spPr>
            <a:xfrm rot="5400000">
              <a:off x="2612960" y="360820"/>
              <a:ext cx="3369435" cy="9875513"/>
            </a:xfrm>
            <a:prstGeom prst="leftRightArrowCallout">
              <a:avLst>
                <a:gd name="adj1" fmla="val 167439"/>
                <a:gd name="adj2" fmla="val 98712"/>
                <a:gd name="adj3" fmla="val 15006"/>
                <a:gd name="adj4" fmla="val 69988"/>
              </a:avLst>
            </a:prstGeom>
            <a:solidFill>
              <a:srgbClr val="99FF99"/>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1209" name="Rectangle 3"/>
            <p:cNvSpPr>
              <a:spLocks noChangeArrowheads="1"/>
            </p:cNvSpPr>
            <p:nvPr/>
          </p:nvSpPr>
          <p:spPr bwMode="auto">
            <a:xfrm>
              <a:off x="-22868" y="3948991"/>
              <a:ext cx="8846815" cy="2510170"/>
            </a:xfrm>
            <a:prstGeom prst="rect">
              <a:avLst/>
            </a:prstGeom>
            <a:noFill/>
            <a:ln w="9525">
              <a:noFill/>
              <a:miter lim="800000"/>
              <a:headEnd/>
              <a:tailEnd/>
            </a:ln>
          </p:spPr>
          <p:txBody>
            <a:bodyPr anchor="ctr">
              <a:spAutoFit/>
            </a:bodyPr>
            <a:lstStyle/>
            <a:p>
              <a:pPr algn="ctr"/>
              <a:r>
                <a:rPr lang="ar-EG" sz="3200" b="1">
                  <a:latin typeface="Calibri" pitchFamily="34" charset="0"/>
                </a:rPr>
                <a:t>نوزع اللون الأزرق بدرجاته الفاتحة والقاتمة التي تمثل لون السماء والبحر.</a:t>
              </a:r>
              <a:endParaRPr lang="en-US" sz="32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الخطوة الثانية.wav"/>
                                        </p:tgtEl>
                                      </p:cMediaNode>
                                    </p:audio>
                                  </p:sub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to="" calcmode="lin" valueType="num">
                                      <p:cBhvr>
                                        <p:cTn id="14" dur="1" fill="hold"/>
                                        <p:tgtEl>
                                          <p:spTgt spid="3"/>
                                        </p:tgtEl>
                                        <p:attrNameLst>
                                          <p:attrName/>
                                        </p:attrNameLst>
                                      </p:cBhvr>
                                    </p:anim>
                                  </p:childTnLst>
                                  <p:subTnLst>
                                    <p:audio>
                                      <p:cMediaNode>
                                        <p:cTn display="0" masterRel="sameClick">
                                          <p:stCondLst>
                                            <p:cond evt="begin" delay="0">
                                              <p:tn val="12"/>
                                            </p:cond>
                                          </p:stCondLst>
                                          <p:endCondLst>
                                            <p:cond evt="onStopAudio" delay="0">
                                              <p:tgtEl>
                                                <p:sldTgt/>
                                              </p:tgtEl>
                                            </p:cond>
                                          </p:endCondLst>
                                        </p:cTn>
                                        <p:tgtEl>
                                          <p:sndTgt r:embed="rId5" name="نوزع اللون الأزرق.wav"/>
                                        </p:tgtEl>
                                      </p:cMediaNode>
                                    </p:audio>
                                  </p:sub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to="" calcmode="lin" valueType="num">
                                      <p:cBhvr>
                                        <p:cTn id="19" dur="1" fill="hold"/>
                                        <p:tgtEl>
                                          <p:spTgt spid="10"/>
                                        </p:tgtEl>
                                        <p:attrNameLst>
                                          <p:attrName/>
                                        </p:attrNameLst>
                                      </p:cBhvr>
                                    </p:anim>
                                  </p:childTnLst>
                                  <p:subTnLst>
                                    <p:audio>
                                      <p:cMediaNode>
                                        <p:cTn display="0" masterRel="sameClick">
                                          <p:stCondLst>
                                            <p:cond evt="begin" delay="0">
                                              <p:tn val="17"/>
                                            </p:cond>
                                          </p:stCondLst>
                                          <p:endCondLst>
                                            <p:cond evt="onStopAudio" delay="0">
                                              <p:tgtEl>
                                                <p:sldTgt/>
                                              </p:tgtEl>
                                            </p:cond>
                                          </p:endCondLst>
                                        </p:cTn>
                                        <p:tgtEl>
                                          <p:sndTgt r:embed="rId6" name="bee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6" cstate="print">
            <a:lum bright="-19000" contrast="38000"/>
          </a:blip>
          <a:srcRect/>
          <a:stretch>
            <a:fillRect/>
          </a:stretch>
        </p:blipFill>
        <p:spPr bwMode="auto">
          <a:xfrm>
            <a:off x="228600" y="2590800"/>
            <a:ext cx="5867400" cy="3938845"/>
          </a:xfrm>
          <a:prstGeom prst="roundRect">
            <a:avLst>
              <a:gd name="adj" fmla="val 89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2"/>
          <p:cNvPicPr>
            <a:picLocks noChangeAspect="1" noChangeArrowheads="1"/>
          </p:cNvPicPr>
          <p:nvPr/>
        </p:nvPicPr>
        <p:blipFill>
          <a:blip r:embed="rId7" cstate="print">
            <a:lum bright="-22000" contrast="42000"/>
          </a:blip>
          <a:srcRect/>
          <a:stretch>
            <a:fillRect/>
          </a:stretch>
        </p:blipFill>
        <p:spPr bwMode="auto">
          <a:xfrm>
            <a:off x="228600" y="2590800"/>
            <a:ext cx="5867400" cy="3962400"/>
          </a:xfrm>
          <a:prstGeom prst="roundRect">
            <a:avLst>
              <a:gd name="adj" fmla="val 1014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p:cNvGrpSpPr>
            <a:grpSpLocks/>
          </p:cNvGrpSpPr>
          <p:nvPr/>
        </p:nvGrpSpPr>
        <p:grpSpPr bwMode="auto">
          <a:xfrm>
            <a:off x="3224213" y="304800"/>
            <a:ext cx="5614987" cy="2362200"/>
            <a:chOff x="3224844" y="228600"/>
            <a:chExt cx="5614356" cy="2667000"/>
          </a:xfrm>
        </p:grpSpPr>
        <p:sp>
          <p:nvSpPr>
            <p:cNvPr id="4" name="Left-Right Arrow Callout 2"/>
            <p:cNvSpPr/>
            <p:nvPr/>
          </p:nvSpPr>
          <p:spPr>
            <a:xfrm>
              <a:off x="3224844" y="228600"/>
              <a:ext cx="5614356" cy="2667000"/>
            </a:xfrm>
            <a:prstGeom prst="roundRect">
              <a:avLst>
                <a:gd name="adj" fmla="val 0"/>
              </a:avLst>
            </a:prstGeom>
            <a:blipFill>
              <a:blip r:embed="rId8" cstate="print">
                <a:lum bright="-7000" contrast="33000"/>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2237" name="Rectangle 3"/>
            <p:cNvSpPr>
              <a:spLocks noChangeArrowheads="1"/>
            </p:cNvSpPr>
            <p:nvPr/>
          </p:nvSpPr>
          <p:spPr bwMode="auto">
            <a:xfrm>
              <a:off x="4139246" y="1587104"/>
              <a:ext cx="3200400" cy="961142"/>
            </a:xfrm>
            <a:prstGeom prst="roundRect">
              <a:avLst>
                <a:gd name="adj" fmla="val 16667"/>
              </a:avLst>
            </a:prstGeom>
            <a:noFill/>
            <a:ln w="9525">
              <a:noFill/>
              <a:miter lim="800000"/>
              <a:headEnd/>
              <a:tailEnd/>
            </a:ln>
          </p:spPr>
          <p:txBody>
            <a:bodyPr anchor="ctr">
              <a:spAutoFit/>
            </a:bodyPr>
            <a:lstStyle/>
            <a:p>
              <a:pPr algn="ctr"/>
              <a:r>
                <a:rPr lang="ar-EG" sz="4400" b="1">
                  <a:latin typeface="Calibri" pitchFamily="34" charset="0"/>
                </a:rPr>
                <a:t>الخطوة الثالثة</a:t>
              </a:r>
              <a:endParaRPr lang="en-US" sz="4400">
                <a:solidFill>
                  <a:srgbClr val="CC00CC"/>
                </a:solidFill>
                <a:latin typeface="Calibri" pitchFamily="34" charset="0"/>
              </a:endParaRPr>
            </a:p>
          </p:txBody>
        </p:sp>
        <p:sp>
          <p:nvSpPr>
            <p:cNvPr id="6" name="Freeform 5"/>
            <p:cNvSpPr/>
            <p:nvPr/>
          </p:nvSpPr>
          <p:spPr>
            <a:xfrm>
              <a:off x="8229669" y="1372112"/>
              <a:ext cx="484134" cy="1028802"/>
            </a:xfrm>
            <a:custGeom>
              <a:avLst/>
              <a:gdLst>
                <a:gd name="connsiteX0" fmla="*/ 318052 w 483593"/>
                <a:gd name="connsiteY0" fmla="*/ 23191 h 1030136"/>
                <a:gd name="connsiteX1" fmla="*/ 258417 w 483593"/>
                <a:gd name="connsiteY1" fmla="*/ 43070 h 1030136"/>
                <a:gd name="connsiteX2" fmla="*/ 59635 w 483593"/>
                <a:gd name="connsiteY2" fmla="*/ 102704 h 1030136"/>
                <a:gd name="connsiteX3" fmla="*/ 19878 w 483593"/>
                <a:gd name="connsiteY3" fmla="*/ 261730 h 1030136"/>
                <a:gd name="connsiteX4" fmla="*/ 119270 w 483593"/>
                <a:gd name="connsiteY4" fmla="*/ 281609 h 1030136"/>
                <a:gd name="connsiteX5" fmla="*/ 19878 w 483593"/>
                <a:gd name="connsiteY5" fmla="*/ 381000 h 1030136"/>
                <a:gd name="connsiteX6" fmla="*/ 79513 w 483593"/>
                <a:gd name="connsiteY6" fmla="*/ 420757 h 1030136"/>
                <a:gd name="connsiteX7" fmla="*/ 19878 w 483593"/>
                <a:gd name="connsiteY7" fmla="*/ 599661 h 1030136"/>
                <a:gd name="connsiteX8" fmla="*/ 0 w 483593"/>
                <a:gd name="connsiteY8" fmla="*/ 659296 h 1030136"/>
                <a:gd name="connsiteX9" fmla="*/ 19878 w 483593"/>
                <a:gd name="connsiteY9" fmla="*/ 798443 h 1030136"/>
                <a:gd name="connsiteX10" fmla="*/ 79513 w 483593"/>
                <a:gd name="connsiteY10" fmla="*/ 838200 h 1030136"/>
                <a:gd name="connsiteX11" fmla="*/ 99391 w 483593"/>
                <a:gd name="connsiteY11" fmla="*/ 897835 h 1030136"/>
                <a:gd name="connsiteX12" fmla="*/ 119270 w 483593"/>
                <a:gd name="connsiteY12" fmla="*/ 997226 h 1030136"/>
                <a:gd name="connsiteX13" fmla="*/ 198783 w 483593"/>
                <a:gd name="connsiteY13" fmla="*/ 1017104 h 1030136"/>
                <a:gd name="connsiteX14" fmla="*/ 417443 w 483593"/>
                <a:gd name="connsiteY14" fmla="*/ 897835 h 1030136"/>
                <a:gd name="connsiteX15" fmla="*/ 377687 w 483593"/>
                <a:gd name="connsiteY15" fmla="*/ 838200 h 1030136"/>
                <a:gd name="connsiteX16" fmla="*/ 377687 w 483593"/>
                <a:gd name="connsiteY16" fmla="*/ 619539 h 1030136"/>
                <a:gd name="connsiteX17" fmla="*/ 417443 w 483593"/>
                <a:gd name="connsiteY17" fmla="*/ 559904 h 1030136"/>
                <a:gd name="connsiteX18" fmla="*/ 377687 w 483593"/>
                <a:gd name="connsiteY18" fmla="*/ 361122 h 1030136"/>
                <a:gd name="connsiteX19" fmla="*/ 298174 w 483593"/>
                <a:gd name="connsiteY19" fmla="*/ 241852 h 1030136"/>
                <a:gd name="connsiteX20" fmla="*/ 258417 w 483593"/>
                <a:gd name="connsiteY20" fmla="*/ 182217 h 1030136"/>
                <a:gd name="connsiteX21" fmla="*/ 318052 w 483593"/>
                <a:gd name="connsiteY21" fmla="*/ 23191 h 103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3593" h="1030136">
                  <a:moveTo>
                    <a:pt x="318052" y="23191"/>
                  </a:moveTo>
                  <a:cubicBezTo>
                    <a:pt x="318052" y="0"/>
                    <a:pt x="278487" y="37049"/>
                    <a:pt x="258417" y="43070"/>
                  </a:cubicBezTo>
                  <a:cubicBezTo>
                    <a:pt x="30819" y="111350"/>
                    <a:pt x="194703" y="57682"/>
                    <a:pt x="59635" y="102704"/>
                  </a:cubicBezTo>
                  <a:cubicBezTo>
                    <a:pt x="50561" y="129926"/>
                    <a:pt x="9218" y="245740"/>
                    <a:pt x="19878" y="261730"/>
                  </a:cubicBezTo>
                  <a:cubicBezTo>
                    <a:pt x="38620" y="289842"/>
                    <a:pt x="86139" y="274983"/>
                    <a:pt x="119270" y="281609"/>
                  </a:cubicBezTo>
                  <a:cubicBezTo>
                    <a:pt x="100561" y="294082"/>
                    <a:pt x="12083" y="342023"/>
                    <a:pt x="19878" y="381000"/>
                  </a:cubicBezTo>
                  <a:cubicBezTo>
                    <a:pt x="24563" y="404427"/>
                    <a:pt x="59635" y="407505"/>
                    <a:pt x="79513" y="420757"/>
                  </a:cubicBezTo>
                  <a:lnTo>
                    <a:pt x="19878" y="599661"/>
                  </a:lnTo>
                  <a:lnTo>
                    <a:pt x="0" y="659296"/>
                  </a:lnTo>
                  <a:cubicBezTo>
                    <a:pt x="6626" y="705678"/>
                    <a:pt x="849" y="755628"/>
                    <a:pt x="19878" y="798443"/>
                  </a:cubicBezTo>
                  <a:cubicBezTo>
                    <a:pt x="29581" y="820275"/>
                    <a:pt x="64589" y="819544"/>
                    <a:pt x="79513" y="838200"/>
                  </a:cubicBezTo>
                  <a:cubicBezTo>
                    <a:pt x="92603" y="854562"/>
                    <a:pt x="94309" y="877507"/>
                    <a:pt x="99391" y="897835"/>
                  </a:cubicBezTo>
                  <a:cubicBezTo>
                    <a:pt x="107586" y="930613"/>
                    <a:pt x="97640" y="971271"/>
                    <a:pt x="119270" y="997226"/>
                  </a:cubicBezTo>
                  <a:cubicBezTo>
                    <a:pt x="136760" y="1018214"/>
                    <a:pt x="172279" y="1010478"/>
                    <a:pt x="198783" y="1017104"/>
                  </a:cubicBezTo>
                  <a:cubicBezTo>
                    <a:pt x="378041" y="972290"/>
                    <a:pt x="483593" y="1030136"/>
                    <a:pt x="417443" y="897835"/>
                  </a:cubicBezTo>
                  <a:cubicBezTo>
                    <a:pt x="406759" y="876467"/>
                    <a:pt x="390939" y="858078"/>
                    <a:pt x="377687" y="838200"/>
                  </a:cubicBezTo>
                  <a:cubicBezTo>
                    <a:pt x="353367" y="740920"/>
                    <a:pt x="342075" y="738249"/>
                    <a:pt x="377687" y="619539"/>
                  </a:cubicBezTo>
                  <a:cubicBezTo>
                    <a:pt x="384552" y="596656"/>
                    <a:pt x="404191" y="579782"/>
                    <a:pt x="417443" y="559904"/>
                  </a:cubicBezTo>
                  <a:cubicBezTo>
                    <a:pt x="404191" y="493643"/>
                    <a:pt x="415170" y="417346"/>
                    <a:pt x="377687" y="361122"/>
                  </a:cubicBezTo>
                  <a:lnTo>
                    <a:pt x="298174" y="241852"/>
                  </a:lnTo>
                  <a:lnTo>
                    <a:pt x="258417" y="182217"/>
                  </a:lnTo>
                  <a:cubicBezTo>
                    <a:pt x="279621" y="33793"/>
                    <a:pt x="318052" y="46382"/>
                    <a:pt x="318052" y="2319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grpSp>
      <p:grpSp>
        <p:nvGrpSpPr>
          <p:cNvPr id="5" name="Group 6"/>
          <p:cNvGrpSpPr>
            <a:grpSpLocks/>
          </p:cNvGrpSpPr>
          <p:nvPr/>
        </p:nvGrpSpPr>
        <p:grpSpPr bwMode="auto">
          <a:xfrm>
            <a:off x="6477000" y="2971800"/>
            <a:ext cx="2438400" cy="3429000"/>
            <a:chOff x="-640087" y="3613859"/>
            <a:chExt cx="9875521" cy="3369435"/>
          </a:xfrm>
        </p:grpSpPr>
        <p:sp>
          <p:nvSpPr>
            <p:cNvPr id="8" name="Left-Right Arrow Callout 7"/>
            <p:cNvSpPr/>
            <p:nvPr/>
          </p:nvSpPr>
          <p:spPr>
            <a:xfrm rot="5400000">
              <a:off x="2612960" y="360820"/>
              <a:ext cx="3369435" cy="9875513"/>
            </a:xfrm>
            <a:prstGeom prst="leftRightArrowCallout">
              <a:avLst>
                <a:gd name="adj1" fmla="val 167439"/>
                <a:gd name="adj2" fmla="val 98712"/>
                <a:gd name="adj3" fmla="val 15006"/>
                <a:gd name="adj4" fmla="val 69988"/>
              </a:avLst>
            </a:prstGeom>
            <a:solidFill>
              <a:srgbClr val="99FF99"/>
            </a:solidFill>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dirty="0"/>
            </a:p>
          </p:txBody>
        </p:sp>
        <p:sp>
          <p:nvSpPr>
            <p:cNvPr id="52233" name="Rectangle 3"/>
            <p:cNvSpPr>
              <a:spLocks noChangeArrowheads="1"/>
            </p:cNvSpPr>
            <p:nvPr/>
          </p:nvSpPr>
          <p:spPr bwMode="auto">
            <a:xfrm>
              <a:off x="-640087" y="3838488"/>
              <a:ext cx="9566907" cy="2994059"/>
            </a:xfrm>
            <a:prstGeom prst="rect">
              <a:avLst/>
            </a:prstGeom>
            <a:noFill/>
            <a:ln w="9525">
              <a:noFill/>
              <a:miter lim="800000"/>
              <a:headEnd/>
              <a:tailEnd/>
            </a:ln>
          </p:spPr>
          <p:txBody>
            <a:bodyPr anchor="ctr">
              <a:spAutoFit/>
            </a:bodyPr>
            <a:lstStyle/>
            <a:p>
              <a:pPr algn="ctr"/>
              <a:r>
                <a:rPr lang="ar-EG" sz="3200" b="1">
                  <a:latin typeface="Calibri" pitchFamily="34" charset="0"/>
                </a:rPr>
                <a:t>نوزع اللون الأخضر بدرجاته الفاتحة والقاتمة التي تمثل لون النباتات والأعشاب.</a:t>
              </a:r>
              <a:endParaRPr lang="en-US" sz="3200">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الخطوة 3.wav"/>
                                        </p:tgtEl>
                                      </p:cMediaNode>
                                    </p:audio>
                                  </p:sub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subTnLst>
                                    <p:audio>
                                      <p:cMediaNode>
                                        <p:cTn display="0" masterRel="sameClick">
                                          <p:stCondLst>
                                            <p:cond evt="begin" delay="0">
                                              <p:tn val="12"/>
                                            </p:cond>
                                          </p:stCondLst>
                                          <p:endCondLst>
                                            <p:cond evt="onStopAudio" delay="0">
                                              <p:tgtEl>
                                                <p:sldTgt/>
                                              </p:tgtEl>
                                            </p:cond>
                                          </p:endCondLst>
                                        </p:cTn>
                                        <p:tgtEl>
                                          <p:sndTgt r:embed="rId5" name="نوزع اللون الأخضر بدرجاته.wav"/>
                                        </p:tgtEl>
                                      </p:cMediaNode>
                                    </p:audio>
                                  </p:subTnLst>
                                </p:cTn>
                              </p:par>
                            </p:childTnLst>
                          </p:cTn>
                        </p:par>
                        <p:par>
                          <p:cTn id="15" fill="hold">
                            <p:stCondLst>
                              <p:cond delay="0"/>
                            </p:stCondLst>
                            <p:childTnLst>
                              <p:par>
                                <p:cTn id="16" presetID="24" presetClass="entr" presetSubtype="0" fill="hold" nodeType="afterEffect">
                                  <p:stCondLst>
                                    <p:cond delay="1000"/>
                                  </p:stCondLst>
                                  <p:childTnLst>
                                    <p:set>
                                      <p:cBhvr>
                                        <p:cTn id="17" dur="1" fill="hold">
                                          <p:stCondLst>
                                            <p:cond delay="0"/>
                                          </p:stCondLst>
                                        </p:cTn>
                                        <p:tgtEl>
                                          <p:spTgt spid="2"/>
                                        </p:tgtEl>
                                        <p:attrNameLst>
                                          <p:attrName>style.visibility</p:attrName>
                                        </p:attrNameLst>
                                      </p:cBhvr>
                                      <p:to>
                                        <p:strVal val="visible"/>
                                      </p:to>
                                    </p:set>
                                    <p:anim to="" calcmode="lin" valueType="num">
                                      <p:cBhvr>
                                        <p:cTn id="18"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مجموعة 1"/>
          <p:cNvGrpSpPr>
            <a:grpSpLocks/>
          </p:cNvGrpSpPr>
          <p:nvPr/>
        </p:nvGrpSpPr>
        <p:grpSpPr bwMode="auto">
          <a:xfrm rot="10800000">
            <a:off x="4724400" y="457200"/>
            <a:ext cx="4056063" cy="1481138"/>
            <a:chOff x="755576" y="2780928"/>
            <a:chExt cx="7560840" cy="2024608"/>
          </a:xfrm>
        </p:grpSpPr>
        <p:sp>
          <p:nvSpPr>
            <p:cNvPr id="3" name="نجمة مكونة من 6 نقاط 4"/>
            <p:cNvSpPr/>
            <p:nvPr/>
          </p:nvSpPr>
          <p:spPr>
            <a:xfrm>
              <a:off x="755576" y="2780928"/>
              <a:ext cx="7560840" cy="1872708"/>
            </a:xfrm>
            <a:prstGeom prst="trapezoid">
              <a:avLst/>
            </a:prstGeom>
            <a:solidFill>
              <a:srgbClr val="92D050"/>
            </a:solidFill>
            <a:ln w="57150">
              <a:solidFill>
                <a:srgbClr val="FF0000"/>
              </a:solidFill>
              <a:prstDash val="sysDash"/>
              <a:miter lim="800000"/>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sp>
          <p:nvSpPr>
            <p:cNvPr id="4" name="نجمة مكونة من 6 نقاط 5"/>
            <p:cNvSpPr/>
            <p:nvPr/>
          </p:nvSpPr>
          <p:spPr>
            <a:xfrm>
              <a:off x="832516" y="2932828"/>
              <a:ext cx="7415837" cy="1872708"/>
            </a:xfrm>
            <a:prstGeom prst="trapezoid">
              <a:avLst/>
            </a:prstGeom>
            <a:solidFill>
              <a:schemeClr val="bg1"/>
            </a:solidFill>
            <a:ln>
              <a:solidFill>
                <a:srgbClr val="0000FF"/>
              </a:solidFill>
            </a:ln>
          </p:spPr>
          <p:style>
            <a:lnRef idx="2">
              <a:schemeClr val="accent1">
                <a:shade val="50000"/>
              </a:schemeClr>
            </a:lnRef>
            <a:fillRef idx="1002">
              <a:schemeClr val="dk1"/>
            </a:fillRef>
            <a:effectRef idx="0">
              <a:schemeClr val="accent1"/>
            </a:effectRef>
            <a:fontRef idx="minor">
              <a:schemeClr val="lt1"/>
            </a:fontRef>
          </p:style>
          <p:txBody>
            <a:bodyPr rtlCol="1" anchor="ctr"/>
            <a:lstStyle/>
            <a:p>
              <a:pPr algn="ctr">
                <a:defRPr/>
              </a:pPr>
              <a:endParaRPr lang="ar-SA"/>
            </a:p>
          </p:txBody>
        </p:sp>
      </p:grpSp>
      <p:sp>
        <p:nvSpPr>
          <p:cNvPr id="6147" name="مربع نص 4"/>
          <p:cNvSpPr txBox="1">
            <a:spLocks noChangeArrowheads="1"/>
          </p:cNvSpPr>
          <p:nvPr/>
        </p:nvSpPr>
        <p:spPr bwMode="auto">
          <a:xfrm>
            <a:off x="5381625" y="642938"/>
            <a:ext cx="2930525" cy="923925"/>
          </a:xfrm>
          <a:prstGeom prst="rect">
            <a:avLst/>
          </a:prstGeom>
          <a:noFill/>
          <a:ln w="9525">
            <a:noFill/>
            <a:miter lim="800000"/>
            <a:headEnd/>
            <a:tailEnd/>
          </a:ln>
        </p:spPr>
        <p:txBody>
          <a:bodyPr wrap="none">
            <a:spAutoFit/>
          </a:bodyPr>
          <a:lstStyle/>
          <a:p>
            <a:r>
              <a:rPr lang="ar-EG" sz="5400" b="1">
                <a:solidFill>
                  <a:srgbClr val="002060"/>
                </a:solidFill>
              </a:rPr>
              <a:t>الموضوعات</a:t>
            </a:r>
            <a:endParaRPr lang="ar-SA" sz="5400" b="1">
              <a:solidFill>
                <a:srgbClr val="002060"/>
              </a:solidFill>
            </a:endParaRPr>
          </a:p>
        </p:txBody>
      </p:sp>
      <p:grpSp>
        <p:nvGrpSpPr>
          <p:cNvPr id="6" name="مجموعة 5"/>
          <p:cNvGrpSpPr>
            <a:grpSpLocks/>
          </p:cNvGrpSpPr>
          <p:nvPr/>
        </p:nvGrpSpPr>
        <p:grpSpPr bwMode="auto">
          <a:xfrm>
            <a:off x="2005013" y="3429000"/>
            <a:ext cx="5781675" cy="2214563"/>
            <a:chOff x="1928794" y="3143248"/>
            <a:chExt cx="5643602" cy="2143140"/>
          </a:xfrm>
        </p:grpSpPr>
        <p:sp>
          <p:nvSpPr>
            <p:cNvPr id="7" name="مستطيل ذو زوايا قطرية مخدوشة 6"/>
            <p:cNvSpPr/>
            <p:nvPr/>
          </p:nvSpPr>
          <p:spPr>
            <a:xfrm>
              <a:off x="1928794" y="3143248"/>
              <a:ext cx="5572321" cy="2072470"/>
            </a:xfrm>
            <a:prstGeom prst="snip2DiagRect">
              <a:avLst>
                <a:gd name="adj1" fmla="val 50000"/>
                <a:gd name="adj2" fmla="val 16667"/>
              </a:avLst>
            </a:prstGeom>
            <a:solidFill>
              <a:srgbClr val="008000"/>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8" name="مستطيل ذو زوايا قطرية مخدوشة 7"/>
            <p:cNvSpPr/>
            <p:nvPr/>
          </p:nvSpPr>
          <p:spPr>
            <a:xfrm>
              <a:off x="2000075" y="3215455"/>
              <a:ext cx="5572321" cy="2070933"/>
            </a:xfrm>
            <a:prstGeom prst="snip2DiagRect">
              <a:avLst>
                <a:gd name="adj1" fmla="val 37962"/>
                <a:gd name="adj2" fmla="val 16667"/>
              </a:avLst>
            </a:prstGeom>
            <a:solidFill>
              <a:srgbClr val="FFFF99"/>
            </a:solid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grpSp>
      <p:sp>
        <p:nvSpPr>
          <p:cNvPr id="9" name="مستطيل 8"/>
          <p:cNvSpPr>
            <a:spLocks noChangeArrowheads="1"/>
          </p:cNvSpPr>
          <p:nvPr/>
        </p:nvSpPr>
        <p:spPr bwMode="auto">
          <a:xfrm>
            <a:off x="3200400" y="3581400"/>
            <a:ext cx="4321175" cy="830263"/>
          </a:xfrm>
          <a:prstGeom prst="rect">
            <a:avLst/>
          </a:prstGeom>
          <a:noFill/>
          <a:ln w="9525">
            <a:noFill/>
            <a:miter lim="800000"/>
            <a:headEnd/>
            <a:tailEnd/>
          </a:ln>
        </p:spPr>
        <p:txBody>
          <a:bodyPr>
            <a:spAutoFit/>
          </a:bodyPr>
          <a:lstStyle/>
          <a:p>
            <a:r>
              <a:rPr lang="ar-EG" sz="4800" b="1">
                <a:solidFill>
                  <a:srgbClr val="002060"/>
                </a:solidFill>
              </a:rPr>
              <a:t>الموضوع الثالث:</a:t>
            </a:r>
            <a:endParaRPr lang="en-US" sz="4800">
              <a:solidFill>
                <a:srgbClr val="002060"/>
              </a:solidFill>
            </a:endParaRPr>
          </a:p>
        </p:txBody>
      </p:sp>
      <p:sp>
        <p:nvSpPr>
          <p:cNvPr id="10" name="Rectangle 4"/>
          <p:cNvSpPr>
            <a:spLocks noChangeArrowheads="1"/>
          </p:cNvSpPr>
          <p:nvPr/>
        </p:nvSpPr>
        <p:spPr bwMode="auto">
          <a:xfrm>
            <a:off x="3429000" y="4572000"/>
            <a:ext cx="4002088" cy="769938"/>
          </a:xfrm>
          <a:prstGeom prst="rect">
            <a:avLst/>
          </a:prstGeom>
          <a:noFill/>
          <a:ln w="9525">
            <a:noFill/>
            <a:miter lim="800000"/>
            <a:headEnd/>
            <a:tailEnd/>
          </a:ln>
        </p:spPr>
        <p:txBody>
          <a:bodyPr wrap="none" anchor="ctr">
            <a:spAutoFit/>
          </a:bodyPr>
          <a:lstStyle/>
          <a:p>
            <a:pPr algn="l"/>
            <a:r>
              <a:rPr lang="ar-EG" sz="4400" b="1"/>
              <a:t>تشكيلات لونية حرة. </a:t>
            </a:r>
            <a:endParaRPr lang="en-US" sz="4400" b="1"/>
          </a:p>
        </p:txBody>
      </p:sp>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موضوع الثالث.wav"/>
                                        </p:tgtEl>
                                      </p:cMediaNode>
                                    </p:audio>
                                  </p:subTnLst>
                                </p:cTn>
                              </p:par>
                              <p:par>
                                <p:cTn id="9" presetID="2" presetClass="entr" presetSubtype="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موضوع الثالث.wav"/>
                                        </p:tgtEl>
                                      </p:cMediaNode>
                                    </p:audio>
                                  </p:subTnLst>
                                </p:cTn>
                              </p:par>
                            </p:childTnLst>
                          </p:cTn>
                        </p:par>
                      </p:childTnLst>
                    </p:cTn>
                  </p:par>
                  <p:par>
                    <p:cTn id="13" fill="hold">
                      <p:stCondLst>
                        <p:cond delay="indefinite"/>
                      </p:stCondLst>
                      <p:childTnLst>
                        <p:par>
                          <p:cTn id="14" fill="hold">
                            <p:stCondLst>
                              <p:cond delay="0"/>
                            </p:stCondLst>
                            <p:childTnLst>
                              <p:par>
                                <p:cTn id="15" presetID="19" presetClass="entr" presetSubtype="5"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
                                          </p:val>
                                        </p:tav>
                                        <p:tav tm="100000">
                                          <p:val>
                                            <p:strVal val="#ppt_w"/>
                                          </p:val>
                                        </p:tav>
                                      </p:tavLst>
                                    </p:anim>
                                    <p:anim calcmode="lin" valueType="num">
                                      <p:cBhvr>
                                        <p:cTn id="18" dur="1000" fill="hold"/>
                                        <p:tgtEl>
                                          <p:spTgt spid="10"/>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4" name="تشكيلات لونية ح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5">
            <a:lum bright="-10000" contrast="28000"/>
          </a:blip>
          <a:srcRect/>
          <a:stretch>
            <a:fillRect/>
          </a:stretch>
        </p:blipFill>
        <p:spPr bwMode="auto">
          <a:xfrm>
            <a:off x="533400" y="381000"/>
            <a:ext cx="8067675" cy="4572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2" name="Group 2"/>
          <p:cNvGrpSpPr>
            <a:grpSpLocks/>
          </p:cNvGrpSpPr>
          <p:nvPr/>
        </p:nvGrpSpPr>
        <p:grpSpPr bwMode="auto">
          <a:xfrm>
            <a:off x="1447800" y="5334000"/>
            <a:ext cx="6324600" cy="1219200"/>
            <a:chOff x="304800" y="4876801"/>
            <a:chExt cx="8534400" cy="1752600"/>
          </a:xfrm>
        </p:grpSpPr>
        <p:sp>
          <p:nvSpPr>
            <p:cNvPr id="4" name="Folded Corner 3"/>
            <p:cNvSpPr/>
            <p:nvPr/>
          </p:nvSpPr>
          <p:spPr>
            <a:xfrm>
              <a:off x="304800" y="4876801"/>
              <a:ext cx="8534400" cy="1752600"/>
            </a:xfrm>
            <a:prstGeom prst="foldedCorner">
              <a:avLst/>
            </a:prstGeom>
            <a:solidFill>
              <a:srgbClr val="FF3300"/>
            </a:solidFill>
            <a:ln w="76200">
              <a:solidFill>
                <a:schemeClr val="bg1"/>
              </a:solidFill>
            </a:ln>
          </p:spPr>
          <p:style>
            <a:lnRef idx="0">
              <a:schemeClr val="dk1"/>
            </a:lnRef>
            <a:fillRef idx="3">
              <a:schemeClr val="dk1"/>
            </a:fillRef>
            <a:effectRef idx="3">
              <a:schemeClr val="dk1"/>
            </a:effectRef>
            <a:fontRef idx="minor">
              <a:schemeClr val="lt1"/>
            </a:fontRef>
          </p:style>
          <p:txBody>
            <a:bodyPr rtlCol="1" anchor="ctr"/>
            <a:lstStyle/>
            <a:p>
              <a:pPr algn="ctr" rtl="0" fontAlgn="auto">
                <a:spcBef>
                  <a:spcPts val="0"/>
                </a:spcBef>
                <a:spcAft>
                  <a:spcPts val="0"/>
                </a:spcAft>
                <a:defRPr/>
              </a:pPr>
              <a:endParaRPr lang="ar-EG"/>
            </a:p>
          </p:txBody>
        </p:sp>
        <p:sp>
          <p:nvSpPr>
            <p:cNvPr id="53255" name="Rectangle 3"/>
            <p:cNvSpPr>
              <a:spLocks noChangeArrowheads="1"/>
            </p:cNvSpPr>
            <p:nvPr/>
          </p:nvSpPr>
          <p:spPr bwMode="auto">
            <a:xfrm>
              <a:off x="457200" y="5250715"/>
              <a:ext cx="8229599" cy="929101"/>
            </a:xfrm>
            <a:prstGeom prst="rect">
              <a:avLst/>
            </a:prstGeom>
            <a:noFill/>
            <a:ln w="9525">
              <a:noFill/>
              <a:miter lim="800000"/>
              <a:headEnd/>
              <a:tailEnd/>
            </a:ln>
          </p:spPr>
          <p:txBody>
            <a:bodyPr anchor="ctr">
              <a:spAutoFit/>
            </a:bodyPr>
            <a:lstStyle/>
            <a:p>
              <a:pPr algn="ctr"/>
              <a:r>
                <a:rPr lang="ar-EG" sz="3600" b="1">
                  <a:solidFill>
                    <a:schemeClr val="bg1"/>
                  </a:solidFill>
                  <a:latin typeface="Calibri" pitchFamily="34" charset="0"/>
                </a:rPr>
                <a:t>شكل (12): الشكل النهائي للوحة</a:t>
              </a:r>
              <a:endParaRPr lang="en-US" sz="3600">
                <a:solidFill>
                  <a:schemeClr val="bg1"/>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شكل 12.wav"/>
                                        </p:tgtEl>
                                      </p:cMediaNode>
                                    </p:audio>
                                  </p:subTnLst>
                                </p:cTn>
                              </p:par>
                              <p:par>
                                <p:cTn id="8" presetID="55" presetClass="entr" presetSubtype="0" fill="hold" nodeType="withEffect">
                                  <p:stCondLst>
                                    <p:cond delay="0"/>
                                  </p:stCondLst>
                                  <p:childTnLst>
                                    <p:set>
                                      <p:cBhvr>
                                        <p:cTn id="9" dur="1" fill="hold">
                                          <p:stCondLst>
                                            <p:cond delay="0"/>
                                          </p:stCondLst>
                                        </p:cTn>
                                        <p:tgtEl>
                                          <p:spTgt spid="61442"/>
                                        </p:tgtEl>
                                        <p:attrNameLst>
                                          <p:attrName>style.visibility</p:attrName>
                                        </p:attrNameLst>
                                      </p:cBhvr>
                                      <p:to>
                                        <p:strVal val="visible"/>
                                      </p:to>
                                    </p:set>
                                    <p:anim calcmode="lin" valueType="num">
                                      <p:cBhvr>
                                        <p:cTn id="10" dur="500" fill="hold"/>
                                        <p:tgtEl>
                                          <p:spTgt spid="61442"/>
                                        </p:tgtEl>
                                        <p:attrNameLst>
                                          <p:attrName>ppt_w</p:attrName>
                                        </p:attrNameLst>
                                      </p:cBhvr>
                                      <p:tavLst>
                                        <p:tav tm="0">
                                          <p:val>
                                            <p:strVal val="#ppt_w*0.70"/>
                                          </p:val>
                                        </p:tav>
                                        <p:tav tm="100000">
                                          <p:val>
                                            <p:strVal val="#ppt_w"/>
                                          </p:val>
                                        </p:tav>
                                      </p:tavLst>
                                    </p:anim>
                                    <p:anim calcmode="lin" valueType="num">
                                      <p:cBhvr>
                                        <p:cTn id="11" dur="500" fill="hold"/>
                                        <p:tgtEl>
                                          <p:spTgt spid="61442"/>
                                        </p:tgtEl>
                                        <p:attrNameLst>
                                          <p:attrName>ppt_h</p:attrName>
                                        </p:attrNameLst>
                                      </p:cBhvr>
                                      <p:tavLst>
                                        <p:tav tm="0">
                                          <p:val>
                                            <p:strVal val="#ppt_h"/>
                                          </p:val>
                                        </p:tav>
                                        <p:tav tm="100000">
                                          <p:val>
                                            <p:strVal val="#ppt_h"/>
                                          </p:val>
                                        </p:tav>
                                      </p:tavLst>
                                    </p:anim>
                                    <p:animEffect transition="in" filter="fade">
                                      <p:cBhvr>
                                        <p:cTn id="12"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33400" y="3233738"/>
            <a:ext cx="7848600" cy="3167062"/>
            <a:chOff x="914400" y="3505200"/>
            <a:chExt cx="7162800" cy="2633663"/>
          </a:xfrm>
        </p:grpSpPr>
        <p:pic>
          <p:nvPicPr>
            <p:cNvPr id="54280" name="Picture 3"/>
            <p:cNvPicPr>
              <a:picLocks noChangeAspect="1" noChangeArrowheads="1"/>
            </p:cNvPicPr>
            <p:nvPr/>
          </p:nvPicPr>
          <p:blipFill>
            <a:blip r:embed="rId6">
              <a:lum bright="-14000" contrast="30000"/>
            </a:blip>
            <a:srcRect/>
            <a:stretch>
              <a:fillRect/>
            </a:stretch>
          </p:blipFill>
          <p:spPr bwMode="auto">
            <a:xfrm>
              <a:off x="914400" y="3505200"/>
              <a:ext cx="7162800" cy="2633663"/>
            </a:xfrm>
            <a:prstGeom prst="rect">
              <a:avLst/>
            </a:prstGeom>
            <a:noFill/>
            <a:ln w="76200">
              <a:solidFill>
                <a:srgbClr val="6600CC"/>
              </a:solidFill>
              <a:prstDash val="dash"/>
              <a:miter lim="800000"/>
              <a:headEnd/>
              <a:tailEnd/>
            </a:ln>
          </p:spPr>
        </p:pic>
        <p:sp>
          <p:nvSpPr>
            <p:cNvPr id="3073" name="Rectangle 1"/>
            <p:cNvSpPr>
              <a:spLocks noChangeArrowheads="1"/>
            </p:cNvSpPr>
            <p:nvPr/>
          </p:nvSpPr>
          <p:spPr bwMode="auto">
            <a:xfrm>
              <a:off x="1169633" y="3984408"/>
              <a:ext cx="6629400" cy="1919554"/>
            </a:xfrm>
            <a:prstGeom prst="rect">
              <a:avLst/>
            </a:prstGeom>
            <a:solidFill>
              <a:srgbClr val="FFC000">
                <a:alpha val="39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ar-EG" sz="4800" b="1" dirty="0">
                  <a:latin typeface="+mn-lt"/>
                  <a:cs typeface="+mn-cs"/>
                </a:rPr>
                <a:t> نرسم منظراً طبيعياً مستوحي من البيئة السعودية مستخدمين الألوان الحارة والباردة.</a:t>
              </a:r>
              <a:endParaRPr lang="en-US" sz="4800" dirty="0">
                <a:latin typeface="+mn-lt"/>
                <a:cs typeface="+mn-cs"/>
              </a:endParaRPr>
            </a:p>
          </p:txBody>
        </p:sp>
      </p:grpSp>
      <p:grpSp>
        <p:nvGrpSpPr>
          <p:cNvPr id="3" name="Group 8"/>
          <p:cNvGrpSpPr>
            <a:grpSpLocks/>
          </p:cNvGrpSpPr>
          <p:nvPr/>
        </p:nvGrpSpPr>
        <p:grpSpPr bwMode="auto">
          <a:xfrm>
            <a:off x="5324475" y="609600"/>
            <a:ext cx="3222625" cy="1884363"/>
            <a:chOff x="5324865" y="609600"/>
            <a:chExt cx="3222835" cy="2497720"/>
          </a:xfrm>
        </p:grpSpPr>
        <p:pic>
          <p:nvPicPr>
            <p:cNvPr id="1026" name="Picture 2"/>
            <p:cNvPicPr>
              <a:picLocks noChangeAspect="1" noChangeArrowheads="1"/>
            </p:cNvPicPr>
            <p:nvPr/>
          </p:nvPicPr>
          <p:blipFill>
            <a:blip r:embed="rId7" cstate="print">
              <a:lum bright="-16000" contrast="39000"/>
            </a:blip>
            <a:srcRect/>
            <a:stretch>
              <a:fillRect/>
            </a:stretch>
          </p:blipFill>
          <p:spPr bwMode="auto">
            <a:xfrm>
              <a:off x="5334000" y="609600"/>
              <a:ext cx="3059113" cy="2359025"/>
            </a:xfrm>
            <a:prstGeom prst="rect">
              <a:avLst/>
            </a:prstGeom>
            <a:solidFill>
              <a:srgbClr val="FFFFFF">
                <a:shade val="85000"/>
              </a:srgbClr>
            </a:solidFill>
            <a:ln w="762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rot="21227206">
              <a:off x="5324865" y="2169374"/>
              <a:ext cx="3222835" cy="937946"/>
            </a:xfrm>
            <a:prstGeom prst="rect">
              <a:avLst/>
            </a:prstGeom>
            <a:solidFill>
              <a:srgbClr val="00FFFF">
                <a:alpha val="47000"/>
              </a:srgbClr>
            </a:solidFill>
            <a:effectLst>
              <a:softEdge rad="127000"/>
            </a:effectLst>
          </p:spPr>
          <p:txBody>
            <a:bodyPr rtlCol="1">
              <a:spAutoFit/>
            </a:bodyPr>
            <a:lstStyle/>
            <a:p>
              <a:pPr algn="ctr" rtl="0" fontAlgn="auto">
                <a:spcBef>
                  <a:spcPts val="0"/>
                </a:spcBef>
                <a:spcAft>
                  <a:spcPts val="0"/>
                </a:spcAft>
                <a:defRPr/>
              </a:pPr>
              <a:r>
                <a:rPr lang="ar-EG" sz="4000" b="1" dirty="0" err="1">
                  <a:solidFill>
                    <a:srgbClr val="0000FF"/>
                  </a:solidFill>
                  <a:latin typeface="+mn-lt"/>
                  <a:cs typeface="+mn-cs"/>
                </a:rPr>
                <a:t>نشاط </a:t>
              </a:r>
              <a:r>
                <a:rPr lang="ar-EG" sz="4000" b="1" dirty="0">
                  <a:solidFill>
                    <a:srgbClr val="0000FF"/>
                  </a:solidFill>
                  <a:latin typeface="+mn-lt"/>
                  <a:cs typeface="+mn-cs"/>
                </a:rPr>
                <a:t>(4</a:t>
              </a:r>
              <a:r>
                <a:rPr lang="ar-EG" sz="4000" b="1" dirty="0" err="1">
                  <a:solidFill>
                    <a:srgbClr val="0000FF"/>
                  </a:solidFill>
                  <a:latin typeface="+mn-lt"/>
                  <a:cs typeface="+mn-cs"/>
                </a:rPr>
                <a:t>)</a:t>
              </a:r>
              <a:endParaRPr lang="ar-EG" sz="4000" b="1" dirty="0">
                <a:solidFill>
                  <a:srgbClr val="0000FF"/>
                </a:solidFill>
                <a:latin typeface="+mn-lt"/>
                <a:cs typeface="+mn-cs"/>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نشاط 4.wav"/>
                                        </p:tgtEl>
                                      </p:cMediaNode>
                                    </p:audio>
                                  </p:sub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نرسم منظ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905000" y="1752600"/>
            <a:ext cx="6858000" cy="1108075"/>
            <a:chOff x="685800" y="1684622"/>
            <a:chExt cx="6858000" cy="7755972"/>
          </a:xfrm>
        </p:grpSpPr>
        <p:sp>
          <p:nvSpPr>
            <p:cNvPr id="3" name="Rounded Rectangle 6"/>
            <p:cNvSpPr/>
            <p:nvPr/>
          </p:nvSpPr>
          <p:spPr>
            <a:xfrm>
              <a:off x="685800" y="3662506"/>
              <a:ext cx="6858000" cy="3200172"/>
            </a:xfrm>
            <a:prstGeom prst="roundRect">
              <a:avLst>
                <a:gd name="adj" fmla="val 9867"/>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sz="3600">
                <a:solidFill>
                  <a:srgbClr val="002060"/>
                </a:solidFill>
              </a:endParaRPr>
            </a:p>
          </p:txBody>
        </p:sp>
        <p:sp>
          <p:nvSpPr>
            <p:cNvPr id="7176" name="Rectangle 1"/>
            <p:cNvSpPr>
              <a:spLocks noChangeArrowheads="1"/>
            </p:cNvSpPr>
            <p:nvPr/>
          </p:nvSpPr>
          <p:spPr bwMode="auto">
            <a:xfrm>
              <a:off x="2819400" y="1684622"/>
              <a:ext cx="4543005" cy="7755972"/>
            </a:xfrm>
            <a:prstGeom prst="rect">
              <a:avLst/>
            </a:prstGeom>
            <a:noFill/>
            <a:ln w="9525">
              <a:noFill/>
              <a:miter lim="800000"/>
              <a:headEnd/>
              <a:tailEnd/>
            </a:ln>
          </p:spPr>
          <p:txBody>
            <a:bodyPr anchor="ctr">
              <a:spAutoFit/>
            </a:bodyPr>
            <a:lstStyle/>
            <a:p>
              <a:pPr algn="ctr"/>
              <a:r>
                <a:rPr lang="ar-EG" sz="6600" b="1">
                  <a:solidFill>
                    <a:srgbClr val="002060"/>
                  </a:solidFill>
                  <a:latin typeface="Times New Roman" pitchFamily="18" charset="0"/>
                  <a:cs typeface="Times New Roman" pitchFamily="18" charset="0"/>
                </a:rPr>
                <a:t>الموضوع الأول</a:t>
              </a:r>
              <a:endParaRPr lang="ar-EG" sz="7200">
                <a:solidFill>
                  <a:srgbClr val="002060"/>
                </a:solidFill>
              </a:endParaRPr>
            </a:p>
          </p:txBody>
        </p:sp>
      </p:grpSp>
      <p:sp>
        <p:nvSpPr>
          <p:cNvPr id="5" name="Rectangle 2"/>
          <p:cNvSpPr>
            <a:spLocks noChangeArrowheads="1"/>
          </p:cNvSpPr>
          <p:nvPr/>
        </p:nvSpPr>
        <p:spPr bwMode="auto">
          <a:xfrm>
            <a:off x="1752600" y="5410200"/>
            <a:ext cx="6239209" cy="1107996"/>
          </a:xfrm>
          <a:prstGeom prst="rect">
            <a:avLst/>
          </a:prstGeom>
          <a:solidFill>
            <a:srgbClr val="FFFF00">
              <a:alpha val="50000"/>
            </a:srgbClr>
          </a:solidFill>
          <a:ln w="9525">
            <a:noFill/>
            <a:miter lim="800000"/>
            <a:headEnd/>
            <a:tailEnd/>
          </a:ln>
          <a:effectLst>
            <a:softEdge rad="63500"/>
          </a:effectLst>
        </p:spPr>
        <p:txBody>
          <a:bodyPr wrap="none" anchor="ctr">
            <a:spAutoFit/>
          </a:bodyPr>
          <a:lstStyle/>
          <a:p>
            <a:pPr algn="ctr">
              <a:defRPr/>
            </a:pPr>
            <a:r>
              <a:rPr lang="ar-EG" sz="6600" b="1" dirty="0">
                <a:latin typeface="Times New Roman" pitchFamily="18" charset="0"/>
                <a:ea typeface="Times New Roman" pitchFamily="18" charset="0"/>
                <a:cs typeface="Times New Roman" pitchFamily="18" charset="0"/>
              </a:rPr>
              <a:t>الألوان الحارة والباردة</a:t>
            </a:r>
            <a:endParaRPr lang="ar-EG" sz="7200" dirty="0"/>
          </a:p>
        </p:txBody>
      </p:sp>
      <p:pic>
        <p:nvPicPr>
          <p:cNvPr id="6" name="Picture 32" descr="77661.gif"/>
          <p:cNvPicPr>
            <a:picLocks noChangeAspect="1" noChangeArrowheads="1"/>
          </p:cNvPicPr>
          <p:nvPr/>
        </p:nvPicPr>
        <p:blipFill>
          <a:blip r:embed="rId5" cstate="print">
            <a:lum bright="2000" contrast="22000"/>
          </a:blip>
          <a:srcRect/>
          <a:stretch>
            <a:fillRect/>
          </a:stretch>
        </p:blipFill>
        <p:spPr bwMode="auto">
          <a:xfrm rot="19608069">
            <a:off x="350888" y="460232"/>
            <a:ext cx="3124200" cy="3048000"/>
          </a:xfrm>
          <a:prstGeom prst="ellipse">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ransition>
    <p:pull dir="ld"/>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موضوع.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الالوان الحارة والباردة.wav"/>
                                        </p:tgtEl>
                                      </p:cMediaNode>
                                    </p:audio>
                                  </p:sub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657600" y="457200"/>
            <a:ext cx="5181600" cy="1295400"/>
            <a:chOff x="685800" y="3657600"/>
            <a:chExt cx="6858000" cy="3200400"/>
          </a:xfrm>
        </p:grpSpPr>
        <p:sp>
          <p:nvSpPr>
            <p:cNvPr id="3" name="Rounded Rectangle 2"/>
            <p:cNvSpPr/>
            <p:nvPr/>
          </p:nvSpPr>
          <p:spPr>
            <a:xfrm>
              <a:off x="685800" y="3657600"/>
              <a:ext cx="6858000" cy="3200400"/>
            </a:xfrm>
            <a:prstGeom prst="roundRect">
              <a:avLst>
                <a:gd name="adj" fmla="val 50000"/>
              </a:avLst>
            </a:prstGeom>
            <a:solidFill>
              <a:srgbClr val="00FF00"/>
            </a:solidFill>
            <a:ln w="301625" cmpd="sng">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8202" name="Rectangle 1"/>
            <p:cNvSpPr>
              <a:spLocks noChangeArrowheads="1"/>
            </p:cNvSpPr>
            <p:nvPr/>
          </p:nvSpPr>
          <p:spPr bwMode="auto">
            <a:xfrm>
              <a:off x="1019086" y="4410635"/>
              <a:ext cx="6121302" cy="2053051"/>
            </a:xfrm>
            <a:prstGeom prst="rect">
              <a:avLst/>
            </a:prstGeom>
            <a:noFill/>
            <a:ln w="9525">
              <a:noFill/>
              <a:miter lim="800000"/>
              <a:headEnd/>
              <a:tailEnd/>
            </a:ln>
          </p:spPr>
          <p:txBody>
            <a:bodyPr wrap="none" anchor="ctr">
              <a:spAutoFit/>
            </a:bodyPr>
            <a:lstStyle/>
            <a:p>
              <a:pPr algn="ctr"/>
              <a:r>
                <a:rPr lang="ar-EG" sz="4800" b="1">
                  <a:latin typeface="Calibri" pitchFamily="34" charset="0"/>
                </a:rPr>
                <a:t>الألوان الحارة والباردة</a:t>
              </a:r>
              <a:endParaRPr lang="en-US" sz="4800">
                <a:latin typeface="Calibri" pitchFamily="34" charset="0"/>
              </a:endParaRPr>
            </a:p>
          </p:txBody>
        </p:sp>
      </p:grpSp>
      <p:grpSp>
        <p:nvGrpSpPr>
          <p:cNvPr id="4" name="Group 4"/>
          <p:cNvGrpSpPr>
            <a:grpSpLocks/>
          </p:cNvGrpSpPr>
          <p:nvPr/>
        </p:nvGrpSpPr>
        <p:grpSpPr bwMode="auto">
          <a:xfrm>
            <a:off x="762000" y="3276600"/>
            <a:ext cx="7696200" cy="3200400"/>
            <a:chOff x="685800" y="3657600"/>
            <a:chExt cx="6858000" cy="3200400"/>
          </a:xfrm>
        </p:grpSpPr>
        <p:sp>
          <p:nvSpPr>
            <p:cNvPr id="6" name="Rounded Rectangle 5"/>
            <p:cNvSpPr/>
            <p:nvPr/>
          </p:nvSpPr>
          <p:spPr>
            <a:xfrm>
              <a:off x="685800" y="3657600"/>
              <a:ext cx="6858000" cy="3200400"/>
            </a:xfrm>
            <a:prstGeom prst="roundRect">
              <a:avLst>
                <a:gd name="adj" fmla="val 9867"/>
              </a:avLst>
            </a:prstGeom>
            <a:solidFill>
              <a:srgbClr val="0000FF"/>
            </a:solidFill>
            <a:ln w="447675" cmpd="sng">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path path="circle">
                  <a:fillToRect t="100000" r="100000"/>
                </a:path>
                <a:tileRect l="-100000" b="-100000"/>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8200" name="Rectangle 1"/>
            <p:cNvSpPr>
              <a:spLocks noChangeArrowheads="1"/>
            </p:cNvSpPr>
            <p:nvPr/>
          </p:nvSpPr>
          <p:spPr bwMode="auto">
            <a:xfrm>
              <a:off x="838200" y="4309408"/>
              <a:ext cx="6477000" cy="1938992"/>
            </a:xfrm>
            <a:prstGeom prst="rect">
              <a:avLst/>
            </a:prstGeom>
            <a:noFill/>
            <a:ln w="9525">
              <a:noFill/>
              <a:miter lim="800000"/>
              <a:headEnd/>
              <a:tailEnd/>
            </a:ln>
          </p:spPr>
          <p:txBody>
            <a:bodyPr anchor="ctr">
              <a:spAutoFit/>
            </a:bodyPr>
            <a:lstStyle/>
            <a:p>
              <a:pPr algn="ctr"/>
              <a:r>
                <a:rPr lang="ar-EG" sz="4000" b="1">
                  <a:solidFill>
                    <a:schemeClr val="bg1"/>
                  </a:solidFill>
                  <a:latin typeface="Calibri" pitchFamily="34" charset="0"/>
                </a:rPr>
                <a:t>خلق الله لنا العين لنميز بها الألوان التي تحيط بنا من كل جانب ونتعايش معها في كل يوم، فالحمد الله على نعمة البصر.</a:t>
              </a:r>
              <a:endParaRPr lang="en-US" sz="4000">
                <a:solidFill>
                  <a:schemeClr val="bg1"/>
                </a:solidFill>
                <a:latin typeface="Calibri" pitchFamily="34" charset="0"/>
              </a:endParaRPr>
            </a:p>
          </p:txBody>
        </p:sp>
      </p:grpSp>
      <p:pic>
        <p:nvPicPr>
          <p:cNvPr id="1035" name="Picture 11"/>
          <p:cNvPicPr>
            <a:picLocks noChangeAspect="1" noChangeArrowheads="1"/>
          </p:cNvPicPr>
          <p:nvPr/>
        </p:nvPicPr>
        <p:blipFill>
          <a:blip r:embed="rId6" cstate="print">
            <a:lum contrast="40000"/>
          </a:blip>
          <a:srcRect/>
          <a:stretch>
            <a:fillRect/>
          </a:stretch>
        </p:blipFill>
        <p:spPr bwMode="auto">
          <a:xfrm>
            <a:off x="533400" y="1981200"/>
            <a:ext cx="4876800" cy="1565275"/>
          </a:xfrm>
          <a:prstGeom prst="rect">
            <a:avLst/>
          </a:prstGeom>
          <a:ln w="165100" cmpd="thinThick">
            <a:solidFill>
              <a:srgbClr val="0000FF"/>
            </a:solidFill>
          </a:ln>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الالوان الحارة والباردة.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300" fill="hold">
                                          <p:stCondLst>
                                            <p:cond delay="0"/>
                                          </p:stCondLst>
                                        </p:cTn>
                                        <p:tgtEl>
                                          <p:spTgt spid="4"/>
                                        </p:tgtEl>
                                        <p:attrNameLst>
                                          <p:attrName>ppt_x</p:attrName>
                                        </p:attrNameLst>
                                      </p:cBhvr>
                                    </p:anim>
                                    <p:anim from="0" to="-1.0" calcmode="lin" valueType="num">
                                      <p:cBhvr>
                                        <p:cTn id="13" dur="100" decel="50000" autoRev="1" fill="hold">
                                          <p:stCondLst>
                                            <p:cond delay="300"/>
                                          </p:stCondLst>
                                        </p:cTn>
                                        <p:tgtEl>
                                          <p:spTgt spid="4"/>
                                        </p:tgtEl>
                                        <p:attrNameLst>
                                          <p:attrName>xshear</p:attrName>
                                        </p:attrNameLst>
                                      </p:cBhvr>
                                    </p:anim>
                                    <p:animScale>
                                      <p:cBhvr>
                                        <p:cTn id="14" dur="100" decel="100000" autoRev="1" fill="hold">
                                          <p:stCondLst>
                                            <p:cond delay="300"/>
                                          </p:stCondLst>
                                        </p:cTn>
                                        <p:tgtEl>
                                          <p:spTgt spid="4"/>
                                        </p:tgtEl>
                                      </p:cBhvr>
                                      <p:from x="100000" y="100000"/>
                                      <p:to x="80000" y="100000"/>
                                    </p:animScale>
                                    <p:anim by="(#ppt_h/3+#ppt_w*0.1)" calcmode="lin" valueType="num">
                                      <p:cBhvr additive="sum">
                                        <p:cTn id="15"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خلق الله لنا.wav"/>
                                        </p:tgtEl>
                                      </p:cMediaNode>
                                    </p:audio>
                                  </p:subTnLst>
                                </p:cTn>
                              </p:par>
                              <p:par>
                                <p:cTn id="16" presetID="23" presetClass="entr" presetSubtype="16" fill="hold" nodeType="withEffect">
                                  <p:stCondLst>
                                    <p:cond delay="0"/>
                                  </p:stCondLst>
                                  <p:childTnLst>
                                    <p:set>
                                      <p:cBhvr>
                                        <p:cTn id="17" dur="1" fill="hold">
                                          <p:stCondLst>
                                            <p:cond delay="0"/>
                                          </p:stCondLst>
                                        </p:cTn>
                                        <p:tgtEl>
                                          <p:spTgt spid="1035"/>
                                        </p:tgtEl>
                                        <p:attrNameLst>
                                          <p:attrName>style.visibility</p:attrName>
                                        </p:attrNameLst>
                                      </p:cBhvr>
                                      <p:to>
                                        <p:strVal val="visible"/>
                                      </p:to>
                                    </p:set>
                                    <p:anim calcmode="lin" valueType="num">
                                      <p:cBhvr>
                                        <p:cTn id="18" dur="500" fill="hold"/>
                                        <p:tgtEl>
                                          <p:spTgt spid="1035"/>
                                        </p:tgtEl>
                                        <p:attrNameLst>
                                          <p:attrName>ppt_w</p:attrName>
                                        </p:attrNameLst>
                                      </p:cBhvr>
                                      <p:tavLst>
                                        <p:tav tm="0">
                                          <p:val>
                                            <p:fltVal val="0"/>
                                          </p:val>
                                        </p:tav>
                                        <p:tav tm="100000">
                                          <p:val>
                                            <p:strVal val="#ppt_w"/>
                                          </p:val>
                                        </p:tav>
                                      </p:tavLst>
                                    </p:anim>
                                    <p:anim calcmode="lin" valueType="num">
                                      <p:cBhvr>
                                        <p:cTn id="19" dur="500" fill="hold"/>
                                        <p:tgtEl>
                                          <p:spTgt spid="10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62000" y="228600"/>
            <a:ext cx="7620000" cy="6400800"/>
            <a:chOff x="685800" y="3657600"/>
            <a:chExt cx="6858000" cy="3200400"/>
          </a:xfrm>
        </p:grpSpPr>
        <p:sp>
          <p:nvSpPr>
            <p:cNvPr id="3" name="Rounded Rectangle 2"/>
            <p:cNvSpPr/>
            <p:nvPr/>
          </p:nvSpPr>
          <p:spPr>
            <a:xfrm>
              <a:off x="685800" y="3657600"/>
              <a:ext cx="6858000" cy="3200400"/>
            </a:xfrm>
            <a:prstGeom prst="roundRect">
              <a:avLst>
                <a:gd name="adj" fmla="val 19582"/>
              </a:avLst>
            </a:prstGeom>
            <a:blipFill>
              <a:blip r:embed="rId5" cstate="print">
                <a:lum bright="4000" contrast="31000"/>
              </a:blip>
              <a:stretch>
                <a:fillRect/>
              </a:stretch>
            </a:blipFill>
            <a:ln w="57150" cmpd="dbl">
              <a:noFill/>
              <a:prstDash val="sys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9222" name="Rectangle 1"/>
            <p:cNvSpPr>
              <a:spLocks noChangeArrowheads="1"/>
            </p:cNvSpPr>
            <p:nvPr/>
          </p:nvSpPr>
          <p:spPr bwMode="auto">
            <a:xfrm>
              <a:off x="3002910" y="4831140"/>
              <a:ext cx="2072010" cy="1569661"/>
            </a:xfrm>
            <a:prstGeom prst="rect">
              <a:avLst/>
            </a:prstGeom>
            <a:noFill/>
            <a:ln w="9525">
              <a:noFill/>
              <a:miter lim="800000"/>
              <a:headEnd/>
              <a:tailEnd/>
            </a:ln>
          </p:spPr>
          <p:txBody>
            <a:bodyPr wrap="none" anchor="ctr">
              <a:spAutoFit/>
            </a:bodyPr>
            <a:lstStyle/>
            <a:p>
              <a:pPr algn="ctr"/>
              <a:r>
                <a:rPr lang="ar-EG" sz="6600" b="1">
                  <a:solidFill>
                    <a:srgbClr val="FF0066"/>
                  </a:solidFill>
                  <a:latin typeface="Calibri" pitchFamily="34" charset="0"/>
                </a:rPr>
                <a:t>كيف </a:t>
              </a:r>
            </a:p>
            <a:p>
              <a:pPr algn="ctr"/>
              <a:r>
                <a:rPr lang="ar-EG" sz="6600" b="1">
                  <a:solidFill>
                    <a:srgbClr val="FF0066"/>
                  </a:solidFill>
                  <a:latin typeface="Calibri" pitchFamily="34" charset="0"/>
                </a:rPr>
                <a:t>نرى </a:t>
              </a:r>
            </a:p>
            <a:p>
              <a:pPr algn="ctr"/>
              <a:r>
                <a:rPr lang="ar-EG" sz="6600" b="1">
                  <a:solidFill>
                    <a:srgbClr val="FF0066"/>
                  </a:solidFill>
                  <a:latin typeface="Calibri" pitchFamily="34" charset="0"/>
                </a:rPr>
                <a:t>الألوان؟</a:t>
              </a:r>
              <a:endParaRPr lang="en-US" sz="6600">
                <a:solidFill>
                  <a:srgbClr val="FF0066"/>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كيف نرى الا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28600" y="381000"/>
            <a:ext cx="8610600" cy="6096000"/>
            <a:chOff x="205740" y="3657600"/>
            <a:chExt cx="7749539" cy="3200400"/>
          </a:xfrm>
        </p:grpSpPr>
        <p:sp>
          <p:nvSpPr>
            <p:cNvPr id="3" name="Rectangle 2"/>
            <p:cNvSpPr/>
            <p:nvPr/>
          </p:nvSpPr>
          <p:spPr>
            <a:xfrm>
              <a:off x="205740" y="3657600"/>
              <a:ext cx="7749539" cy="3200400"/>
            </a:xfrm>
            <a:prstGeom prst="rect">
              <a:avLst/>
            </a:prstGeom>
            <a:blipFill>
              <a:blip r:embed="rId5" cstate="print">
                <a:lum contrast="29000"/>
              </a:blip>
              <a:stretch>
                <a:fillRect/>
              </a:stretch>
            </a:blipFill>
            <a:ln w="57150" cmpd="dbl">
              <a:noFill/>
              <a:prstDash val="sysDot"/>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10246" name="Rectangle 1"/>
            <p:cNvSpPr>
              <a:spLocks noChangeArrowheads="1"/>
            </p:cNvSpPr>
            <p:nvPr/>
          </p:nvSpPr>
          <p:spPr bwMode="auto">
            <a:xfrm>
              <a:off x="3223260" y="4264332"/>
              <a:ext cx="3566159" cy="1793568"/>
            </a:xfrm>
            <a:prstGeom prst="rect">
              <a:avLst/>
            </a:prstGeom>
            <a:noFill/>
            <a:ln w="9525">
              <a:noFill/>
              <a:miter lim="800000"/>
              <a:headEnd/>
              <a:tailEnd/>
            </a:ln>
          </p:spPr>
          <p:txBody>
            <a:bodyPr anchor="ctr">
              <a:spAutoFit/>
            </a:bodyPr>
            <a:lstStyle/>
            <a:p>
              <a:pPr algn="ctr"/>
              <a:r>
                <a:rPr lang="ar-EG" sz="3600" b="1" dirty="0">
                  <a:solidFill>
                    <a:srgbClr val="0000FF"/>
                  </a:solidFill>
                  <a:latin typeface="Calibri" pitchFamily="34" charset="0"/>
                </a:rPr>
                <a:t>الضوء هو أساس اللون، وقد بين العالم الإنجليزي </a:t>
              </a:r>
              <a:r>
                <a:rPr lang="ar-EG" sz="3600" b="1" dirty="0">
                  <a:solidFill>
                    <a:srgbClr val="00FF00"/>
                  </a:solidFill>
                  <a:latin typeface="Calibri" pitchFamily="34" charset="0"/>
                </a:rPr>
                <a:t>(إسحق نيوتن)</a:t>
              </a:r>
              <a:r>
                <a:rPr lang="ar-EG" sz="3600" b="1" dirty="0">
                  <a:solidFill>
                    <a:srgbClr val="0000FF"/>
                  </a:solidFill>
                  <a:latin typeface="Calibri" pitchFamily="34" charset="0"/>
                </a:rPr>
                <a:t>أن ضوء الشمس الأبيض إذا نفذ من </a:t>
              </a:r>
              <a:r>
                <a:rPr lang="ar-EG" sz="3600" b="1" dirty="0" err="1">
                  <a:solidFill>
                    <a:srgbClr val="0000FF"/>
                  </a:solidFill>
                  <a:latin typeface="Calibri" pitchFamily="34" charset="0"/>
                </a:rPr>
                <a:t>موشور</a:t>
              </a:r>
              <a:r>
                <a:rPr lang="ar-EG" sz="3600" b="1" dirty="0">
                  <a:solidFill>
                    <a:srgbClr val="0000FF"/>
                  </a:solidFill>
                  <a:latin typeface="Calibri" pitchFamily="34" charset="0"/>
                </a:rPr>
                <a:t> زجاجي يتفكك إلى سبعة ألوان </a:t>
              </a:r>
              <a:r>
                <a:rPr lang="ar-EG" sz="3600" b="1" dirty="0" smtClean="0">
                  <a:solidFill>
                    <a:srgbClr val="0000FF"/>
                  </a:solidFill>
                  <a:latin typeface="Calibri" pitchFamily="34" charset="0"/>
                </a:rPr>
                <a:t>هي:</a:t>
              </a:r>
              <a:endParaRPr lang="en-US" sz="3600" dirty="0">
                <a:solidFill>
                  <a:srgbClr val="0000FF"/>
                </a:solidFill>
                <a:latin typeface="Calibri" pitchFamily="34" charset="0"/>
              </a:endParaRPr>
            </a:p>
          </p:txBody>
        </p:sp>
      </p:grpSp>
    </p:spTree>
  </p:cSld>
  <p:clrMapOvr>
    <a:masterClrMapping/>
  </p:clrMapOvr>
  <p:transition>
    <p:pull dir="ld"/>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الضوء هو اساس ا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3c0ff43189de3734e8970f4334dd4fbd856b3c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2199</TotalTime>
  <Words>908</Words>
  <Application>Microsoft Office PowerPoint</Application>
  <PresentationFormat>عرض على الشاشة (3:4)‏</PresentationFormat>
  <Paragraphs>168</Paragraphs>
  <Slides>51</Slides>
  <Notes>45</Notes>
  <HiddenSlides>0</HiddenSlides>
  <MMClips>0</MMClips>
  <ScaleCrop>false</ScaleCrop>
  <HeadingPairs>
    <vt:vector size="4" baseType="variant">
      <vt:variant>
        <vt:lpstr>سمة</vt:lpstr>
      </vt:variant>
      <vt:variant>
        <vt:i4>1</vt:i4>
      </vt:variant>
      <vt:variant>
        <vt:lpstr>عناوين الشرائح</vt:lpstr>
      </vt:variant>
      <vt:variant>
        <vt:i4>51</vt:i4>
      </vt:variant>
    </vt:vector>
  </HeadingPairs>
  <TitlesOfParts>
    <vt:vector size="52"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تربية فنية - الصف الثاني الابتدائي - الفصل الدراسي الثاني</dc:title>
  <dc:subject>1- الألوان الحارة</dc:subject>
  <dc:creator>أ/ بندر الحازمي</dc:creator>
  <cp:keywords>حقيبة إنجاز المعلم والمعلمة</cp:keywords>
  <cp:lastModifiedBy>Top Shop</cp:lastModifiedBy>
  <cp:revision>524</cp:revision>
  <dcterms:created xsi:type="dcterms:W3CDTF">2006-08-16T00:00:00Z</dcterms:created>
  <dcterms:modified xsi:type="dcterms:W3CDTF">2016-10-20T02:29:32Z</dcterms:modified>
</cp:coreProperties>
</file>