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1" r:id="rId2"/>
    <p:sldId id="258" r:id="rId3"/>
    <p:sldId id="282" r:id="rId4"/>
    <p:sldId id="259" r:id="rId5"/>
    <p:sldId id="269" r:id="rId6"/>
    <p:sldId id="280" r:id="rId7"/>
    <p:sldId id="281" r:id="rId8"/>
    <p:sldId id="260" r:id="rId9"/>
    <p:sldId id="261" r:id="rId10"/>
    <p:sldId id="262" r:id="rId11"/>
    <p:sldId id="263" r:id="rId12"/>
    <p:sldId id="279" r:id="rId13"/>
    <p:sldId id="267" r:id="rId14"/>
    <p:sldId id="268" r:id="rId15"/>
    <p:sldId id="278" r:id="rId16"/>
    <p:sldId id="264" r:id="rId17"/>
    <p:sldId id="265" r:id="rId18"/>
    <p:sldId id="270" r:id="rId19"/>
    <p:sldId id="266" r:id="rId20"/>
    <p:sldId id="273" r:id="rId21"/>
    <p:sldId id="274" r:id="rId22"/>
    <p:sldId id="277" r:id="rId23"/>
    <p:sldId id="275" r:id="rId24"/>
    <p:sldId id="276" r:id="rId25"/>
    <p:sldId id="272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AC961-CFB1-4950-918E-18A637B0CB27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50A0D01-A172-4BFC-8548-14223B83E551}">
      <dgm:prSet phldrT="[نص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SA" b="1" dirty="0" smtClean="0"/>
            <a:t>المحافظة على الموارد</a:t>
          </a:r>
          <a:endParaRPr lang="ar-SA" b="1" dirty="0"/>
        </a:p>
      </dgm:t>
    </dgm:pt>
    <dgm:pt modelId="{45707E1B-B67B-45EF-ABF7-1A4442728B57}" type="parTrans" cxnId="{935EBC39-7C66-40F0-B526-A8F1AC034DF5}">
      <dgm:prSet/>
      <dgm:spPr/>
      <dgm:t>
        <a:bodyPr/>
        <a:lstStyle/>
        <a:p>
          <a:pPr rtl="1"/>
          <a:endParaRPr lang="ar-SA"/>
        </a:p>
      </dgm:t>
    </dgm:pt>
    <dgm:pt modelId="{CB83B0E0-AFD4-4B51-8F65-11CB3A827446}" type="sibTrans" cxnId="{935EBC39-7C66-40F0-B526-A8F1AC034DF5}">
      <dgm:prSet/>
      <dgm:spPr/>
      <dgm:t>
        <a:bodyPr/>
        <a:lstStyle/>
        <a:p>
          <a:pPr rtl="1"/>
          <a:endParaRPr lang="ar-SA"/>
        </a:p>
      </dgm:t>
    </dgm:pt>
    <dgm:pt modelId="{DC0FFB9B-72E8-47F5-85C8-CFCE39D5FEAD}">
      <dgm:prSet phldrT="[نص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SA" sz="4000" dirty="0" smtClean="0"/>
            <a:t>إعادة الاستخدام</a:t>
          </a:r>
          <a:endParaRPr lang="ar-SA" sz="4000" dirty="0"/>
        </a:p>
      </dgm:t>
    </dgm:pt>
    <dgm:pt modelId="{D3E466D5-45E3-40F0-AE67-0D1EC9F4AACB}" type="parTrans" cxnId="{A698B32C-723E-4C77-9B24-A305F67BB605}">
      <dgm:prSet/>
      <dgm:spPr/>
      <dgm:t>
        <a:bodyPr/>
        <a:lstStyle/>
        <a:p>
          <a:pPr rtl="1"/>
          <a:endParaRPr lang="ar-SA"/>
        </a:p>
      </dgm:t>
    </dgm:pt>
    <dgm:pt modelId="{5DCBD968-60BA-4AF5-87DB-52ABC0827875}" type="sibTrans" cxnId="{A698B32C-723E-4C77-9B24-A305F67BB605}">
      <dgm:prSet/>
      <dgm:spPr/>
      <dgm:t>
        <a:bodyPr/>
        <a:lstStyle/>
        <a:p>
          <a:pPr rtl="1"/>
          <a:endParaRPr lang="ar-SA"/>
        </a:p>
      </dgm:t>
    </dgm:pt>
    <dgm:pt modelId="{09C3D398-809B-43AB-BE08-3E72C9669C64}">
      <dgm:prSet phldrT="[نص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SA" sz="4000" dirty="0" smtClean="0"/>
            <a:t>التدوير</a:t>
          </a:r>
          <a:endParaRPr lang="ar-SA" sz="4000" dirty="0"/>
        </a:p>
      </dgm:t>
    </dgm:pt>
    <dgm:pt modelId="{5CB42182-342F-4FB4-A6D1-D443ACB6B00B}" type="parTrans" cxnId="{296E7595-0FA6-427A-972B-321E4762B9D4}">
      <dgm:prSet/>
      <dgm:spPr/>
      <dgm:t>
        <a:bodyPr/>
        <a:lstStyle/>
        <a:p>
          <a:pPr rtl="1"/>
          <a:endParaRPr lang="ar-SA"/>
        </a:p>
      </dgm:t>
    </dgm:pt>
    <dgm:pt modelId="{4CA838B0-B391-489B-9705-B07E2AA07F13}" type="sibTrans" cxnId="{296E7595-0FA6-427A-972B-321E4762B9D4}">
      <dgm:prSet/>
      <dgm:spPr/>
      <dgm:t>
        <a:bodyPr/>
        <a:lstStyle/>
        <a:p>
          <a:pPr rtl="1"/>
          <a:endParaRPr lang="ar-SA"/>
        </a:p>
      </dgm:t>
    </dgm:pt>
    <dgm:pt modelId="{721E5329-6105-4F34-883E-2868E7338780}">
      <dgm:prSet phldrT="[نص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SA" sz="4000" dirty="0" smtClean="0"/>
            <a:t>الترشيد</a:t>
          </a:r>
          <a:endParaRPr lang="ar-SA" sz="4000" dirty="0"/>
        </a:p>
      </dgm:t>
    </dgm:pt>
    <dgm:pt modelId="{DC28F144-B594-437A-8DC9-74C381857C08}" type="parTrans" cxnId="{E73E4A58-9D89-4A3C-8A61-CBD4B6BD9A2E}">
      <dgm:prSet/>
      <dgm:spPr/>
      <dgm:t>
        <a:bodyPr/>
        <a:lstStyle/>
        <a:p>
          <a:pPr rtl="1"/>
          <a:endParaRPr lang="ar-SA"/>
        </a:p>
      </dgm:t>
    </dgm:pt>
    <dgm:pt modelId="{2F9A9B75-82C7-4B14-9FCA-605C506FB38E}" type="sibTrans" cxnId="{E73E4A58-9D89-4A3C-8A61-CBD4B6BD9A2E}">
      <dgm:prSet/>
      <dgm:spPr/>
      <dgm:t>
        <a:bodyPr/>
        <a:lstStyle/>
        <a:p>
          <a:pPr rtl="1"/>
          <a:endParaRPr lang="ar-SA"/>
        </a:p>
      </dgm:t>
    </dgm:pt>
    <dgm:pt modelId="{F259DBF4-A9FD-450D-99D1-B6C5D95308BF}" type="pres">
      <dgm:prSet presAssocID="{2ABAC961-CFB1-4950-918E-18A637B0CB2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312478E-DA5F-4DA6-B8B5-F2FCD56D5DEC}" type="pres">
      <dgm:prSet presAssocID="{450A0D01-A172-4BFC-8548-14223B83E551}" presName="singleCycle" presStyleCnt="0"/>
      <dgm:spPr/>
    </dgm:pt>
    <dgm:pt modelId="{19A63860-F72D-4CF2-92A2-F75C8254EA2C}" type="pres">
      <dgm:prSet presAssocID="{450A0D01-A172-4BFC-8548-14223B83E551}" presName="singleCenter" presStyleLbl="node1" presStyleIdx="0" presStyleCnt="4" custScaleY="92825">
        <dgm:presLayoutVars>
          <dgm:chMax val="7"/>
          <dgm:chPref val="7"/>
        </dgm:presLayoutVars>
      </dgm:prSet>
      <dgm:spPr/>
    </dgm:pt>
    <dgm:pt modelId="{ABE22851-D5FF-4092-AD91-D5AF3B4BBB13}" type="pres">
      <dgm:prSet presAssocID="{D3E466D5-45E3-40F0-AE67-0D1EC9F4AACB}" presName="Name56" presStyleLbl="parChTrans1D2" presStyleIdx="0" presStyleCnt="3"/>
      <dgm:spPr/>
    </dgm:pt>
    <dgm:pt modelId="{048E3088-7191-4062-BB69-8262D6E74DF7}" type="pres">
      <dgm:prSet presAssocID="{DC0FFB9B-72E8-47F5-85C8-CFCE39D5FEAD}" presName="text0" presStyleLbl="node1" presStyleIdx="1" presStyleCnt="4" custScaleX="36444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BE93143-F754-4176-8EC5-54FE2EAADD83}" type="pres">
      <dgm:prSet presAssocID="{5CB42182-342F-4FB4-A6D1-D443ACB6B00B}" presName="Name56" presStyleLbl="parChTrans1D2" presStyleIdx="1" presStyleCnt="3"/>
      <dgm:spPr/>
    </dgm:pt>
    <dgm:pt modelId="{A9B66D75-57D9-4AE0-83B1-F2F4442392E0}" type="pres">
      <dgm:prSet presAssocID="{09C3D398-809B-43AB-BE08-3E72C9669C64}" presName="text0" presStyleLbl="node1" presStyleIdx="2" presStyleCnt="4" custScaleX="215403">
        <dgm:presLayoutVars>
          <dgm:bulletEnabled val="1"/>
        </dgm:presLayoutVars>
      </dgm:prSet>
      <dgm:spPr/>
    </dgm:pt>
    <dgm:pt modelId="{8E27A093-20DD-408A-8979-42E40BF8CCB7}" type="pres">
      <dgm:prSet presAssocID="{DC28F144-B594-437A-8DC9-74C381857C08}" presName="Name56" presStyleLbl="parChTrans1D2" presStyleIdx="2" presStyleCnt="3"/>
      <dgm:spPr/>
    </dgm:pt>
    <dgm:pt modelId="{CCB29408-E617-4880-9CDA-185F1821E9F5}" type="pres">
      <dgm:prSet presAssocID="{721E5329-6105-4F34-883E-2868E7338780}" presName="text0" presStyleLbl="node1" presStyleIdx="3" presStyleCnt="4" custScaleX="204881">
        <dgm:presLayoutVars>
          <dgm:bulletEnabled val="1"/>
        </dgm:presLayoutVars>
      </dgm:prSet>
      <dgm:spPr/>
    </dgm:pt>
  </dgm:ptLst>
  <dgm:cxnLst>
    <dgm:cxn modelId="{8CDE7EBB-9DDE-4C4A-AF1E-74DB79423886}" type="presOf" srcId="{DC28F144-B594-437A-8DC9-74C381857C08}" destId="{8E27A093-20DD-408A-8979-42E40BF8CCB7}" srcOrd="0" destOrd="0" presId="urn:microsoft.com/office/officeart/2008/layout/RadialCluster"/>
    <dgm:cxn modelId="{8B654D3B-4008-4B36-AC2F-C49E17536779}" type="presOf" srcId="{DC0FFB9B-72E8-47F5-85C8-CFCE39D5FEAD}" destId="{048E3088-7191-4062-BB69-8262D6E74DF7}" srcOrd="0" destOrd="0" presId="urn:microsoft.com/office/officeart/2008/layout/RadialCluster"/>
    <dgm:cxn modelId="{E73E4A58-9D89-4A3C-8A61-CBD4B6BD9A2E}" srcId="{450A0D01-A172-4BFC-8548-14223B83E551}" destId="{721E5329-6105-4F34-883E-2868E7338780}" srcOrd="2" destOrd="0" parTransId="{DC28F144-B594-437A-8DC9-74C381857C08}" sibTransId="{2F9A9B75-82C7-4B14-9FCA-605C506FB38E}"/>
    <dgm:cxn modelId="{D59D12BB-A975-43E2-90BF-223B00084FFB}" type="presOf" srcId="{450A0D01-A172-4BFC-8548-14223B83E551}" destId="{19A63860-F72D-4CF2-92A2-F75C8254EA2C}" srcOrd="0" destOrd="0" presId="urn:microsoft.com/office/officeart/2008/layout/RadialCluster"/>
    <dgm:cxn modelId="{296E7595-0FA6-427A-972B-321E4762B9D4}" srcId="{450A0D01-A172-4BFC-8548-14223B83E551}" destId="{09C3D398-809B-43AB-BE08-3E72C9669C64}" srcOrd="1" destOrd="0" parTransId="{5CB42182-342F-4FB4-A6D1-D443ACB6B00B}" sibTransId="{4CA838B0-B391-489B-9705-B07E2AA07F13}"/>
    <dgm:cxn modelId="{D24F2606-28C3-4F3A-8DD4-FCBA20F18E6D}" type="presOf" srcId="{09C3D398-809B-43AB-BE08-3E72C9669C64}" destId="{A9B66D75-57D9-4AE0-83B1-F2F4442392E0}" srcOrd="0" destOrd="0" presId="urn:microsoft.com/office/officeart/2008/layout/RadialCluster"/>
    <dgm:cxn modelId="{CB2E761C-18B8-42E9-ABDC-4BDC8A0FA7AB}" type="presOf" srcId="{721E5329-6105-4F34-883E-2868E7338780}" destId="{CCB29408-E617-4880-9CDA-185F1821E9F5}" srcOrd="0" destOrd="0" presId="urn:microsoft.com/office/officeart/2008/layout/RadialCluster"/>
    <dgm:cxn modelId="{92CE8276-7849-4EC9-8D46-77F3BFDD4E26}" type="presOf" srcId="{2ABAC961-CFB1-4950-918E-18A637B0CB27}" destId="{F259DBF4-A9FD-450D-99D1-B6C5D95308BF}" srcOrd="0" destOrd="0" presId="urn:microsoft.com/office/officeart/2008/layout/RadialCluster"/>
    <dgm:cxn modelId="{0CFC9EFB-4E9F-4624-8DE0-EAFD0C6396BE}" type="presOf" srcId="{D3E466D5-45E3-40F0-AE67-0D1EC9F4AACB}" destId="{ABE22851-D5FF-4092-AD91-D5AF3B4BBB13}" srcOrd="0" destOrd="0" presId="urn:microsoft.com/office/officeart/2008/layout/RadialCluster"/>
    <dgm:cxn modelId="{D5FA5252-4647-4809-A6FD-BBAFE6098AD9}" type="presOf" srcId="{5CB42182-342F-4FB4-A6D1-D443ACB6B00B}" destId="{2BE93143-F754-4176-8EC5-54FE2EAADD83}" srcOrd="0" destOrd="0" presId="urn:microsoft.com/office/officeart/2008/layout/RadialCluster"/>
    <dgm:cxn modelId="{A698B32C-723E-4C77-9B24-A305F67BB605}" srcId="{450A0D01-A172-4BFC-8548-14223B83E551}" destId="{DC0FFB9B-72E8-47F5-85C8-CFCE39D5FEAD}" srcOrd="0" destOrd="0" parTransId="{D3E466D5-45E3-40F0-AE67-0D1EC9F4AACB}" sibTransId="{5DCBD968-60BA-4AF5-87DB-52ABC0827875}"/>
    <dgm:cxn modelId="{935EBC39-7C66-40F0-B526-A8F1AC034DF5}" srcId="{2ABAC961-CFB1-4950-918E-18A637B0CB27}" destId="{450A0D01-A172-4BFC-8548-14223B83E551}" srcOrd="0" destOrd="0" parTransId="{45707E1B-B67B-45EF-ABF7-1A4442728B57}" sibTransId="{CB83B0E0-AFD4-4B51-8F65-11CB3A827446}"/>
    <dgm:cxn modelId="{F012AFC5-B5A9-41E4-A1D1-C88C4D5ED87B}" type="presParOf" srcId="{F259DBF4-A9FD-450D-99D1-B6C5D95308BF}" destId="{C312478E-DA5F-4DA6-B8B5-F2FCD56D5DEC}" srcOrd="0" destOrd="0" presId="urn:microsoft.com/office/officeart/2008/layout/RadialCluster"/>
    <dgm:cxn modelId="{CF412610-705D-4A73-89E2-42ED497BA0D0}" type="presParOf" srcId="{C312478E-DA5F-4DA6-B8B5-F2FCD56D5DEC}" destId="{19A63860-F72D-4CF2-92A2-F75C8254EA2C}" srcOrd="0" destOrd="0" presId="urn:microsoft.com/office/officeart/2008/layout/RadialCluster"/>
    <dgm:cxn modelId="{2A3481B3-209F-438E-BF4A-98FEA72E3342}" type="presParOf" srcId="{C312478E-DA5F-4DA6-B8B5-F2FCD56D5DEC}" destId="{ABE22851-D5FF-4092-AD91-D5AF3B4BBB13}" srcOrd="1" destOrd="0" presId="urn:microsoft.com/office/officeart/2008/layout/RadialCluster"/>
    <dgm:cxn modelId="{6FB19210-8EDF-4DAB-AE88-6E6196A02629}" type="presParOf" srcId="{C312478E-DA5F-4DA6-B8B5-F2FCD56D5DEC}" destId="{048E3088-7191-4062-BB69-8262D6E74DF7}" srcOrd="2" destOrd="0" presId="urn:microsoft.com/office/officeart/2008/layout/RadialCluster"/>
    <dgm:cxn modelId="{35175D4B-AA0E-416E-97E9-48E903FC6391}" type="presParOf" srcId="{C312478E-DA5F-4DA6-B8B5-F2FCD56D5DEC}" destId="{2BE93143-F754-4176-8EC5-54FE2EAADD83}" srcOrd="3" destOrd="0" presId="urn:microsoft.com/office/officeart/2008/layout/RadialCluster"/>
    <dgm:cxn modelId="{20856AF9-07BA-41A3-85F1-3A922B848A07}" type="presParOf" srcId="{C312478E-DA5F-4DA6-B8B5-F2FCD56D5DEC}" destId="{A9B66D75-57D9-4AE0-83B1-F2F4442392E0}" srcOrd="4" destOrd="0" presId="urn:microsoft.com/office/officeart/2008/layout/RadialCluster"/>
    <dgm:cxn modelId="{0D5842EF-82DD-4410-8B50-6DE859CFFF89}" type="presParOf" srcId="{C312478E-DA5F-4DA6-B8B5-F2FCD56D5DEC}" destId="{8E27A093-20DD-408A-8979-42E40BF8CCB7}" srcOrd="5" destOrd="0" presId="urn:microsoft.com/office/officeart/2008/layout/RadialCluster"/>
    <dgm:cxn modelId="{DDC79D1B-A0B5-4EB5-A75A-326439F1CDB1}" type="presParOf" srcId="{C312478E-DA5F-4DA6-B8B5-F2FCD56D5DEC}" destId="{CCB29408-E617-4880-9CDA-185F1821E9F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63860-F72D-4CF2-92A2-F75C8254EA2C}">
      <dsp:nvSpPr>
        <dsp:cNvPr id="0" name=""/>
        <dsp:cNvSpPr/>
      </dsp:nvSpPr>
      <dsp:spPr>
        <a:xfrm>
          <a:off x="3367927" y="2130616"/>
          <a:ext cx="1342834" cy="1246486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b="1" kern="1200" dirty="0" smtClean="0"/>
            <a:t>المحافظة على الموارد</a:t>
          </a:r>
          <a:endParaRPr lang="ar-SA" sz="2500" b="1" kern="1200" dirty="0"/>
        </a:p>
      </dsp:txBody>
      <dsp:txXfrm>
        <a:off x="3428775" y="2191464"/>
        <a:ext cx="1221138" cy="1124790"/>
      </dsp:txXfrm>
    </dsp:sp>
    <dsp:sp modelId="{ABE22851-D5FF-4092-AD91-D5AF3B4BBB13}">
      <dsp:nvSpPr>
        <dsp:cNvPr id="0" name=""/>
        <dsp:cNvSpPr/>
      </dsp:nvSpPr>
      <dsp:spPr>
        <a:xfrm rot="16200000">
          <a:off x="3544286" y="1635558"/>
          <a:ext cx="9901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01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8E3088-7191-4062-BB69-8262D6E74DF7}">
      <dsp:nvSpPr>
        <dsp:cNvPr id="0" name=""/>
        <dsp:cNvSpPr/>
      </dsp:nvSpPr>
      <dsp:spPr>
        <a:xfrm>
          <a:off x="2399899" y="240800"/>
          <a:ext cx="3278890" cy="899699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/>
            <a:t>إعادة الاستخدام</a:t>
          </a:r>
          <a:endParaRPr lang="ar-SA" sz="4000" kern="1200" dirty="0"/>
        </a:p>
      </dsp:txBody>
      <dsp:txXfrm>
        <a:off x="2443819" y="284720"/>
        <a:ext cx="3191050" cy="811859"/>
      </dsp:txXfrm>
    </dsp:sp>
    <dsp:sp modelId="{2BE93143-F754-4176-8EC5-54FE2EAADD83}">
      <dsp:nvSpPr>
        <dsp:cNvPr id="0" name=""/>
        <dsp:cNvSpPr/>
      </dsp:nvSpPr>
      <dsp:spPr>
        <a:xfrm rot="1800000">
          <a:off x="4684756" y="3238558"/>
          <a:ext cx="3882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82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66D75-57D9-4AE0-83B1-F2F4442392E0}">
      <dsp:nvSpPr>
        <dsp:cNvPr id="0" name=""/>
        <dsp:cNvSpPr/>
      </dsp:nvSpPr>
      <dsp:spPr>
        <a:xfrm>
          <a:off x="4857147" y="3335614"/>
          <a:ext cx="1937978" cy="899699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/>
            <a:t>التدوير</a:t>
          </a:r>
          <a:endParaRPr lang="ar-SA" sz="4000" kern="1200" dirty="0"/>
        </a:p>
      </dsp:txBody>
      <dsp:txXfrm>
        <a:off x="4901067" y="3379534"/>
        <a:ext cx="1850138" cy="811859"/>
      </dsp:txXfrm>
    </dsp:sp>
    <dsp:sp modelId="{8E27A093-20DD-408A-8979-42E40BF8CCB7}">
      <dsp:nvSpPr>
        <dsp:cNvPr id="0" name=""/>
        <dsp:cNvSpPr/>
      </dsp:nvSpPr>
      <dsp:spPr>
        <a:xfrm rot="9000000">
          <a:off x="3005709" y="3238558"/>
          <a:ext cx="3882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82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29408-E617-4880-9CDA-185F1821E9F5}">
      <dsp:nvSpPr>
        <dsp:cNvPr id="0" name=""/>
        <dsp:cNvSpPr/>
      </dsp:nvSpPr>
      <dsp:spPr>
        <a:xfrm>
          <a:off x="1330897" y="3335614"/>
          <a:ext cx="1843312" cy="899699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/>
            <a:t>الترشيد</a:t>
          </a:r>
          <a:endParaRPr lang="ar-SA" sz="4000" kern="1200" dirty="0"/>
        </a:p>
      </dsp:txBody>
      <dsp:txXfrm>
        <a:off x="1374817" y="3379534"/>
        <a:ext cx="1755472" cy="811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4406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210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0768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30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77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710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0944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2206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1632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3844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4381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C8330-8C79-40E3-98CC-157AD54C0006}" type="datetimeFigureOut">
              <a:rPr lang="ar-SA" smtClean="0"/>
              <a:t>15/04/42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ED17-E67F-40A1-B803-AF9791B74FF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8259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28.jpe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microsoft.com/office/2007/relationships/media" Target="../media/media3.MP4"/><Relationship Id="rId16" Type="http://schemas.openxmlformats.org/officeDocument/2006/relationships/image" Target="../media/image33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20.jpe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hyperlink" Target="http://www.google.com.sa/url?sa=i&amp;rct=j&amp;q=%D9%87%D9%8A%D8%A7%D9%83%D9%84%20%D8%B3%D9%8A%D8%A7%D8%B1%D8%A7%D8%AA%20%D8%AA%D8%A7%D9%84%D9%81%D8%A9&amp;source=images&amp;cd=&amp;cad=rja&amp;docid=WFj5S6TCtyKz8M&amp;tbnid=Qt5vyrOW8IBvAM:&amp;ved=0CAUQjRw&amp;url=http://www.al-madina.com/node/403577&amp;ei=oOUgUf2hBcb14QSKuYHwAw&amp;psig=AFQjCNEqhFN7oGl__RnX3AHii-maSTzJIg&amp;ust=136119681852502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1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401460" y="1612388"/>
            <a:ext cx="1689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الإثنين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1442/4/15هـ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الأولى 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147405" y="3178875"/>
            <a:ext cx="4597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المحافظة على موارد الأرض</a:t>
            </a:r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61" y="3105807"/>
            <a:ext cx="261959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3177334" y="408857"/>
            <a:ext cx="7433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400" dirty="0" smtClean="0">
                <a:ln w="11430"/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مَا أهميةُ إِعادَةِ استخدَامِ الأَشياءِ  ؟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529489" y="1642337"/>
            <a:ext cx="732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عندما نعيد استخدام الأشياء القديمة فإننا لن نحتاج</a:t>
            </a:r>
          </a:p>
          <a:p>
            <a:pPr algn="ctr"/>
            <a:r>
              <a:rPr lang="ar-SA" sz="36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الى شراء أشياء جديدة .</a:t>
            </a:r>
            <a:endParaRPr lang="ar-SA" sz="3600" dirty="0">
              <a:solidFill>
                <a:prstClr val="black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320466" y="3187883"/>
            <a:ext cx="6864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dirty="0" smtClean="0">
                <a:ln w="11430"/>
                <a:solidFill>
                  <a:srgbClr val="00206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وهذا يجعلنا لا نستهلك الموارد الطبيعية . </a:t>
            </a:r>
            <a:endParaRPr lang="ar-SA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35" y="350657"/>
            <a:ext cx="5204893" cy="459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845796" y="282591"/>
            <a:ext cx="1927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ln w="11430"/>
                <a:solidFill>
                  <a:srgbClr val="FF000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أقرأ الصورة :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744033" y="496419"/>
            <a:ext cx="467467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ما الأشياء التي أعدنا </a:t>
            </a:r>
          </a:p>
          <a:p>
            <a:r>
              <a:rPr lang="ar-SA" sz="2800" dirty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8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استخدامها لصنع </a:t>
            </a:r>
          </a:p>
          <a:p>
            <a:r>
              <a:rPr lang="ar-SA" sz="2800" dirty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8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نموذج القلعة  ؟ 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صور افكار رائعة لاعادة تدوير القارورات البلاستيكية | Flick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21" y="356665"/>
            <a:ext cx="5011389" cy="45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te com garrafa pet: artesanatos criativos - Artesanato Passo a Passo!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6"/>
          <a:stretch/>
        </p:blipFill>
        <p:spPr bwMode="auto">
          <a:xfrm>
            <a:off x="8311621" y="276358"/>
            <a:ext cx="3051323" cy="45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5040082" y="400472"/>
            <a:ext cx="32496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000" b="1" dirty="0" smtClean="0">
                <a:ln w="11430"/>
                <a:solidFill>
                  <a:srgbClr val="0000FF"/>
                </a:solidFill>
                <a:effectLst>
                  <a:glow rad="11811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التَّدْوِيرُ</a:t>
            </a:r>
            <a:endParaRPr lang="ar-SA" b="1" dirty="0">
              <a:solidFill>
                <a:prstClr val="black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346553" y="2054764"/>
            <a:ext cx="60163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dirty="0" smtClean="0">
                <a:ln w="11430"/>
                <a:solidFill>
                  <a:srgbClr val="00206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يمكننا الأن تحويل المواد المستخدمة </a:t>
            </a:r>
          </a:p>
          <a:p>
            <a:pPr algn="ctr"/>
            <a:r>
              <a:rPr lang="ar-SA" sz="4000" dirty="0" smtClean="0">
                <a:ln w="11430"/>
                <a:solidFill>
                  <a:srgbClr val="00206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وصنع </a:t>
            </a:r>
            <a:r>
              <a:rPr lang="ar-SA" sz="4000" dirty="0" smtClean="0">
                <a:ln w="11430"/>
                <a:solidFill>
                  <a:srgbClr val="00206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مواد جديدة .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250003" y="3648004"/>
            <a:ext cx="7656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التدوير :</a:t>
            </a:r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يعني صنع شيء جديد من شيء قديم.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YouGov | هل ينبغي أن تكون إعادة التدوير إلزامية؟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24" y="548837"/>
            <a:ext cx="2424720" cy="2550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49" y="318680"/>
            <a:ext cx="5138205" cy="46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0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سلسل فواز ونورة - الحلقة 54 - الترشيد (abdwap2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5049" y="279400"/>
            <a:ext cx="8457896" cy="47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3308024" y="622823"/>
            <a:ext cx="6239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dirty="0">
                <a:ln w="11430"/>
                <a:solidFill>
                  <a:srgbClr val="0000FF"/>
                </a:solidFill>
                <a:effectLst>
                  <a:glow rad="11811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4400" dirty="0" smtClean="0">
                <a:ln w="11430"/>
                <a:solidFill>
                  <a:srgbClr val="0000FF"/>
                </a:solidFill>
                <a:effectLst>
                  <a:glow rad="11811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كَيْفَ نُحَافِظُ عَلَى الْمَوارِدِ ؟</a:t>
            </a:r>
            <a:endParaRPr lang="ar-SA" dirty="0">
              <a:solidFill>
                <a:prstClr val="black"/>
              </a:solidFill>
              <a:effectLst>
                <a:glow rad="1181100">
                  <a:srgbClr val="FFFF0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186472" y="1983468"/>
            <a:ext cx="7970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 smtClean="0">
                <a:ln w="11430"/>
                <a:solidFill>
                  <a:srgbClr val="002060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يمكنا أن نحافظ على الموارد أيضا بترشيد استخدامها :</a:t>
            </a:r>
            <a:endParaRPr lang="ar-SA" sz="3600" dirty="0">
              <a:solidFill>
                <a:prstClr val="black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698441" y="2884953"/>
            <a:ext cx="6736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الترشيد : </a:t>
            </a: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هو التقليل من استخدام الشيء .</a:t>
            </a:r>
            <a:endParaRPr lang="ar-SA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8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95361" y="208143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25" y="304627"/>
            <a:ext cx="5291413" cy="470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8160510" y="1282387"/>
            <a:ext cx="32367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أطفئ المصباح </a:t>
            </a:r>
          </a:p>
          <a:p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أغادر </a:t>
            </a:r>
          </a:p>
          <a:p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الغرفة لأقلل </a:t>
            </a:r>
          </a:p>
          <a:p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استخدام الكهرباء 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9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همية الما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4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33362" y="279400"/>
            <a:ext cx="8429582" cy="4843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27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09" y="276358"/>
            <a:ext cx="4658991" cy="473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7743043" y="1907348"/>
            <a:ext cx="36199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أغلق صنبور الماء </a:t>
            </a:r>
          </a:p>
          <a:p>
            <a:r>
              <a:rPr lang="ar-SA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في أثناء تنظيف أسناني </a:t>
            </a:r>
          </a:p>
          <a:p>
            <a:r>
              <a:rPr lang="ar-SA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لأقلل استهلاك الماء .</a:t>
            </a:r>
            <a:endParaRPr lang="ar-SA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0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3217" y="282442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al-madina.com/files/205535.jpe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57" y="944428"/>
            <a:ext cx="7409672" cy="30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/>
          <p:cNvSpPr/>
          <p:nvPr/>
        </p:nvSpPr>
        <p:spPr>
          <a:xfrm>
            <a:off x="3296732" y="4066054"/>
            <a:ext cx="7557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400" dirty="0" smtClean="0">
                <a:ln w="11430"/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كيفَ أَستفِيدُ من هَيَاكِلِ السياراتِ التالِفَة ؟</a:t>
            </a:r>
            <a:endParaRPr lang="ar-SA" sz="1400" dirty="0">
              <a:solidFill>
                <a:prstClr val="black"/>
              </a:solidFill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9033187" y="298097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 smtClean="0">
                <a:ln w="11430"/>
                <a:gradFill>
                  <a:gsLst>
                    <a:gs pos="0">
                      <a:srgbClr val="9F2936">
                        <a:tint val="70000"/>
                        <a:satMod val="245000"/>
                      </a:srgbClr>
                    </a:gs>
                    <a:gs pos="75000">
                      <a:srgbClr val="9F2936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F2936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أنظر وأتساءل</a:t>
            </a:r>
            <a:endParaRPr lang="ar-SA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المحافظة على الماء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10" y="276359"/>
            <a:ext cx="8401934" cy="37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58" y="4114800"/>
            <a:ext cx="876300" cy="76076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1" y="4017190"/>
            <a:ext cx="960440" cy="9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تنظيف الأسنان بطريقة صحيحة | حواء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57" y="292126"/>
            <a:ext cx="7439144" cy="36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1" y="4017190"/>
            <a:ext cx="960440" cy="94516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58" y="4114800"/>
            <a:ext cx="876300" cy="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عدم الاسراف في الماء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09" y="276358"/>
            <a:ext cx="8401935" cy="368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1" y="4017190"/>
            <a:ext cx="960440" cy="94516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58" y="4114800"/>
            <a:ext cx="876300" cy="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تدبير المنزلي: 7 نصائح لمكافحة إهدار المياه | مجلة سيدت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التدبير المنزلي: 7 نصائح لمكافحة إهدار المياه | مجلة سيدت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10" descr="الماء لطفل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12" descr="الماء لطفلك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86" name="Picture 14" descr="الماء لطفلك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12" y="312737"/>
            <a:ext cx="8354532" cy="37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1" y="4017190"/>
            <a:ext cx="960440" cy="945160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58" y="4114800"/>
            <a:ext cx="876300" cy="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الترشيد في استهلاك المياه | bayan5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41" y="276359"/>
            <a:ext cx="6739166" cy="373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1" y="4017190"/>
            <a:ext cx="960440" cy="94516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58" y="4114800"/>
            <a:ext cx="876300" cy="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نهاية الحصة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57" y="2019300"/>
            <a:ext cx="4680624" cy="4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" y="50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33362" y="282441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94560154"/>
              </p:ext>
            </p:extLst>
          </p:nvPr>
        </p:nvGraphicFramePr>
        <p:xfrm>
          <a:off x="2929678" y="389779"/>
          <a:ext cx="8126023" cy="447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1842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4"/>
          <a:srcRect l="19351" t="20486" r="33894" b="23045"/>
          <a:stretch/>
        </p:blipFill>
        <p:spPr>
          <a:xfrm>
            <a:off x="2957326" y="276358"/>
            <a:ext cx="8405618" cy="47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تدوي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33362" y="279400"/>
            <a:ext cx="8429582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اعادة التدوير في المنزل | نواعم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12" y="276358"/>
            <a:ext cx="8354531" cy="46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4 أفكار لإعادة تدوير علب المناديل الكرتون | سوبر ماما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24" y="265827"/>
            <a:ext cx="8405619" cy="43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381135" y="498348"/>
            <a:ext cx="80746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5400" dirty="0" smtClean="0">
                <a:ln w="11430"/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كَيْفَ نُعِيدُ استِخْدَامَ الْمَوارِدِ ؟</a:t>
            </a:r>
            <a:endParaRPr lang="ar-SA" sz="3200" dirty="0">
              <a:solidFill>
                <a:prstClr val="black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223738" y="1709158"/>
            <a:ext cx="69461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 smtClean="0">
                <a:ln w="11430"/>
                <a:solidFill>
                  <a:srgbClr val="1B587C">
                    <a:lumMod val="50000"/>
                  </a:srgbClr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المهم أن نحافظ على الموارد الطبيعية وذلك</a:t>
            </a:r>
          </a:p>
          <a:p>
            <a:r>
              <a:rPr lang="ar-SA" sz="3600" dirty="0">
                <a:ln w="11430"/>
                <a:solidFill>
                  <a:srgbClr val="1B587C">
                    <a:lumMod val="50000"/>
                  </a:srgbClr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3600" dirty="0" smtClean="0">
                <a:ln w="11430"/>
                <a:solidFill>
                  <a:srgbClr val="1B587C">
                    <a:lumMod val="50000"/>
                  </a:srgbClr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بإعادة الاستخدام مرة اخرى   .</a:t>
            </a:r>
            <a:endParaRPr lang="ar-SA" sz="3600" dirty="0">
              <a:solidFill>
                <a:prstClr val="black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147839" y="3219454"/>
            <a:ext cx="8215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اعادة الاستخدام : </a:t>
            </a:r>
            <a:r>
              <a:rPr lang="ar-SA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تعني استخدام الأشياء بصورة جديدة  </a:t>
            </a:r>
            <a:endParaRPr lang="ar-SA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7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79400"/>
            <a:ext cx="8401935" cy="47345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2206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24" y="366843"/>
            <a:ext cx="7803777" cy="343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3509791" y="4150520"/>
            <a:ext cx="7304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 smtClean="0">
                <a:ln w="11430"/>
                <a:solidFill>
                  <a:srgbClr val="0000FF"/>
                </a:solidFill>
                <a:effectLst>
                  <a:glow rad="101600">
                    <a:srgbClr val="F07F0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الأشياء التي أعيد استخدامها في هذه الصورة ؟</a:t>
            </a:r>
            <a:endParaRPr lang="ar-SA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198</Words>
  <Application>Microsoft Office PowerPoint</Application>
  <PresentationFormat>ملء الشاشة</PresentationFormat>
  <Paragraphs>59</Paragraphs>
  <Slides>25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12</cp:revision>
  <dcterms:created xsi:type="dcterms:W3CDTF">2020-11-29T22:04:51Z</dcterms:created>
  <dcterms:modified xsi:type="dcterms:W3CDTF">2020-11-30T11:01:11Z</dcterms:modified>
</cp:coreProperties>
</file>