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309" r:id="rId8"/>
    <p:sldId id="306" r:id="rId9"/>
    <p:sldId id="308" r:id="rId10"/>
    <p:sldId id="264" r:id="rId11"/>
    <p:sldId id="305" r:id="rId12"/>
    <p:sldId id="310" r:id="rId13"/>
    <p:sldId id="311" r:id="rId14"/>
    <p:sldId id="312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Inria Sans Light" panose="020B0604020202020204" charset="0"/>
      <p:regular r:id="rId19"/>
      <p:bold r:id="rId20"/>
      <p:italic r:id="rId21"/>
      <p:boldItalic r:id="rId22"/>
    </p:embeddedFont>
    <p:embeddedFont>
      <p:font typeface="Inria Serif" panose="020B0604020202020204" charset="0"/>
      <p:regular r:id="rId23"/>
      <p:bold r:id="rId24"/>
      <p:italic r:id="rId25"/>
      <p:boldItalic r:id="rId26"/>
    </p:embeddedFont>
    <p:embeddedFont>
      <p:font typeface="K_Digi Eliya Regular" panose="02000506000000020004" pitchFamily="2" charset="-78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626A16-632D-4916-9D0D-F1ECA6CF59C9}">
  <a:tblStyle styleId="{D1626A16-632D-4916-9D0D-F1ECA6CF59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883555-56B8-4855-AB53-648A8EB2D5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756525"/>
            <a:ext cx="7433400" cy="163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2004250"/>
            <a:ext cx="7433400" cy="64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748052"/>
            <a:ext cx="7433400" cy="3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lvl="1" indent="-419100" algn="ctr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lvl="2" indent="-419100" algn="ctr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lvl="3" indent="-419100" algn="ctr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lvl="4" indent="-419100" algn="ctr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lvl="5" indent="-419100" algn="ctr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lvl="6" indent="-419100" algn="ctr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lvl="7" indent="-419100" algn="ctr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lvl="8" indent="-419100" algn="ctr" rt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380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sz="7200" b="1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1087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”</a:t>
            </a:r>
            <a:endParaRPr sz="7200" b="1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3473100" cy="27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◺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15599" y="1506350"/>
            <a:ext cx="3473100" cy="27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◺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2315700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414199" y="1506350"/>
            <a:ext cx="2315700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973097" y="1506350"/>
            <a:ext cx="2315700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For light background colors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2D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9EB0FB0-B547-43AB-A88B-6AF8C0F84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87059" y1="5556" x2="87059" y2="5556"/>
                        <a14:backgroundMark x1="5882" y1="37879" x2="5882" y2="37879"/>
                        <a14:backgroundMark x1="70588" y1="91414" x2="70588" y2="91414"/>
                        <a14:backgroundMark x1="3529" y1="97475" x2="3529" y2="97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56" y="3464617"/>
            <a:ext cx="2085951" cy="16196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252412-B59F-4E80-8D38-EBFF23983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959" y="1400232"/>
            <a:ext cx="3792041" cy="3743268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013D3D3-CCDB-42F8-9C48-4030D1029580}"/>
              </a:ext>
            </a:extLst>
          </p:cNvPr>
          <p:cNvSpPr/>
          <p:nvPr/>
        </p:nvSpPr>
        <p:spPr>
          <a:xfrm>
            <a:off x="6055465" y="2394703"/>
            <a:ext cx="2653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تربية فنية</a:t>
            </a:r>
          </a:p>
          <a:p>
            <a:pPr algn="ctr"/>
            <a:r>
              <a:rPr lang="ar-S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أول ابتدائي</a:t>
            </a:r>
            <a:endParaRPr lang="ar-S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92EB283-AE1A-4A19-993B-519A66DA3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0290"/>
            <a:ext cx="9144000" cy="14205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BB6C085-834C-4E55-9D50-D3C2DF4990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71" b="44661" l="51245" r="82943">
                        <a14:backgroundMark x1="81479" y1="28646" x2="81479" y2="28646"/>
                        <a14:backgroundMark x1="59151" y1="22526" x2="59151" y2="22526"/>
                        <a14:backgroundMark x1="51977" y1="41406" x2="51977" y2="41406"/>
                      </a14:backgroundRemoval>
                    </a14:imgEffect>
                  </a14:imgLayer>
                </a14:imgProps>
              </a:ext>
            </a:extLst>
          </a:blip>
          <a:srcRect l="51342" t="19319" r="16814" b="55342"/>
          <a:stretch/>
        </p:blipFill>
        <p:spPr>
          <a:xfrm>
            <a:off x="2832409" y="-56552"/>
            <a:ext cx="2911911" cy="1302680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75C06226-374D-48AC-AC69-0C372E176D7A}"/>
              </a:ext>
            </a:extLst>
          </p:cNvPr>
          <p:cNvSpPr/>
          <p:nvPr/>
        </p:nvSpPr>
        <p:spPr>
          <a:xfrm>
            <a:off x="4572000" y="1674696"/>
            <a:ext cx="1172320" cy="742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الدرس </a:t>
            </a:r>
          </a:p>
          <a:p>
            <a:pPr algn="ctr"/>
            <a:r>
              <a:rPr lang="ar-SA" sz="2000" b="1" dirty="0"/>
              <a:t>الرابع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C28EAFA-DA42-46A2-9AE5-83F27A6775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49" b="41016" l="44363" r="71816"/>
                    </a14:imgEffect>
                  </a14:imgLayer>
                </a14:imgProps>
              </a:ext>
            </a:extLst>
          </a:blip>
          <a:srcRect l="44634" t="24920" r="28171" b="58812"/>
          <a:stretch/>
        </p:blipFill>
        <p:spPr>
          <a:xfrm>
            <a:off x="1495242" y="1946060"/>
            <a:ext cx="4124978" cy="2263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26B88E0-06D9-4238-B6F9-1FD71379F53D}"/>
              </a:ext>
            </a:extLst>
          </p:cNvPr>
          <p:cNvSpPr/>
          <p:nvPr/>
        </p:nvSpPr>
        <p:spPr>
          <a:xfrm>
            <a:off x="5798634" y="267629"/>
            <a:ext cx="3077737" cy="88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الادوات المستخدمة :</a:t>
            </a:r>
          </a:p>
        </p:txBody>
      </p:sp>
      <p:pic>
        <p:nvPicPr>
          <p:cNvPr id="3082" name="Picture 10" descr="كراسة رسم ورق ملون 30*41 سم- CANSON – alfanoos">
            <a:extLst>
              <a:ext uri="{FF2B5EF4-FFF2-40B4-BE49-F238E27FC236}">
                <a16:creationId xmlns:a16="http://schemas.microsoft.com/office/drawing/2014/main" id="{13B6C6A1-4540-4566-B3A6-6CED5F2FD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2524" r="16753" b="-8"/>
          <a:stretch/>
        </p:blipFill>
        <p:spPr bwMode="auto">
          <a:xfrm>
            <a:off x="6108166" y="1193273"/>
            <a:ext cx="2458672" cy="2089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ديف نيتشه المفاهيمي">
            <a:extLst>
              <a:ext uri="{FF2B5EF4-FFF2-40B4-BE49-F238E27FC236}">
                <a16:creationId xmlns:a16="http://schemas.microsoft.com/office/drawing/2014/main" id="{832372A4-3316-4F91-BE9B-71B3718DB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7"/>
          <a:stretch/>
        </p:blipFill>
        <p:spPr bwMode="auto">
          <a:xfrm>
            <a:off x="-41901" y="476777"/>
            <a:ext cx="3077736" cy="46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قوس قزح بالالوان الخشبية">
            <a:extLst>
              <a:ext uri="{FF2B5EF4-FFF2-40B4-BE49-F238E27FC236}">
                <a16:creationId xmlns:a16="http://schemas.microsoft.com/office/drawing/2014/main" id="{B1206BB9-5BB7-4820-9400-60A9B573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20" y="2854897"/>
            <a:ext cx="294496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08684CE-EB0D-4AF2-B3DA-1A9AACF26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430" y="991807"/>
            <a:ext cx="2458672" cy="1818393"/>
          </a:xfrm>
          <a:prstGeom prst="rect">
            <a:avLst/>
          </a:prstGeom>
        </p:spPr>
      </p:pic>
      <p:pic>
        <p:nvPicPr>
          <p:cNvPr id="5126" name="Picture 6" descr="نتيجة بحث الصور عن مساحة قلم رصاص">
            <a:extLst>
              <a:ext uri="{FF2B5EF4-FFF2-40B4-BE49-F238E27FC236}">
                <a16:creationId xmlns:a16="http://schemas.microsoft.com/office/drawing/2014/main" id="{8AABEA1C-F1D8-443B-8C5A-43FA705A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88" y="3644424"/>
            <a:ext cx="2615412" cy="1483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6EAA791-479A-4634-B3FF-737537F135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صورة 3" descr="Rainbow Cupcake">
            <a:extLst>
              <a:ext uri="{FF2B5EF4-FFF2-40B4-BE49-F238E27FC236}">
                <a16:creationId xmlns:a16="http://schemas.microsoft.com/office/drawing/2014/main" id="{4F1E14E8-4B3E-43F8-A7F1-B71E9CEDD2C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081" y="245327"/>
            <a:ext cx="7131670" cy="4638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95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0A5F76F-827B-4B9C-B295-486BBFDD05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صورة 2" descr="Meios de Transporte - Minus">
            <a:extLst>
              <a:ext uri="{FF2B5EF4-FFF2-40B4-BE49-F238E27FC236}">
                <a16:creationId xmlns:a16="http://schemas.microsoft.com/office/drawing/2014/main" id="{ECB21868-1CBD-4951-B607-CB0F19B47C7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952" y="196052"/>
            <a:ext cx="5042095" cy="47513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389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A3077E4-CFE9-4568-8625-7C6EFB4FED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28AFF0C-0A03-4C06-BE05-9594F27ACA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223" y="310283"/>
            <a:ext cx="6374085" cy="45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0437D7-037C-45F0-A771-8E05CB563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4AD63DB5-F68B-4F89-A98A-FC4B74124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91446"/>
              </p:ext>
            </p:extLst>
          </p:nvPr>
        </p:nvGraphicFramePr>
        <p:xfrm>
          <a:off x="855662" y="2023110"/>
          <a:ext cx="7432675" cy="1097280"/>
        </p:xfrm>
        <a:graphic>
          <a:graphicData uri="http://schemas.openxmlformats.org/drawingml/2006/table">
            <a:tbl>
              <a:tblPr rtl="1" firstRow="1" firstCol="1" bandRow="1">
                <a:tableStyleId>{775DCB02-9BB8-47FD-8907-85C794F793BA}</a:tableStyleId>
              </a:tblPr>
              <a:tblGrid>
                <a:gridCol w="1308513">
                  <a:extLst>
                    <a:ext uri="{9D8B030D-6E8A-4147-A177-3AD203B41FA5}">
                      <a16:colId xmlns:a16="http://schemas.microsoft.com/office/drawing/2014/main" val="2378673837"/>
                    </a:ext>
                  </a:extLst>
                </a:gridCol>
                <a:gridCol w="6124162">
                  <a:extLst>
                    <a:ext uri="{9D8B030D-6E8A-4147-A177-3AD203B41FA5}">
                      <a16:colId xmlns:a16="http://schemas.microsoft.com/office/drawing/2014/main" val="3576044475"/>
                    </a:ext>
                  </a:extLst>
                </a:gridCol>
              </a:tblGrid>
              <a:tr h="13708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الخامات والأدوات: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08" marR="5140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ورق رسم كانسون أسود. ألوان شمعية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08" marR="5140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61972"/>
                  </a:ext>
                </a:extLst>
              </a:tr>
              <a:tr h="13708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وصف المنتج النهائي: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08" marR="5140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الرسم بالألوان الشمعية لقوس قزح</a:t>
                      </a:r>
                      <a:r>
                        <a:rPr lang="ar-SA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08" marR="5140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407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35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11214038-ED9F-4183-AE86-AFF6C3BA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6" y="233695"/>
            <a:ext cx="3115470" cy="44832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199F65D-EF97-4E5E-89DC-1C8A65AF5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38855" y="2063384"/>
            <a:ext cx="2266292" cy="121507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95B3D28-8B5C-425F-91C8-9B5A67DA8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100" y="233695"/>
            <a:ext cx="2543175" cy="39475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نشيد الوطني للصفوف الاولية">
            <a:hlinkClick r:id="" action="ppaction://media"/>
            <a:extLst>
              <a:ext uri="{FF2B5EF4-FFF2-40B4-BE49-F238E27FC236}">
                <a16:creationId xmlns:a16="http://schemas.microsoft.com/office/drawing/2014/main" id="{00DF66E1-FEA4-4126-A682-92C23DE3F1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2390" y="857250"/>
            <a:ext cx="675764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18F824E-74E4-44C8-A671-17410C8D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29" y="0"/>
            <a:ext cx="4267971" cy="98121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7F5F7EB-B404-4F9F-AFD5-0263C2D47EB9}"/>
              </a:ext>
            </a:extLst>
          </p:cNvPr>
          <p:cNvSpPr txBox="1"/>
          <p:nvPr/>
        </p:nvSpPr>
        <p:spPr>
          <a:xfrm>
            <a:off x="444361" y="7015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4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يتوقع من الطالبة </a:t>
            </a:r>
            <a:r>
              <a:rPr lang="ar-EG" sz="2400" b="1" u="sng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فى</a:t>
            </a:r>
            <a:r>
              <a:rPr lang="ar-EG" sz="24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نهاية الدرس </a:t>
            </a:r>
            <a:endParaRPr lang="ar-SA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B1B0203-F085-46A5-827F-00B5A81FA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79667"/>
              </p:ext>
            </p:extLst>
          </p:nvPr>
        </p:nvGraphicFramePr>
        <p:xfrm>
          <a:off x="967176" y="1415745"/>
          <a:ext cx="7432674" cy="3657600"/>
        </p:xfrm>
        <a:graphic>
          <a:graphicData uri="http://schemas.openxmlformats.org/drawingml/2006/table">
            <a:tbl>
              <a:tblPr rtl="1" firstRow="1" firstCol="1" bandRow="1">
                <a:tableStyleId>{125E5076-3810-47DD-B79F-674D7AD40C01}</a:tableStyleId>
              </a:tblPr>
              <a:tblGrid>
                <a:gridCol w="1095801">
                  <a:extLst>
                    <a:ext uri="{9D8B030D-6E8A-4147-A177-3AD203B41FA5}">
                      <a16:colId xmlns:a16="http://schemas.microsoft.com/office/drawing/2014/main" val="2867581442"/>
                    </a:ext>
                  </a:extLst>
                </a:gridCol>
                <a:gridCol w="6336873">
                  <a:extLst>
                    <a:ext uri="{9D8B030D-6E8A-4147-A177-3AD203B41FA5}">
                      <a16:colId xmlns:a16="http://schemas.microsoft.com/office/drawing/2014/main" val="2189113554"/>
                    </a:ext>
                  </a:extLst>
                </a:gridCol>
              </a:tblGrid>
              <a:tr h="19961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effectLst/>
                          <a:cs typeface="+mn-cs"/>
                        </a:rPr>
                        <a:t>تاريخ الفن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تتعرف التلميذة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على دور الضوء في الرؤية</a:t>
                      </a:r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59642"/>
                  </a:ext>
                </a:extLst>
              </a:tr>
              <a:tr h="199614"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000">
                          <a:effectLst/>
                          <a:cs typeface="+mn-cs"/>
                        </a:rPr>
                        <a:t>عالم الجمال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تستمع التلميذة لقصة قوس قزح.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996701"/>
                  </a:ext>
                </a:extLst>
              </a:tr>
              <a:tr h="19961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تميز التلميذة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عدد وألوان قوس قزح</a:t>
                      </a:r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953846"/>
                  </a:ext>
                </a:extLst>
              </a:tr>
              <a:tr h="19961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تذكر التلميذة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الألوان الأساسية</a:t>
                      </a:r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844951"/>
                  </a:ext>
                </a:extLst>
              </a:tr>
              <a:tr h="199614"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effectLst/>
                          <a:cs typeface="+mn-cs"/>
                        </a:rPr>
                        <a:t>الإنتاج الفني</a:t>
                      </a:r>
                      <a:endParaRPr lang="en-US" sz="2000" dirty="0">
                        <a:effectLst/>
                        <a:cs typeface="+mn-cs"/>
                      </a:endParaRPr>
                    </a:p>
                    <a:p>
                      <a:pPr algn="ctr" rtl="1"/>
                      <a:r>
                        <a:rPr lang="en-US" sz="20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تعدد التلميذة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الألوان الثانوية</a:t>
                      </a:r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902335"/>
                  </a:ext>
                </a:extLst>
              </a:tr>
              <a:tr h="19961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تذكر التلميذة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على أهمية الألوان في حياتنا.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127983"/>
                  </a:ext>
                </a:extLst>
              </a:tr>
              <a:tr h="19961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تستخدم التلميذة الألوان الشمعية بطريقة صحيحة.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445380"/>
                  </a:ext>
                </a:extLst>
              </a:tr>
              <a:tr h="19961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تتدرب التلميذة على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الرسم باستخدام الألوان الشمعية على خلفية سوداء</a:t>
                      </a:r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072845"/>
                  </a:ext>
                </a:extLst>
              </a:tr>
              <a:tr h="19961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تتقن التلميذة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التناسق في اختيار الألوان</a:t>
                      </a:r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48036"/>
                  </a:ext>
                </a:extLst>
              </a:tr>
              <a:tr h="199614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>
                          <a:effectLst/>
                          <a:cs typeface="+mn-cs"/>
                        </a:rPr>
                        <a:t>النقد والتذوق الفني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تتذوق التلميذة </a:t>
                      </a:r>
                      <a:r>
                        <a:rPr lang="ar-EG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ألوان الطيف (قوس المطر)</a:t>
                      </a:r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33177"/>
                  </a:ext>
                </a:extLst>
              </a:tr>
              <a:tr h="19961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n-cs"/>
                        </a:rPr>
                        <a:t>أن تقدر التلميذة القيمة الفنية للأعمال المنفذة.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3407" marR="6340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4359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2F109CA-3620-470A-B7DA-CEC92367BA63}"/>
              </a:ext>
            </a:extLst>
          </p:cNvPr>
          <p:cNvSpPr txBox="1"/>
          <p:nvPr/>
        </p:nvSpPr>
        <p:spPr>
          <a:xfrm>
            <a:off x="4910587" y="93694"/>
            <a:ext cx="4190571" cy="87100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K_Digi Eliya Regular" panose="02000506000000020004" pitchFamily="2" charset="-78"/>
                <a:ea typeface="Calibri" panose="020F0502020204030204" pitchFamily="34" charset="0"/>
                <a:cs typeface="K_Digi Eliya Regular" panose="02000506000000020004" pitchFamily="2" charset="-78"/>
              </a:rPr>
              <a:t>1-</a:t>
            </a:r>
            <a:r>
              <a:rPr lang="ar-S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K_Digi Eliya Regular" panose="02000506000000020004" pitchFamily="2" charset="-78"/>
                <a:ea typeface="Calibri" panose="020F0502020204030204" pitchFamily="34" charset="0"/>
                <a:cs typeface="K_Digi Eliya Regular" panose="02000506000000020004" pitchFamily="2" charset="-78"/>
              </a:rPr>
              <a:t> </a:t>
            </a:r>
            <a:r>
              <a:rPr lang="ar-EG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K_Digi Eliya Regular" panose="02000506000000020004" pitchFamily="2" charset="-78"/>
                <a:ea typeface="Calibri" panose="020F0502020204030204" pitchFamily="34" charset="0"/>
                <a:cs typeface="K_Digi Eliya Regular" panose="02000506000000020004" pitchFamily="2" charset="-78"/>
              </a:rPr>
              <a:t>التعرف على دور الضوء في الرؤية.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K_Digi Eliya Regular" panose="02000506000000020004" pitchFamily="2" charset="-78"/>
              <a:ea typeface="Calibri" panose="020F0502020204030204" pitchFamily="34" charset="0"/>
              <a:cs typeface="K_Digi Eliya Regular" panose="02000506000000020004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5FEAEEB-3A61-4082-BD7C-801592EE4F81}"/>
              </a:ext>
            </a:extLst>
          </p:cNvPr>
          <p:cNvSpPr txBox="1"/>
          <p:nvPr/>
        </p:nvSpPr>
        <p:spPr>
          <a:xfrm>
            <a:off x="2955075" y="1682628"/>
            <a:ext cx="5642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شاهدوا الألوان الموجودة في غرفة </a:t>
            </a:r>
            <a:r>
              <a:rPr lang="ar-SA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جلوسك الان</a:t>
            </a:r>
            <a:r>
              <a:rPr lang="ar-EG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lang="ar-SA" sz="2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9FC2C7-9BD0-4D10-A915-98F19BB44E9B}"/>
              </a:ext>
            </a:extLst>
          </p:cNvPr>
          <p:cNvSpPr txBox="1"/>
          <p:nvPr/>
        </p:nvSpPr>
        <p:spPr>
          <a:xfrm>
            <a:off x="3111191" y="2856683"/>
            <a:ext cx="5486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الان</a:t>
            </a:r>
            <a:r>
              <a:rPr lang="ar-EG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. أغلق المصابيح هل نرى هذه الألوان في الغرفة ؟ .</a:t>
            </a:r>
            <a:endParaRPr lang="ar-SA" sz="24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947215A-8EA3-4C5E-9281-B824848CDD58}"/>
              </a:ext>
            </a:extLst>
          </p:cNvPr>
          <p:cNvSpPr txBox="1"/>
          <p:nvPr/>
        </p:nvSpPr>
        <p:spPr>
          <a:xfrm>
            <a:off x="2877015" y="3845321"/>
            <a:ext cx="5642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أضيء المصابيح مرة أخرى هل نرى الألوان الآن ؟ . </a:t>
            </a:r>
            <a:endParaRPr lang="ar-SA" sz="2800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29D8E97-FC21-4DDE-B24B-314636D1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216" y="1338301"/>
            <a:ext cx="676982" cy="68865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9FEA0D7-CD5F-48D9-98D0-28A50C77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216" y="2639900"/>
            <a:ext cx="676982" cy="688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3625D5E-4C32-47A7-9A4B-D8ED8961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216" y="3762605"/>
            <a:ext cx="676982" cy="6886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E240F0E-5461-40D0-A5DD-1FEADF3F8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0" t="1779" r="13778" b="-11181"/>
          <a:stretch/>
        </p:blipFill>
        <p:spPr>
          <a:xfrm>
            <a:off x="51802" y="89388"/>
            <a:ext cx="2401465" cy="1750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غرف جلوس اندلسيه - منتديات بنات مصر">
            <a:extLst>
              <a:ext uri="{FF2B5EF4-FFF2-40B4-BE49-F238E27FC236}">
                <a16:creationId xmlns:a16="http://schemas.microsoft.com/office/drawing/2014/main" id="{1C9193D3-104B-40A8-A06D-F9C58921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" y="2184344"/>
            <a:ext cx="3104092" cy="27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E00EFF4-15EA-4E77-8D03-07C139FFF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7" t="25564" r="16921" b="21656"/>
          <a:stretch/>
        </p:blipFill>
        <p:spPr>
          <a:xfrm>
            <a:off x="-1" y="680225"/>
            <a:ext cx="9045469" cy="441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31443D6-2953-4273-A929-ACEC22431F2B}"/>
              </a:ext>
            </a:extLst>
          </p:cNvPr>
          <p:cNvSpPr txBox="1"/>
          <p:nvPr/>
        </p:nvSpPr>
        <p:spPr>
          <a:xfrm>
            <a:off x="5670467" y="19011"/>
            <a:ext cx="3473533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EG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EG" sz="28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قصة قوس المطر </a:t>
            </a:r>
            <a:r>
              <a:rPr lang="ar-EG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نتيجة بحث الصور عن قصة قوس المطر">
            <a:extLst>
              <a:ext uri="{FF2B5EF4-FFF2-40B4-BE49-F238E27FC236}">
                <a16:creationId xmlns:a16="http://schemas.microsoft.com/office/drawing/2014/main" id="{19F0EDE9-C6A6-46AE-8C43-D068477C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02" r="99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37" y="6933"/>
            <a:ext cx="2937775" cy="16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6A9667-EFB0-4F66-A0A0-43992E4CA1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54" t="26655" r="35366" b="29313"/>
          <a:stretch/>
        </p:blipFill>
        <p:spPr>
          <a:xfrm>
            <a:off x="6303262" y="1114579"/>
            <a:ext cx="2631688" cy="2263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6B8E8DF-A889-4C1B-A400-534A7830750B}"/>
              </a:ext>
            </a:extLst>
          </p:cNvPr>
          <p:cNvSpPr txBox="1"/>
          <p:nvPr/>
        </p:nvSpPr>
        <p:spPr>
          <a:xfrm>
            <a:off x="-1" y="1884973"/>
            <a:ext cx="6646127" cy="30469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وقفت طفلة صغيرة تنظر بدهشة عبر نافذة صغيرة إلى السماء</a:t>
            </a:r>
          </a:p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الجو كان ممطراً في قريتها الصغيرة في جبال جنوب المملكة </a:t>
            </a:r>
          </a:p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صاحت الصغيرة بدهشة : يا الله ما أجملها </a:t>
            </a:r>
          </a:p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رأت الصغيرة قوسا من الألوان في السماء . وظنت أنه طائر جديد</a:t>
            </a:r>
          </a:p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ظلت تنظر الى هذه الألوان فجاءت والدتها</a:t>
            </a:r>
          </a:p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فسألت والدتها ما أسم هذا الطير يا أمي ؟</a:t>
            </a:r>
          </a:p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قالت لها والدتها : هذا ليس طيراً ..إنه قوس المطر</a:t>
            </a:r>
          </a:p>
          <a:p>
            <a:pPr algn="r" rtl="1"/>
            <a:r>
              <a:rPr lang="ar-SA" sz="2400" b="1" dirty="0">
                <a:ln>
                  <a:solidFill>
                    <a:sysClr val="windowText" lastClr="000000"/>
                  </a:solidFill>
                </a:ln>
              </a:rPr>
              <a:t>انه مجموعة من الألوان الجميلة الشفافة وعددها سبعة ألوان</a:t>
            </a:r>
          </a:p>
        </p:txBody>
      </p:sp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E4FC0E57-D1CD-4B15-BB95-3C7DA74461ED}"/>
              </a:ext>
            </a:extLst>
          </p:cNvPr>
          <p:cNvSpPr/>
          <p:nvPr/>
        </p:nvSpPr>
        <p:spPr>
          <a:xfrm>
            <a:off x="82295" y="0"/>
            <a:ext cx="2542478" cy="53087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استراتيجية القصة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460D425-20D5-471F-9A2F-CBAF66EF141B}"/>
              </a:ext>
            </a:extLst>
          </p:cNvPr>
          <p:cNvSpPr/>
          <p:nvPr/>
        </p:nvSpPr>
        <p:spPr>
          <a:xfrm>
            <a:off x="5679328" y="235154"/>
            <a:ext cx="3457410" cy="4908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7FF99D-7AC6-40F6-95BD-C6AAC42AF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080" name="Picture 8" descr="تحت السماء الزرقاء: أهمية اللعب للبالغين">
            <a:extLst>
              <a:ext uri="{FF2B5EF4-FFF2-40B4-BE49-F238E27FC236}">
                <a16:creationId xmlns:a16="http://schemas.microsoft.com/office/drawing/2014/main" id="{A9F50432-52EB-4F36-A29B-F04A0F5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292"/>
            <a:ext cx="5374888" cy="418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9A41A18-F6A9-43E7-BF3C-ECA40B5D11DD}"/>
              </a:ext>
            </a:extLst>
          </p:cNvPr>
          <p:cNvSpPr/>
          <p:nvPr/>
        </p:nvSpPr>
        <p:spPr>
          <a:xfrm>
            <a:off x="7517839" y="16894"/>
            <a:ext cx="1160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احمر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F628CB5-8269-4556-957E-94EC99E13EAB}"/>
              </a:ext>
            </a:extLst>
          </p:cNvPr>
          <p:cNvSpPr/>
          <p:nvPr/>
        </p:nvSpPr>
        <p:spPr>
          <a:xfrm>
            <a:off x="7224379" y="669837"/>
            <a:ext cx="16289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برتقالي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FBF8748-2E7D-4BC4-A0B4-6841AE781C45}"/>
              </a:ext>
            </a:extLst>
          </p:cNvPr>
          <p:cNvSpPr/>
          <p:nvPr/>
        </p:nvSpPr>
        <p:spPr>
          <a:xfrm>
            <a:off x="7468947" y="1479599"/>
            <a:ext cx="1258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اصفر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77AB182-63C6-4252-9D22-49AAE53DC4C0}"/>
              </a:ext>
            </a:extLst>
          </p:cNvPr>
          <p:cNvSpPr/>
          <p:nvPr/>
        </p:nvSpPr>
        <p:spPr>
          <a:xfrm>
            <a:off x="7408033" y="2156251"/>
            <a:ext cx="13805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اخضر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E870069-4CAA-4E84-B6B5-F1AA746EFC21}"/>
              </a:ext>
            </a:extLst>
          </p:cNvPr>
          <p:cNvSpPr/>
          <p:nvPr/>
        </p:nvSpPr>
        <p:spPr>
          <a:xfrm>
            <a:off x="7517839" y="2771738"/>
            <a:ext cx="1226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ازرق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C5CA9C1-BF3B-44C4-916B-7CB92B61AFB7}"/>
              </a:ext>
            </a:extLst>
          </p:cNvPr>
          <p:cNvSpPr/>
          <p:nvPr/>
        </p:nvSpPr>
        <p:spPr>
          <a:xfrm>
            <a:off x="7748271" y="3381512"/>
            <a:ext cx="10182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نيلي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B354841-90FE-4C69-939D-EBB331C56A53}"/>
              </a:ext>
            </a:extLst>
          </p:cNvPr>
          <p:cNvSpPr/>
          <p:nvPr/>
        </p:nvSpPr>
        <p:spPr>
          <a:xfrm>
            <a:off x="7016900" y="4124144"/>
            <a:ext cx="1771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بنفسجي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D9177FB-4755-4B49-A3A4-12FD435B0CCE}"/>
              </a:ext>
            </a:extLst>
          </p:cNvPr>
          <p:cNvSpPr txBox="1"/>
          <p:nvPr/>
        </p:nvSpPr>
        <p:spPr>
          <a:xfrm>
            <a:off x="827476" y="84944"/>
            <a:ext cx="4393848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EG" sz="28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ذكر عدد وألوان قوس المطر</a:t>
            </a:r>
            <a:r>
              <a:rPr lang="ar-EG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FA7C38C-526A-4F48-A0E9-97A2E484E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965420-24C8-4C8E-BDF2-72336FCDD596}"/>
              </a:ext>
            </a:extLst>
          </p:cNvPr>
          <p:cNvSpPr txBox="1"/>
          <p:nvPr/>
        </p:nvSpPr>
        <p:spPr>
          <a:xfrm>
            <a:off x="6295292" y="-3767"/>
            <a:ext cx="2848707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r>
              <a:rPr lang="ar-EG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EG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تمييز الألوان الأساسية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A83E0173-8692-4153-80EE-38B91E984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" b="997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3" r="6844"/>
          <a:stretch/>
        </p:blipFill>
        <p:spPr bwMode="auto">
          <a:xfrm>
            <a:off x="-100066" y="-3767"/>
            <a:ext cx="26812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>
            <a:extLst>
              <a:ext uri="{FF2B5EF4-FFF2-40B4-BE49-F238E27FC236}">
                <a16:creationId xmlns:a16="http://schemas.microsoft.com/office/drawing/2014/main" id="{611B50C7-5AE5-42DF-B480-1030F7362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58" y="290159"/>
            <a:ext cx="2247900" cy="2145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BE8DF6C-0EDA-458D-B0EB-68F9C49871AE}"/>
              </a:ext>
            </a:extLst>
          </p:cNvPr>
          <p:cNvSpPr txBox="1"/>
          <p:nvPr/>
        </p:nvSpPr>
        <p:spPr>
          <a:xfrm>
            <a:off x="6462761" y="2810608"/>
            <a:ext cx="2681238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r>
              <a:rPr lang="ar-EG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EG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تمييز الألوان الثانوية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Barattoli di vernice con i colori primari (rosso، giallo، blu) ei colori secondari (verde، viola، arancione).  روسو + بلو = فيولا جيالو + بلو = فيردي جيالو + روسو = أرانسيون">
            <a:extLst>
              <a:ext uri="{FF2B5EF4-FFF2-40B4-BE49-F238E27FC236}">
                <a16:creationId xmlns:a16="http://schemas.microsoft.com/office/drawing/2014/main" id="{28F89F0C-E4EE-4543-BA50-F028E284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04" y="2708020"/>
            <a:ext cx="3781523" cy="2359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FA7C38C-526A-4F48-A0E9-97A2E484E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965420-24C8-4C8E-BDF2-72336FCDD596}"/>
              </a:ext>
            </a:extLst>
          </p:cNvPr>
          <p:cNvSpPr txBox="1"/>
          <p:nvPr/>
        </p:nvSpPr>
        <p:spPr>
          <a:xfrm>
            <a:off x="4572000" y="-3767"/>
            <a:ext cx="4572000" cy="6752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ar-EG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ar-EG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التعرف على أهمية الألوان في حياتنا.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44F9D79-8CC9-43E5-A97B-31F08337BA83}"/>
              </a:ext>
            </a:extLst>
          </p:cNvPr>
          <p:cNvSpPr txBox="1"/>
          <p:nvPr/>
        </p:nvSpPr>
        <p:spPr>
          <a:xfrm>
            <a:off x="1207967" y="1584576"/>
            <a:ext cx="7936033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ماذا يحدث لو كانت إشارات المرور كلها لونها أحمر؟ 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ماذا يحدث لو أن مصانع الملابس توقفت عن إنتاج ملابس ملونة واكتفت باللون الأسود؟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لو أردنا كوب سيارة أجرة وكانت كل السيارات بيضاء ودون أي علامة ماذا يحدث؟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Low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فتحنا التلفاز لمشاهدة أفلام الكرتون ووجدنا الألوان كلها بيضاء ماذا نشاهد؟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267"/>
      </p:ext>
    </p:extLst>
  </p:cSld>
  <p:clrMapOvr>
    <a:masterClrMapping/>
  </p:clrMapOvr>
</p:sld>
</file>

<file path=ppt/theme/theme1.xml><?xml version="1.0" encoding="utf-8"?>
<a:theme xmlns:a="http://schemas.openxmlformats.org/drawingml/2006/main" name="Adrian template">
  <a:themeElements>
    <a:clrScheme name="Custom 347">
      <a:dk1>
        <a:srgbClr val="424650"/>
      </a:dk1>
      <a:lt1>
        <a:srgbClr val="FFFFFF"/>
      </a:lt1>
      <a:dk2>
        <a:srgbClr val="878A96"/>
      </a:dk2>
      <a:lt2>
        <a:srgbClr val="F6F6F5"/>
      </a:lt2>
      <a:accent1>
        <a:srgbClr val="ABB4B8"/>
      </a:accent1>
      <a:accent2>
        <a:srgbClr val="D6DAE0"/>
      </a:accent2>
      <a:accent3>
        <a:srgbClr val="E7ECF0"/>
      </a:accent3>
      <a:accent4>
        <a:srgbClr val="A99282"/>
      </a:accent4>
      <a:accent5>
        <a:srgbClr val="D1B8B0"/>
      </a:accent5>
      <a:accent6>
        <a:srgbClr val="DBCEC4"/>
      </a:accent6>
      <a:hlink>
        <a:srgbClr val="7E87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349</Words>
  <Application>Microsoft Office PowerPoint</Application>
  <PresentationFormat>عرض على الشاشة (16:9)</PresentationFormat>
  <Paragraphs>62</Paragraphs>
  <Slides>14</Slides>
  <Notes>7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K_Digi Eliya Regular</vt:lpstr>
      <vt:lpstr>Arial</vt:lpstr>
      <vt:lpstr>Inria Sans Light</vt:lpstr>
      <vt:lpstr>Calibri</vt:lpstr>
      <vt:lpstr>Times New Roman</vt:lpstr>
      <vt:lpstr>Inria Serif</vt:lpstr>
      <vt:lpstr>Adrian template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أحلام</dc:creator>
  <cp:lastModifiedBy>أحلام بنت الحازمي</cp:lastModifiedBy>
  <cp:revision>50</cp:revision>
  <cp:lastPrinted>2021-01-19T19:09:58Z</cp:lastPrinted>
  <dcterms:modified xsi:type="dcterms:W3CDTF">2021-02-08T19:46:31Z</dcterms:modified>
</cp:coreProperties>
</file>