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7"/>
  </p:notesMasterIdLst>
  <p:sldIdLst>
    <p:sldId id="392" r:id="rId2"/>
    <p:sldId id="391" r:id="rId3"/>
    <p:sldId id="256" r:id="rId4"/>
    <p:sldId id="257" r:id="rId5"/>
    <p:sldId id="259" r:id="rId6"/>
    <p:sldId id="260" r:id="rId7"/>
    <p:sldId id="393" r:id="rId8"/>
    <p:sldId id="394" r:id="rId9"/>
    <p:sldId id="262" r:id="rId10"/>
    <p:sldId id="395" r:id="rId11"/>
    <p:sldId id="396" r:id="rId12"/>
    <p:sldId id="397" r:id="rId13"/>
    <p:sldId id="398" r:id="rId14"/>
    <p:sldId id="399" r:id="rId15"/>
    <p:sldId id="400" r:id="rId16"/>
    <p:sldId id="401" r:id="rId17"/>
    <p:sldId id="402" r:id="rId18"/>
    <p:sldId id="403" r:id="rId19"/>
    <p:sldId id="404" r:id="rId20"/>
    <p:sldId id="405" r:id="rId21"/>
    <p:sldId id="406" r:id="rId22"/>
    <p:sldId id="407" r:id="rId23"/>
    <p:sldId id="408" r:id="rId24"/>
    <p:sldId id="263" r:id="rId25"/>
    <p:sldId id="409" r:id="rId26"/>
    <p:sldId id="410" r:id="rId27"/>
    <p:sldId id="411" r:id="rId28"/>
    <p:sldId id="273" r:id="rId29"/>
    <p:sldId id="274" r:id="rId30"/>
    <p:sldId id="275" r:id="rId31"/>
    <p:sldId id="276" r:id="rId32"/>
    <p:sldId id="412" r:id="rId33"/>
    <p:sldId id="265" r:id="rId34"/>
    <p:sldId id="266" r:id="rId35"/>
    <p:sldId id="267" r:id="rId36"/>
    <p:sldId id="413" r:id="rId37"/>
    <p:sldId id="268" r:id="rId38"/>
    <p:sldId id="269" r:id="rId39"/>
    <p:sldId id="270" r:id="rId40"/>
    <p:sldId id="272" r:id="rId41"/>
    <p:sldId id="295" r:id="rId42"/>
    <p:sldId id="271" r:id="rId43"/>
    <p:sldId id="414" r:id="rId44"/>
    <p:sldId id="285" r:id="rId45"/>
    <p:sldId id="415" r:id="rId46"/>
  </p:sldIdLst>
  <p:sldSz cx="9144000" cy="6858000" type="screen4x3"/>
  <p:notesSz cx="6858000" cy="9144000"/>
  <p:defaultTextStyle>
    <a:defPPr>
      <a:defRPr lang="ar-E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FF0066"/>
    <a:srgbClr val="00FF00"/>
    <a:srgbClr val="9900CC"/>
    <a:srgbClr val="660066"/>
    <a:srgbClr val="00FF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58" autoAdjust="0"/>
    <p:restoredTop sz="94660"/>
  </p:normalViewPr>
  <p:slideViewPr>
    <p:cSldViewPr>
      <p:cViewPr varScale="1">
        <p:scale>
          <a:sx n="66" d="100"/>
          <a:sy n="66" d="100"/>
        </p:scale>
        <p:origin x="6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ABF52-D52B-44D5-8051-F2FD160E4EE3}" type="doc">
      <dgm:prSet loTypeId="urn:microsoft.com/office/officeart/2008/layout/HorizontalMultiLevelHierarchy" loCatId="hierarchy" qsTypeId="urn:microsoft.com/office/officeart/2005/8/quickstyle/3d7" qsCatId="3D" csTypeId="urn:microsoft.com/office/officeart/2005/8/colors/colorful4" csCatId="colorful" phldr="1"/>
      <dgm:spPr/>
      <dgm:t>
        <a:bodyPr/>
        <a:lstStyle/>
        <a:p>
          <a:pPr rtl="1"/>
          <a:endParaRPr lang="ar-EG"/>
        </a:p>
      </dgm:t>
    </dgm:pt>
    <dgm:pt modelId="{A0A4D511-CB36-4108-A72C-D03F5B2BAA2B}">
      <dgm:prSet phldrT="[نص]" custT="1"/>
      <dgm:spPr/>
      <dgm:t>
        <a:bodyPr/>
        <a:lstStyle/>
        <a:p>
          <a:pPr rtl="1"/>
          <a:r>
            <a:rPr lang="ar-EG" sz="3600" b="1" dirty="0"/>
            <a:t>من أبرز وأهم عادات النظافة الشخصية للعناية بالجسم</a:t>
          </a:r>
        </a:p>
      </dgm:t>
    </dgm:pt>
    <dgm:pt modelId="{4C1D68CA-12C2-4B75-8191-CD99518CA65F}" type="parTrans" cxnId="{632097FF-651C-44B6-8BD7-70E66969BCCA}">
      <dgm:prSet/>
      <dgm:spPr/>
      <dgm:t>
        <a:bodyPr/>
        <a:lstStyle/>
        <a:p>
          <a:pPr rtl="1"/>
          <a:endParaRPr lang="ar-EG" b="1"/>
        </a:p>
      </dgm:t>
    </dgm:pt>
    <dgm:pt modelId="{59C3CD6E-3039-4C3C-9977-E4BFC0EE4EB6}" type="sibTrans" cxnId="{632097FF-651C-44B6-8BD7-70E66969BCCA}">
      <dgm:prSet/>
      <dgm:spPr/>
      <dgm:t>
        <a:bodyPr/>
        <a:lstStyle/>
        <a:p>
          <a:pPr rtl="1"/>
          <a:endParaRPr lang="ar-EG" b="1"/>
        </a:p>
      </dgm:t>
    </dgm:pt>
    <dgm:pt modelId="{682004C2-4B8B-4F3A-A398-591419E5461B}">
      <dgm:prSet phldrT="[نص]"/>
      <dgm:spPr/>
      <dgm:t>
        <a:bodyPr/>
        <a:lstStyle/>
        <a:p>
          <a:pPr rtl="1"/>
          <a:r>
            <a:rPr lang="ar-EG" b="1" dirty="0"/>
            <a:t>نظافة الجسم</a:t>
          </a:r>
        </a:p>
      </dgm:t>
    </dgm:pt>
    <dgm:pt modelId="{EFAD8A4A-D726-4918-991B-2690242D92C7}" type="parTrans" cxnId="{C419F958-A724-4D8B-9DCD-90AA025EC6E4}">
      <dgm:prSet/>
      <dgm:spPr/>
      <dgm:t>
        <a:bodyPr/>
        <a:lstStyle/>
        <a:p>
          <a:pPr rtl="1"/>
          <a:endParaRPr lang="ar-EG" b="1"/>
        </a:p>
      </dgm:t>
    </dgm:pt>
    <dgm:pt modelId="{259F133B-03C8-4EDC-83B0-7406A20D309C}" type="sibTrans" cxnId="{C419F958-A724-4D8B-9DCD-90AA025EC6E4}">
      <dgm:prSet/>
      <dgm:spPr/>
      <dgm:t>
        <a:bodyPr/>
        <a:lstStyle/>
        <a:p>
          <a:pPr rtl="1"/>
          <a:endParaRPr lang="ar-EG" b="1"/>
        </a:p>
      </dgm:t>
    </dgm:pt>
    <dgm:pt modelId="{44E59F40-1370-4307-AD82-943EA7E953B4}">
      <dgm:prSet phldrT="[نص]"/>
      <dgm:spPr/>
      <dgm:t>
        <a:bodyPr/>
        <a:lstStyle/>
        <a:p>
          <a:pPr rtl="1"/>
          <a:r>
            <a:rPr lang="ar-EG" b="1" dirty="0"/>
            <a:t>نظافة الشعر</a:t>
          </a:r>
        </a:p>
      </dgm:t>
    </dgm:pt>
    <dgm:pt modelId="{01DFAEB6-BC95-476D-9266-C11888C0D522}" type="parTrans" cxnId="{9649450A-9177-47F7-ACB1-1C8B26BEA41C}">
      <dgm:prSet/>
      <dgm:spPr/>
      <dgm:t>
        <a:bodyPr/>
        <a:lstStyle/>
        <a:p>
          <a:pPr rtl="1"/>
          <a:endParaRPr lang="ar-EG" b="1"/>
        </a:p>
      </dgm:t>
    </dgm:pt>
    <dgm:pt modelId="{3F482B79-E03C-408B-9A77-D5849DA1AAE7}" type="sibTrans" cxnId="{9649450A-9177-47F7-ACB1-1C8B26BEA41C}">
      <dgm:prSet/>
      <dgm:spPr/>
      <dgm:t>
        <a:bodyPr/>
        <a:lstStyle/>
        <a:p>
          <a:pPr rtl="1"/>
          <a:endParaRPr lang="ar-EG" b="1"/>
        </a:p>
      </dgm:t>
    </dgm:pt>
    <dgm:pt modelId="{7885025F-00CC-4F3C-990C-87761BB76CF6}">
      <dgm:prSet phldrT="[نص]"/>
      <dgm:spPr/>
      <dgm:t>
        <a:bodyPr/>
        <a:lstStyle/>
        <a:p>
          <a:pPr rtl="1"/>
          <a:r>
            <a:rPr lang="ar-EG" b="1" dirty="0"/>
            <a:t>غسل الأسنان</a:t>
          </a:r>
        </a:p>
      </dgm:t>
    </dgm:pt>
    <dgm:pt modelId="{B957C078-8623-4F39-B582-C14032D2E7EF}" type="parTrans" cxnId="{7ED4AAC3-9B13-499C-84C5-8F356F51CD76}">
      <dgm:prSet/>
      <dgm:spPr/>
      <dgm:t>
        <a:bodyPr/>
        <a:lstStyle/>
        <a:p>
          <a:pPr rtl="1"/>
          <a:endParaRPr lang="ar-EG" b="1"/>
        </a:p>
      </dgm:t>
    </dgm:pt>
    <dgm:pt modelId="{E7A35E99-8444-4A5B-AE58-A77C23764893}" type="sibTrans" cxnId="{7ED4AAC3-9B13-499C-84C5-8F356F51CD76}">
      <dgm:prSet/>
      <dgm:spPr/>
      <dgm:t>
        <a:bodyPr/>
        <a:lstStyle/>
        <a:p>
          <a:pPr rtl="1"/>
          <a:endParaRPr lang="ar-EG" b="1"/>
        </a:p>
      </dgm:t>
    </dgm:pt>
    <dgm:pt modelId="{8CB0365E-C5FC-47FD-A8BE-B25E13302E40}">
      <dgm:prSet phldrT="[نص]"/>
      <dgm:spPr/>
      <dgm:t>
        <a:bodyPr/>
        <a:lstStyle/>
        <a:p>
          <a:pPr rtl="1"/>
          <a:r>
            <a:rPr lang="ar-EG" b="1" dirty="0"/>
            <a:t>العناية باليدين</a:t>
          </a:r>
        </a:p>
      </dgm:t>
    </dgm:pt>
    <dgm:pt modelId="{28D628D5-CDE3-46DD-B9A5-F66C8B5AFC87}" type="parTrans" cxnId="{C0AB9E9C-7A35-4ABC-A090-5CB95F0F5BFF}">
      <dgm:prSet/>
      <dgm:spPr/>
      <dgm:t>
        <a:bodyPr/>
        <a:lstStyle/>
        <a:p>
          <a:pPr rtl="1"/>
          <a:endParaRPr lang="ar-EG"/>
        </a:p>
      </dgm:t>
    </dgm:pt>
    <dgm:pt modelId="{0B533718-1EC9-478C-9576-C68FCB0F718C}" type="sibTrans" cxnId="{C0AB9E9C-7A35-4ABC-A090-5CB95F0F5BFF}">
      <dgm:prSet/>
      <dgm:spPr/>
      <dgm:t>
        <a:bodyPr/>
        <a:lstStyle/>
        <a:p>
          <a:pPr rtl="1"/>
          <a:endParaRPr lang="ar-EG"/>
        </a:p>
      </dgm:t>
    </dgm:pt>
    <dgm:pt modelId="{4CDABB9D-80A6-4654-9B69-F85A0EE2CBA3}">
      <dgm:prSet phldrT="[نص]"/>
      <dgm:spPr/>
      <dgm:t>
        <a:bodyPr/>
        <a:lstStyle/>
        <a:p>
          <a:pPr rtl="1"/>
          <a:r>
            <a:rPr lang="ar-EG" b="1" dirty="0"/>
            <a:t>العناية بالقدمين</a:t>
          </a:r>
        </a:p>
      </dgm:t>
    </dgm:pt>
    <dgm:pt modelId="{A9BA9DDE-6DDC-414F-93F0-3AB9FFFBA572}" type="parTrans" cxnId="{542EA602-4CA6-4F19-A934-2C494768A7CC}">
      <dgm:prSet/>
      <dgm:spPr/>
      <dgm:t>
        <a:bodyPr/>
        <a:lstStyle/>
        <a:p>
          <a:pPr rtl="1"/>
          <a:endParaRPr lang="ar-EG"/>
        </a:p>
      </dgm:t>
    </dgm:pt>
    <dgm:pt modelId="{1D700DC2-F94C-4ACF-B467-0A26064F3D7F}" type="sibTrans" cxnId="{542EA602-4CA6-4F19-A934-2C494768A7CC}">
      <dgm:prSet/>
      <dgm:spPr/>
      <dgm:t>
        <a:bodyPr/>
        <a:lstStyle/>
        <a:p>
          <a:pPr rtl="1"/>
          <a:endParaRPr lang="ar-EG"/>
        </a:p>
      </dgm:t>
    </dgm:pt>
    <dgm:pt modelId="{583B6A4C-FE0A-441A-999B-C0F72357A812}" type="pres">
      <dgm:prSet presAssocID="{65EABF52-D52B-44D5-8051-F2FD160E4EE3}" presName="Name0" presStyleCnt="0">
        <dgm:presLayoutVars>
          <dgm:chPref val="1"/>
          <dgm:dir val="rev"/>
          <dgm:animOne val="branch"/>
          <dgm:animLvl val="lvl"/>
          <dgm:resizeHandles val="exact"/>
        </dgm:presLayoutVars>
      </dgm:prSet>
      <dgm:spPr/>
    </dgm:pt>
    <dgm:pt modelId="{57D337EE-974F-44E4-A166-E6292DA882F4}" type="pres">
      <dgm:prSet presAssocID="{A0A4D511-CB36-4108-A72C-D03F5B2BAA2B}" presName="root1" presStyleCnt="0"/>
      <dgm:spPr/>
    </dgm:pt>
    <dgm:pt modelId="{741B408F-B11D-44B3-84B0-A77438CF9CA1}" type="pres">
      <dgm:prSet presAssocID="{A0A4D511-CB36-4108-A72C-D03F5B2BAA2B}" presName="LevelOneTextNode" presStyleLbl="node0" presStyleIdx="0" presStyleCnt="1">
        <dgm:presLayoutVars>
          <dgm:chPref val="3"/>
        </dgm:presLayoutVars>
      </dgm:prSet>
      <dgm:spPr/>
    </dgm:pt>
    <dgm:pt modelId="{7D9C3B38-086D-4496-93EB-5F7DF956321C}" type="pres">
      <dgm:prSet presAssocID="{A0A4D511-CB36-4108-A72C-D03F5B2BAA2B}" presName="level2hierChild" presStyleCnt="0"/>
      <dgm:spPr/>
    </dgm:pt>
    <dgm:pt modelId="{DF498DD7-2669-42E3-8073-A47E0A05BD95}" type="pres">
      <dgm:prSet presAssocID="{EFAD8A4A-D726-4918-991B-2690242D92C7}" presName="conn2-1" presStyleLbl="parChTrans1D2" presStyleIdx="0" presStyleCnt="5"/>
      <dgm:spPr/>
    </dgm:pt>
    <dgm:pt modelId="{6E9350EA-80B1-4285-A2CB-EE2DEDAB175B}" type="pres">
      <dgm:prSet presAssocID="{EFAD8A4A-D726-4918-991B-2690242D92C7}" presName="connTx" presStyleLbl="parChTrans1D2" presStyleIdx="0" presStyleCnt="5"/>
      <dgm:spPr/>
    </dgm:pt>
    <dgm:pt modelId="{C0A430A8-F0FB-471C-8D90-7A515C393BAD}" type="pres">
      <dgm:prSet presAssocID="{682004C2-4B8B-4F3A-A398-591419E5461B}" presName="root2" presStyleCnt="0"/>
      <dgm:spPr/>
    </dgm:pt>
    <dgm:pt modelId="{9BD58489-F7B9-40D2-BEAD-2CB22CEC3C53}" type="pres">
      <dgm:prSet presAssocID="{682004C2-4B8B-4F3A-A398-591419E5461B}" presName="LevelTwoTextNode" presStyleLbl="node2" presStyleIdx="0" presStyleCnt="5">
        <dgm:presLayoutVars>
          <dgm:chPref val="3"/>
        </dgm:presLayoutVars>
      </dgm:prSet>
      <dgm:spPr/>
    </dgm:pt>
    <dgm:pt modelId="{5C60A9AC-5F2C-4525-94E8-FE743A8968D3}" type="pres">
      <dgm:prSet presAssocID="{682004C2-4B8B-4F3A-A398-591419E5461B}" presName="level3hierChild" presStyleCnt="0"/>
      <dgm:spPr/>
    </dgm:pt>
    <dgm:pt modelId="{13C3FC44-30C1-499D-882F-A12871DDF24C}" type="pres">
      <dgm:prSet presAssocID="{01DFAEB6-BC95-476D-9266-C11888C0D522}" presName="conn2-1" presStyleLbl="parChTrans1D2" presStyleIdx="1" presStyleCnt="5"/>
      <dgm:spPr/>
    </dgm:pt>
    <dgm:pt modelId="{71F13A4D-EA29-4212-86B9-66B69684C669}" type="pres">
      <dgm:prSet presAssocID="{01DFAEB6-BC95-476D-9266-C11888C0D522}" presName="connTx" presStyleLbl="parChTrans1D2" presStyleIdx="1" presStyleCnt="5"/>
      <dgm:spPr/>
    </dgm:pt>
    <dgm:pt modelId="{F1A8ABB0-AFD1-4DEE-81A3-903EE8F5A5E8}" type="pres">
      <dgm:prSet presAssocID="{44E59F40-1370-4307-AD82-943EA7E953B4}" presName="root2" presStyleCnt="0"/>
      <dgm:spPr/>
    </dgm:pt>
    <dgm:pt modelId="{05557CC8-A3F7-4ABD-8BB6-3E6A36BD67A0}" type="pres">
      <dgm:prSet presAssocID="{44E59F40-1370-4307-AD82-943EA7E953B4}" presName="LevelTwoTextNode" presStyleLbl="node2" presStyleIdx="1" presStyleCnt="5">
        <dgm:presLayoutVars>
          <dgm:chPref val="3"/>
        </dgm:presLayoutVars>
      </dgm:prSet>
      <dgm:spPr/>
    </dgm:pt>
    <dgm:pt modelId="{EBAC0918-017E-45E1-8A88-05EB9EF7EBD8}" type="pres">
      <dgm:prSet presAssocID="{44E59F40-1370-4307-AD82-943EA7E953B4}" presName="level3hierChild" presStyleCnt="0"/>
      <dgm:spPr/>
    </dgm:pt>
    <dgm:pt modelId="{6345ACED-1F09-47B2-981F-8D2680B9B70B}" type="pres">
      <dgm:prSet presAssocID="{B957C078-8623-4F39-B582-C14032D2E7EF}" presName="conn2-1" presStyleLbl="parChTrans1D2" presStyleIdx="2" presStyleCnt="5"/>
      <dgm:spPr/>
    </dgm:pt>
    <dgm:pt modelId="{D3E734E2-590A-4F53-94B9-46A94348280A}" type="pres">
      <dgm:prSet presAssocID="{B957C078-8623-4F39-B582-C14032D2E7EF}" presName="connTx" presStyleLbl="parChTrans1D2" presStyleIdx="2" presStyleCnt="5"/>
      <dgm:spPr/>
    </dgm:pt>
    <dgm:pt modelId="{05165D22-F00B-44A3-9C79-43532D61D822}" type="pres">
      <dgm:prSet presAssocID="{7885025F-00CC-4F3C-990C-87761BB76CF6}" presName="root2" presStyleCnt="0"/>
      <dgm:spPr/>
    </dgm:pt>
    <dgm:pt modelId="{35712F0D-2216-488D-ADA7-9031312BE5DF}" type="pres">
      <dgm:prSet presAssocID="{7885025F-00CC-4F3C-990C-87761BB76CF6}" presName="LevelTwoTextNode" presStyleLbl="node2" presStyleIdx="2" presStyleCnt="5">
        <dgm:presLayoutVars>
          <dgm:chPref val="3"/>
        </dgm:presLayoutVars>
      </dgm:prSet>
      <dgm:spPr/>
    </dgm:pt>
    <dgm:pt modelId="{9CB4BB2B-56C8-46CA-8C7A-D4684E3A1D26}" type="pres">
      <dgm:prSet presAssocID="{7885025F-00CC-4F3C-990C-87761BB76CF6}" presName="level3hierChild" presStyleCnt="0"/>
      <dgm:spPr/>
    </dgm:pt>
    <dgm:pt modelId="{4FF44739-E7C2-487C-ABA8-F70D5A32987B}" type="pres">
      <dgm:prSet presAssocID="{28D628D5-CDE3-46DD-B9A5-F66C8B5AFC87}" presName="conn2-1" presStyleLbl="parChTrans1D2" presStyleIdx="3" presStyleCnt="5"/>
      <dgm:spPr/>
    </dgm:pt>
    <dgm:pt modelId="{4EC4F523-240B-4744-AF00-BF94B47ED165}" type="pres">
      <dgm:prSet presAssocID="{28D628D5-CDE3-46DD-B9A5-F66C8B5AFC87}" presName="connTx" presStyleLbl="parChTrans1D2" presStyleIdx="3" presStyleCnt="5"/>
      <dgm:spPr/>
    </dgm:pt>
    <dgm:pt modelId="{F3F3CFEF-9822-4C57-AC23-BB565F3FCFE0}" type="pres">
      <dgm:prSet presAssocID="{8CB0365E-C5FC-47FD-A8BE-B25E13302E40}" presName="root2" presStyleCnt="0"/>
      <dgm:spPr/>
    </dgm:pt>
    <dgm:pt modelId="{2EA1A46F-79C8-4E40-BB2B-5F46F6722F80}" type="pres">
      <dgm:prSet presAssocID="{8CB0365E-C5FC-47FD-A8BE-B25E13302E40}" presName="LevelTwoTextNode" presStyleLbl="node2" presStyleIdx="3" presStyleCnt="5">
        <dgm:presLayoutVars>
          <dgm:chPref val="3"/>
        </dgm:presLayoutVars>
      </dgm:prSet>
      <dgm:spPr/>
    </dgm:pt>
    <dgm:pt modelId="{77EC3C61-A9A0-47C1-89B0-0E083C947E5E}" type="pres">
      <dgm:prSet presAssocID="{8CB0365E-C5FC-47FD-A8BE-B25E13302E40}" presName="level3hierChild" presStyleCnt="0"/>
      <dgm:spPr/>
    </dgm:pt>
    <dgm:pt modelId="{F079879D-14C1-4E95-B7DE-85FCC058E23B}" type="pres">
      <dgm:prSet presAssocID="{A9BA9DDE-6DDC-414F-93F0-3AB9FFFBA572}" presName="conn2-1" presStyleLbl="parChTrans1D2" presStyleIdx="4" presStyleCnt="5"/>
      <dgm:spPr/>
    </dgm:pt>
    <dgm:pt modelId="{C863565A-B7B2-4AB1-A9B9-AB9709C745A6}" type="pres">
      <dgm:prSet presAssocID="{A9BA9DDE-6DDC-414F-93F0-3AB9FFFBA572}" presName="connTx" presStyleLbl="parChTrans1D2" presStyleIdx="4" presStyleCnt="5"/>
      <dgm:spPr/>
    </dgm:pt>
    <dgm:pt modelId="{BE21BF1C-E786-4FE5-BDB6-C56FD0136B1C}" type="pres">
      <dgm:prSet presAssocID="{4CDABB9D-80A6-4654-9B69-F85A0EE2CBA3}" presName="root2" presStyleCnt="0"/>
      <dgm:spPr/>
    </dgm:pt>
    <dgm:pt modelId="{4B9A2500-07C2-42B6-BCB9-CEE2BB7F1A0C}" type="pres">
      <dgm:prSet presAssocID="{4CDABB9D-80A6-4654-9B69-F85A0EE2CBA3}" presName="LevelTwoTextNode" presStyleLbl="node2" presStyleIdx="4" presStyleCnt="5">
        <dgm:presLayoutVars>
          <dgm:chPref val="3"/>
        </dgm:presLayoutVars>
      </dgm:prSet>
      <dgm:spPr/>
    </dgm:pt>
    <dgm:pt modelId="{AB47DE66-FA87-4184-8D4C-732BC4F79EE3}" type="pres">
      <dgm:prSet presAssocID="{4CDABB9D-80A6-4654-9B69-F85A0EE2CBA3}" presName="level3hierChild" presStyleCnt="0"/>
      <dgm:spPr/>
    </dgm:pt>
  </dgm:ptLst>
  <dgm:cxnLst>
    <dgm:cxn modelId="{542EA602-4CA6-4F19-A934-2C494768A7CC}" srcId="{A0A4D511-CB36-4108-A72C-D03F5B2BAA2B}" destId="{4CDABB9D-80A6-4654-9B69-F85A0EE2CBA3}" srcOrd="4" destOrd="0" parTransId="{A9BA9DDE-6DDC-414F-93F0-3AB9FFFBA572}" sibTransId="{1D700DC2-F94C-4ACF-B467-0A26064F3D7F}"/>
    <dgm:cxn modelId="{9649450A-9177-47F7-ACB1-1C8B26BEA41C}" srcId="{A0A4D511-CB36-4108-A72C-D03F5B2BAA2B}" destId="{44E59F40-1370-4307-AD82-943EA7E953B4}" srcOrd="1" destOrd="0" parTransId="{01DFAEB6-BC95-476D-9266-C11888C0D522}" sibTransId="{3F482B79-E03C-408B-9A77-D5849DA1AAE7}"/>
    <dgm:cxn modelId="{723DB90F-20C4-44F0-A0D6-2D86667E721D}" type="presOf" srcId="{01DFAEB6-BC95-476D-9266-C11888C0D522}" destId="{71F13A4D-EA29-4212-86B9-66B69684C669}" srcOrd="1" destOrd="0" presId="urn:microsoft.com/office/officeart/2008/layout/HorizontalMultiLevelHierarchy"/>
    <dgm:cxn modelId="{9FF19C42-BF69-4F8C-8EBA-20CF992EDC4F}" type="presOf" srcId="{8CB0365E-C5FC-47FD-A8BE-B25E13302E40}" destId="{2EA1A46F-79C8-4E40-BB2B-5F46F6722F80}" srcOrd="0" destOrd="0" presId="urn:microsoft.com/office/officeart/2008/layout/HorizontalMultiLevelHierarchy"/>
    <dgm:cxn modelId="{FC9B4C66-1D43-4A7D-9764-448E06A5C3CC}" type="presOf" srcId="{682004C2-4B8B-4F3A-A398-591419E5461B}" destId="{9BD58489-F7B9-40D2-BEAD-2CB22CEC3C53}" srcOrd="0" destOrd="0" presId="urn:microsoft.com/office/officeart/2008/layout/HorizontalMultiLevelHierarchy"/>
    <dgm:cxn modelId="{4F291E68-AAD6-4922-9379-05C7B3641101}" type="presOf" srcId="{01DFAEB6-BC95-476D-9266-C11888C0D522}" destId="{13C3FC44-30C1-499D-882F-A12871DDF24C}" srcOrd="0" destOrd="0" presId="urn:microsoft.com/office/officeart/2008/layout/HorizontalMultiLevelHierarchy"/>
    <dgm:cxn modelId="{9411AB4F-EF62-468B-AB1C-6B0607E8843E}" type="presOf" srcId="{28D628D5-CDE3-46DD-B9A5-F66C8B5AFC87}" destId="{4EC4F523-240B-4744-AF00-BF94B47ED165}" srcOrd="1" destOrd="0" presId="urn:microsoft.com/office/officeart/2008/layout/HorizontalMultiLevelHierarchy"/>
    <dgm:cxn modelId="{C419F958-A724-4D8B-9DCD-90AA025EC6E4}" srcId="{A0A4D511-CB36-4108-A72C-D03F5B2BAA2B}" destId="{682004C2-4B8B-4F3A-A398-591419E5461B}" srcOrd="0" destOrd="0" parTransId="{EFAD8A4A-D726-4918-991B-2690242D92C7}" sibTransId="{259F133B-03C8-4EDC-83B0-7406A20D309C}"/>
    <dgm:cxn modelId="{CB15487D-DFF1-4776-BD14-687CA6F5B969}" type="presOf" srcId="{7885025F-00CC-4F3C-990C-87761BB76CF6}" destId="{35712F0D-2216-488D-ADA7-9031312BE5DF}" srcOrd="0" destOrd="0" presId="urn:microsoft.com/office/officeart/2008/layout/HorizontalMultiLevelHierarchy"/>
    <dgm:cxn modelId="{0C769584-2AED-42B9-832B-58AAA734907B}" type="presOf" srcId="{B957C078-8623-4F39-B582-C14032D2E7EF}" destId="{6345ACED-1F09-47B2-981F-8D2680B9B70B}" srcOrd="0" destOrd="0" presId="urn:microsoft.com/office/officeart/2008/layout/HorizontalMultiLevelHierarchy"/>
    <dgm:cxn modelId="{BBE05690-E6FD-4B2F-BDE3-4D8CD23B7AF9}" type="presOf" srcId="{65EABF52-D52B-44D5-8051-F2FD160E4EE3}" destId="{583B6A4C-FE0A-441A-999B-C0F72357A812}" srcOrd="0" destOrd="0" presId="urn:microsoft.com/office/officeart/2008/layout/HorizontalMultiLevelHierarchy"/>
    <dgm:cxn modelId="{07099995-F172-4A29-AB74-B6216FE54F75}" type="presOf" srcId="{4CDABB9D-80A6-4654-9B69-F85A0EE2CBA3}" destId="{4B9A2500-07C2-42B6-BCB9-CEE2BB7F1A0C}" srcOrd="0" destOrd="0" presId="urn:microsoft.com/office/officeart/2008/layout/HorizontalMultiLevelHierarchy"/>
    <dgm:cxn modelId="{C0AB9E9C-7A35-4ABC-A090-5CB95F0F5BFF}" srcId="{A0A4D511-CB36-4108-A72C-D03F5B2BAA2B}" destId="{8CB0365E-C5FC-47FD-A8BE-B25E13302E40}" srcOrd="3" destOrd="0" parTransId="{28D628D5-CDE3-46DD-B9A5-F66C8B5AFC87}" sibTransId="{0B533718-1EC9-478C-9576-C68FCB0F718C}"/>
    <dgm:cxn modelId="{A69114AC-023D-437D-A983-EE644F91C1C7}" type="presOf" srcId="{A0A4D511-CB36-4108-A72C-D03F5B2BAA2B}" destId="{741B408F-B11D-44B3-84B0-A77438CF9CA1}" srcOrd="0" destOrd="0" presId="urn:microsoft.com/office/officeart/2008/layout/HorizontalMultiLevelHierarchy"/>
    <dgm:cxn modelId="{CF1BE5BC-9A4E-4223-A792-E040E4EDAA08}" type="presOf" srcId="{A9BA9DDE-6DDC-414F-93F0-3AB9FFFBA572}" destId="{F079879D-14C1-4E95-B7DE-85FCC058E23B}" srcOrd="0" destOrd="0" presId="urn:microsoft.com/office/officeart/2008/layout/HorizontalMultiLevelHierarchy"/>
    <dgm:cxn modelId="{7ED4AAC3-9B13-499C-84C5-8F356F51CD76}" srcId="{A0A4D511-CB36-4108-A72C-D03F5B2BAA2B}" destId="{7885025F-00CC-4F3C-990C-87761BB76CF6}" srcOrd="2" destOrd="0" parTransId="{B957C078-8623-4F39-B582-C14032D2E7EF}" sibTransId="{E7A35E99-8444-4A5B-AE58-A77C23764893}"/>
    <dgm:cxn modelId="{E43956C8-BCBB-402C-9DFE-B4AD4028A88D}" type="presOf" srcId="{EFAD8A4A-D726-4918-991B-2690242D92C7}" destId="{DF498DD7-2669-42E3-8073-A47E0A05BD95}" srcOrd="0" destOrd="0" presId="urn:microsoft.com/office/officeart/2008/layout/HorizontalMultiLevelHierarchy"/>
    <dgm:cxn modelId="{A06319D6-AD78-4E0C-A4E2-9B1E2CA6ADFF}" type="presOf" srcId="{44E59F40-1370-4307-AD82-943EA7E953B4}" destId="{05557CC8-A3F7-4ABD-8BB6-3E6A36BD67A0}" srcOrd="0" destOrd="0" presId="urn:microsoft.com/office/officeart/2008/layout/HorizontalMultiLevelHierarchy"/>
    <dgm:cxn modelId="{DA3231DB-1384-4AF8-B0B4-F291AD447DA3}" type="presOf" srcId="{28D628D5-CDE3-46DD-B9A5-F66C8B5AFC87}" destId="{4FF44739-E7C2-487C-ABA8-F70D5A32987B}" srcOrd="0" destOrd="0" presId="urn:microsoft.com/office/officeart/2008/layout/HorizontalMultiLevelHierarchy"/>
    <dgm:cxn modelId="{1A8200DD-085A-49D5-A3D1-F6F2CD11D58B}" type="presOf" srcId="{A9BA9DDE-6DDC-414F-93F0-3AB9FFFBA572}" destId="{C863565A-B7B2-4AB1-A9B9-AB9709C745A6}" srcOrd="1" destOrd="0" presId="urn:microsoft.com/office/officeart/2008/layout/HorizontalMultiLevelHierarchy"/>
    <dgm:cxn modelId="{9DD6F7E3-C70E-4280-951F-6FEFA7A5882F}" type="presOf" srcId="{B957C078-8623-4F39-B582-C14032D2E7EF}" destId="{D3E734E2-590A-4F53-94B9-46A94348280A}" srcOrd="1" destOrd="0" presId="urn:microsoft.com/office/officeart/2008/layout/HorizontalMultiLevelHierarchy"/>
    <dgm:cxn modelId="{1C1F0CE5-46E1-4F52-A4FB-CF898CE8E1CC}" type="presOf" srcId="{EFAD8A4A-D726-4918-991B-2690242D92C7}" destId="{6E9350EA-80B1-4285-A2CB-EE2DEDAB175B}" srcOrd="1" destOrd="0" presId="urn:microsoft.com/office/officeart/2008/layout/HorizontalMultiLevelHierarchy"/>
    <dgm:cxn modelId="{632097FF-651C-44B6-8BD7-70E66969BCCA}" srcId="{65EABF52-D52B-44D5-8051-F2FD160E4EE3}" destId="{A0A4D511-CB36-4108-A72C-D03F5B2BAA2B}" srcOrd="0" destOrd="0" parTransId="{4C1D68CA-12C2-4B75-8191-CD99518CA65F}" sibTransId="{59C3CD6E-3039-4C3C-9977-E4BFC0EE4EB6}"/>
    <dgm:cxn modelId="{2F798DF7-19DC-456C-9754-950CDFDF2DB9}" type="presParOf" srcId="{583B6A4C-FE0A-441A-999B-C0F72357A812}" destId="{57D337EE-974F-44E4-A166-E6292DA882F4}" srcOrd="0" destOrd="0" presId="urn:microsoft.com/office/officeart/2008/layout/HorizontalMultiLevelHierarchy"/>
    <dgm:cxn modelId="{62186C0C-2020-4ABD-88EF-C79938A10ECB}" type="presParOf" srcId="{57D337EE-974F-44E4-A166-E6292DA882F4}" destId="{741B408F-B11D-44B3-84B0-A77438CF9CA1}" srcOrd="0" destOrd="0" presId="urn:microsoft.com/office/officeart/2008/layout/HorizontalMultiLevelHierarchy"/>
    <dgm:cxn modelId="{F2361E81-F0A3-49D5-AFD0-334EA4A65978}" type="presParOf" srcId="{57D337EE-974F-44E4-A166-E6292DA882F4}" destId="{7D9C3B38-086D-4496-93EB-5F7DF956321C}" srcOrd="1" destOrd="0" presId="urn:microsoft.com/office/officeart/2008/layout/HorizontalMultiLevelHierarchy"/>
    <dgm:cxn modelId="{1A5DFB8E-7098-4E74-AB62-A7F641B1AAC3}" type="presParOf" srcId="{7D9C3B38-086D-4496-93EB-5F7DF956321C}" destId="{DF498DD7-2669-42E3-8073-A47E0A05BD95}" srcOrd="0" destOrd="0" presId="urn:microsoft.com/office/officeart/2008/layout/HorizontalMultiLevelHierarchy"/>
    <dgm:cxn modelId="{BCD80732-FBD6-49BB-AF50-6D6B09B13FE4}" type="presParOf" srcId="{DF498DD7-2669-42E3-8073-A47E0A05BD95}" destId="{6E9350EA-80B1-4285-A2CB-EE2DEDAB175B}" srcOrd="0" destOrd="0" presId="urn:microsoft.com/office/officeart/2008/layout/HorizontalMultiLevelHierarchy"/>
    <dgm:cxn modelId="{8B972287-6D1C-44A9-BB32-66D7D487BC7A}" type="presParOf" srcId="{7D9C3B38-086D-4496-93EB-5F7DF956321C}" destId="{C0A430A8-F0FB-471C-8D90-7A515C393BAD}" srcOrd="1" destOrd="0" presId="urn:microsoft.com/office/officeart/2008/layout/HorizontalMultiLevelHierarchy"/>
    <dgm:cxn modelId="{5817B3D4-8733-467A-B060-64499A0B1543}" type="presParOf" srcId="{C0A430A8-F0FB-471C-8D90-7A515C393BAD}" destId="{9BD58489-F7B9-40D2-BEAD-2CB22CEC3C53}" srcOrd="0" destOrd="0" presId="urn:microsoft.com/office/officeart/2008/layout/HorizontalMultiLevelHierarchy"/>
    <dgm:cxn modelId="{1DF147FC-89E1-412E-A0B0-E0F545CA07D9}" type="presParOf" srcId="{C0A430A8-F0FB-471C-8D90-7A515C393BAD}" destId="{5C60A9AC-5F2C-4525-94E8-FE743A8968D3}" srcOrd="1" destOrd="0" presId="urn:microsoft.com/office/officeart/2008/layout/HorizontalMultiLevelHierarchy"/>
    <dgm:cxn modelId="{75FBA1BF-274F-488E-AED6-7931D7525322}" type="presParOf" srcId="{7D9C3B38-086D-4496-93EB-5F7DF956321C}" destId="{13C3FC44-30C1-499D-882F-A12871DDF24C}" srcOrd="2" destOrd="0" presId="urn:microsoft.com/office/officeart/2008/layout/HorizontalMultiLevelHierarchy"/>
    <dgm:cxn modelId="{02477F30-106D-4068-A844-8BF92D893963}" type="presParOf" srcId="{13C3FC44-30C1-499D-882F-A12871DDF24C}" destId="{71F13A4D-EA29-4212-86B9-66B69684C669}" srcOrd="0" destOrd="0" presId="urn:microsoft.com/office/officeart/2008/layout/HorizontalMultiLevelHierarchy"/>
    <dgm:cxn modelId="{35ACE511-B422-4B85-A9DA-6D78DDA39A23}" type="presParOf" srcId="{7D9C3B38-086D-4496-93EB-5F7DF956321C}" destId="{F1A8ABB0-AFD1-4DEE-81A3-903EE8F5A5E8}" srcOrd="3" destOrd="0" presId="urn:microsoft.com/office/officeart/2008/layout/HorizontalMultiLevelHierarchy"/>
    <dgm:cxn modelId="{817CCE08-BF6F-43AE-B2EA-0E7A1DD39EDA}" type="presParOf" srcId="{F1A8ABB0-AFD1-4DEE-81A3-903EE8F5A5E8}" destId="{05557CC8-A3F7-4ABD-8BB6-3E6A36BD67A0}" srcOrd="0" destOrd="0" presId="urn:microsoft.com/office/officeart/2008/layout/HorizontalMultiLevelHierarchy"/>
    <dgm:cxn modelId="{76602107-032E-4083-B33E-C54A9A82F8F6}" type="presParOf" srcId="{F1A8ABB0-AFD1-4DEE-81A3-903EE8F5A5E8}" destId="{EBAC0918-017E-45E1-8A88-05EB9EF7EBD8}" srcOrd="1" destOrd="0" presId="urn:microsoft.com/office/officeart/2008/layout/HorizontalMultiLevelHierarchy"/>
    <dgm:cxn modelId="{24C1A272-A2FA-47E7-875A-0DC22BFE1C42}" type="presParOf" srcId="{7D9C3B38-086D-4496-93EB-5F7DF956321C}" destId="{6345ACED-1F09-47B2-981F-8D2680B9B70B}" srcOrd="4" destOrd="0" presId="urn:microsoft.com/office/officeart/2008/layout/HorizontalMultiLevelHierarchy"/>
    <dgm:cxn modelId="{D3222694-4700-42EC-95C5-4C5BF38871FE}" type="presParOf" srcId="{6345ACED-1F09-47B2-981F-8D2680B9B70B}" destId="{D3E734E2-590A-4F53-94B9-46A94348280A}" srcOrd="0" destOrd="0" presId="urn:microsoft.com/office/officeart/2008/layout/HorizontalMultiLevelHierarchy"/>
    <dgm:cxn modelId="{DBC9BA28-E4FA-4062-AFF2-97E040A05EF7}" type="presParOf" srcId="{7D9C3B38-086D-4496-93EB-5F7DF956321C}" destId="{05165D22-F00B-44A3-9C79-43532D61D822}" srcOrd="5" destOrd="0" presId="urn:microsoft.com/office/officeart/2008/layout/HorizontalMultiLevelHierarchy"/>
    <dgm:cxn modelId="{96902EDE-BEEC-400D-BB17-B165F73BE6FD}" type="presParOf" srcId="{05165D22-F00B-44A3-9C79-43532D61D822}" destId="{35712F0D-2216-488D-ADA7-9031312BE5DF}" srcOrd="0" destOrd="0" presId="urn:microsoft.com/office/officeart/2008/layout/HorizontalMultiLevelHierarchy"/>
    <dgm:cxn modelId="{25786DC5-413F-4C4A-BA66-B851F31827E5}" type="presParOf" srcId="{05165D22-F00B-44A3-9C79-43532D61D822}" destId="{9CB4BB2B-56C8-46CA-8C7A-D4684E3A1D26}" srcOrd="1" destOrd="0" presId="urn:microsoft.com/office/officeart/2008/layout/HorizontalMultiLevelHierarchy"/>
    <dgm:cxn modelId="{8CA5CEE1-32F0-4EC6-AB26-40679850987A}" type="presParOf" srcId="{7D9C3B38-086D-4496-93EB-5F7DF956321C}" destId="{4FF44739-E7C2-487C-ABA8-F70D5A32987B}" srcOrd="6" destOrd="0" presId="urn:microsoft.com/office/officeart/2008/layout/HorizontalMultiLevelHierarchy"/>
    <dgm:cxn modelId="{B8980794-2668-45B2-AB96-30704DE8D077}" type="presParOf" srcId="{4FF44739-E7C2-487C-ABA8-F70D5A32987B}" destId="{4EC4F523-240B-4744-AF00-BF94B47ED165}" srcOrd="0" destOrd="0" presId="urn:microsoft.com/office/officeart/2008/layout/HorizontalMultiLevelHierarchy"/>
    <dgm:cxn modelId="{7CBFECC0-ACEF-44C9-8EEB-6B87C107E304}" type="presParOf" srcId="{7D9C3B38-086D-4496-93EB-5F7DF956321C}" destId="{F3F3CFEF-9822-4C57-AC23-BB565F3FCFE0}" srcOrd="7" destOrd="0" presId="urn:microsoft.com/office/officeart/2008/layout/HorizontalMultiLevelHierarchy"/>
    <dgm:cxn modelId="{AF9F9C27-64BF-40F7-831E-4B3D6D2F6F8B}" type="presParOf" srcId="{F3F3CFEF-9822-4C57-AC23-BB565F3FCFE0}" destId="{2EA1A46F-79C8-4E40-BB2B-5F46F6722F80}" srcOrd="0" destOrd="0" presId="urn:microsoft.com/office/officeart/2008/layout/HorizontalMultiLevelHierarchy"/>
    <dgm:cxn modelId="{7C0E0B46-0D2A-4918-9BEE-955781614AC3}" type="presParOf" srcId="{F3F3CFEF-9822-4C57-AC23-BB565F3FCFE0}" destId="{77EC3C61-A9A0-47C1-89B0-0E083C947E5E}" srcOrd="1" destOrd="0" presId="urn:microsoft.com/office/officeart/2008/layout/HorizontalMultiLevelHierarchy"/>
    <dgm:cxn modelId="{707C7BD9-CD07-4D1B-8768-CE61D38FADFF}" type="presParOf" srcId="{7D9C3B38-086D-4496-93EB-5F7DF956321C}" destId="{F079879D-14C1-4E95-B7DE-85FCC058E23B}" srcOrd="8" destOrd="0" presId="urn:microsoft.com/office/officeart/2008/layout/HorizontalMultiLevelHierarchy"/>
    <dgm:cxn modelId="{DCA87044-5656-4F6F-AE66-9CF9C229A3E9}" type="presParOf" srcId="{F079879D-14C1-4E95-B7DE-85FCC058E23B}" destId="{C863565A-B7B2-4AB1-A9B9-AB9709C745A6}" srcOrd="0" destOrd="0" presId="urn:microsoft.com/office/officeart/2008/layout/HorizontalMultiLevelHierarchy"/>
    <dgm:cxn modelId="{FA390B1F-BE43-4590-9365-F31BB5EF9E53}" type="presParOf" srcId="{7D9C3B38-086D-4496-93EB-5F7DF956321C}" destId="{BE21BF1C-E786-4FE5-BDB6-C56FD0136B1C}" srcOrd="9" destOrd="0" presId="urn:microsoft.com/office/officeart/2008/layout/HorizontalMultiLevelHierarchy"/>
    <dgm:cxn modelId="{F844E879-0601-4A64-AC53-E3E5070BE7A3}" type="presParOf" srcId="{BE21BF1C-E786-4FE5-BDB6-C56FD0136B1C}" destId="{4B9A2500-07C2-42B6-BCB9-CEE2BB7F1A0C}" srcOrd="0" destOrd="0" presId="urn:microsoft.com/office/officeart/2008/layout/HorizontalMultiLevelHierarchy"/>
    <dgm:cxn modelId="{2B9455EE-8361-4D1A-B330-DEB17CDFF7FA}" type="presParOf" srcId="{BE21BF1C-E786-4FE5-BDB6-C56FD0136B1C}" destId="{AB47DE66-FA87-4184-8D4C-732BC4F79EE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9879D-14C1-4E95-B7DE-85FCC058E23B}">
      <dsp:nvSpPr>
        <dsp:cNvPr id="0" name=""/>
        <dsp:cNvSpPr/>
      </dsp:nvSpPr>
      <dsp:spPr>
        <a:xfrm>
          <a:off x="4385837" y="2772308"/>
          <a:ext cx="605453" cy="2307369"/>
        </a:xfrm>
        <a:custGeom>
          <a:avLst/>
          <a:gdLst/>
          <a:ahLst/>
          <a:cxnLst/>
          <a:rect l="0" t="0" r="0" b="0"/>
          <a:pathLst>
            <a:path>
              <a:moveTo>
                <a:pt x="605453" y="0"/>
              </a:moveTo>
              <a:lnTo>
                <a:pt x="302726" y="0"/>
              </a:lnTo>
              <a:lnTo>
                <a:pt x="302726" y="2307369"/>
              </a:lnTo>
              <a:lnTo>
                <a:pt x="0" y="2307369"/>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rtl="1">
            <a:lnSpc>
              <a:spcPct val="90000"/>
            </a:lnSpc>
            <a:spcBef>
              <a:spcPct val="0"/>
            </a:spcBef>
            <a:spcAft>
              <a:spcPct val="35000"/>
            </a:spcAft>
            <a:buNone/>
          </a:pPr>
          <a:endParaRPr lang="ar-EG" sz="900" kern="1200"/>
        </a:p>
      </dsp:txBody>
      <dsp:txXfrm>
        <a:off x="4628927" y="3866355"/>
        <a:ext cx="119274" cy="119274"/>
      </dsp:txXfrm>
    </dsp:sp>
    <dsp:sp modelId="{4FF44739-E7C2-487C-ABA8-F70D5A32987B}">
      <dsp:nvSpPr>
        <dsp:cNvPr id="0" name=""/>
        <dsp:cNvSpPr/>
      </dsp:nvSpPr>
      <dsp:spPr>
        <a:xfrm>
          <a:off x="4385837" y="2772308"/>
          <a:ext cx="605453" cy="1153684"/>
        </a:xfrm>
        <a:custGeom>
          <a:avLst/>
          <a:gdLst/>
          <a:ahLst/>
          <a:cxnLst/>
          <a:rect l="0" t="0" r="0" b="0"/>
          <a:pathLst>
            <a:path>
              <a:moveTo>
                <a:pt x="605453" y="0"/>
              </a:moveTo>
              <a:lnTo>
                <a:pt x="302726" y="0"/>
              </a:lnTo>
              <a:lnTo>
                <a:pt x="302726" y="1153684"/>
              </a:lnTo>
              <a:lnTo>
                <a:pt x="0" y="1153684"/>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4655991" y="3316577"/>
        <a:ext cx="65145" cy="65145"/>
      </dsp:txXfrm>
    </dsp:sp>
    <dsp:sp modelId="{6345ACED-1F09-47B2-981F-8D2680B9B70B}">
      <dsp:nvSpPr>
        <dsp:cNvPr id="0" name=""/>
        <dsp:cNvSpPr/>
      </dsp:nvSpPr>
      <dsp:spPr>
        <a:xfrm>
          <a:off x="4385837" y="2726588"/>
          <a:ext cx="605453" cy="91440"/>
        </a:xfrm>
        <a:custGeom>
          <a:avLst/>
          <a:gdLst/>
          <a:ahLst/>
          <a:cxnLst/>
          <a:rect l="0" t="0" r="0" b="0"/>
          <a:pathLst>
            <a:path>
              <a:moveTo>
                <a:pt x="605453" y="45720"/>
              </a:moveTo>
              <a:lnTo>
                <a:pt x="0" y="45720"/>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b="1" kern="1200"/>
        </a:p>
      </dsp:txBody>
      <dsp:txXfrm>
        <a:off x="4673428" y="2757171"/>
        <a:ext cx="30272" cy="30272"/>
      </dsp:txXfrm>
    </dsp:sp>
    <dsp:sp modelId="{13C3FC44-30C1-499D-882F-A12871DDF24C}">
      <dsp:nvSpPr>
        <dsp:cNvPr id="0" name=""/>
        <dsp:cNvSpPr/>
      </dsp:nvSpPr>
      <dsp:spPr>
        <a:xfrm>
          <a:off x="4385837" y="1618623"/>
          <a:ext cx="605453" cy="1153684"/>
        </a:xfrm>
        <a:custGeom>
          <a:avLst/>
          <a:gdLst/>
          <a:ahLst/>
          <a:cxnLst/>
          <a:rect l="0" t="0" r="0" b="0"/>
          <a:pathLst>
            <a:path>
              <a:moveTo>
                <a:pt x="605453" y="1153684"/>
              </a:moveTo>
              <a:lnTo>
                <a:pt x="302726" y="1153684"/>
              </a:lnTo>
              <a:lnTo>
                <a:pt x="302726" y="0"/>
              </a:lnTo>
              <a:lnTo>
                <a:pt x="0" y="0"/>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b="1" kern="1200"/>
        </a:p>
      </dsp:txBody>
      <dsp:txXfrm>
        <a:off x="4655991" y="2162892"/>
        <a:ext cx="65145" cy="65145"/>
      </dsp:txXfrm>
    </dsp:sp>
    <dsp:sp modelId="{DF498DD7-2669-42E3-8073-A47E0A05BD95}">
      <dsp:nvSpPr>
        <dsp:cNvPr id="0" name=""/>
        <dsp:cNvSpPr/>
      </dsp:nvSpPr>
      <dsp:spPr>
        <a:xfrm>
          <a:off x="4385837" y="464938"/>
          <a:ext cx="605453" cy="2307369"/>
        </a:xfrm>
        <a:custGeom>
          <a:avLst/>
          <a:gdLst/>
          <a:ahLst/>
          <a:cxnLst/>
          <a:rect l="0" t="0" r="0" b="0"/>
          <a:pathLst>
            <a:path>
              <a:moveTo>
                <a:pt x="605453" y="2307369"/>
              </a:moveTo>
              <a:lnTo>
                <a:pt x="302726" y="2307369"/>
              </a:lnTo>
              <a:lnTo>
                <a:pt x="302726" y="0"/>
              </a:lnTo>
              <a:lnTo>
                <a:pt x="0" y="0"/>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rtl="1">
            <a:lnSpc>
              <a:spcPct val="90000"/>
            </a:lnSpc>
            <a:spcBef>
              <a:spcPct val="0"/>
            </a:spcBef>
            <a:spcAft>
              <a:spcPct val="35000"/>
            </a:spcAft>
            <a:buNone/>
          </a:pPr>
          <a:endParaRPr lang="ar-EG" sz="900" b="1" kern="1200"/>
        </a:p>
      </dsp:txBody>
      <dsp:txXfrm>
        <a:off x="4628927" y="1558986"/>
        <a:ext cx="119274" cy="119274"/>
      </dsp:txXfrm>
    </dsp:sp>
    <dsp:sp modelId="{741B408F-B11D-44B3-84B0-A77438CF9CA1}">
      <dsp:nvSpPr>
        <dsp:cNvPr id="0" name=""/>
        <dsp:cNvSpPr/>
      </dsp:nvSpPr>
      <dsp:spPr>
        <a:xfrm rot="5400000">
          <a:off x="3023955" y="2310834"/>
          <a:ext cx="4857619" cy="922947"/>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rtl="1">
            <a:lnSpc>
              <a:spcPct val="90000"/>
            </a:lnSpc>
            <a:spcBef>
              <a:spcPct val="0"/>
            </a:spcBef>
            <a:spcAft>
              <a:spcPct val="35000"/>
            </a:spcAft>
            <a:buNone/>
          </a:pPr>
          <a:r>
            <a:rPr lang="ar-EG" sz="3600" b="1" kern="1200" dirty="0"/>
            <a:t>من أبرز وأهم عادات النظافة الشخصية للعناية بالجسم</a:t>
          </a:r>
        </a:p>
      </dsp:txBody>
      <dsp:txXfrm>
        <a:off x="3023955" y="2310834"/>
        <a:ext cx="4857619" cy="922947"/>
      </dsp:txXfrm>
    </dsp:sp>
    <dsp:sp modelId="{9BD58489-F7B9-40D2-BEAD-2CB22CEC3C53}">
      <dsp:nvSpPr>
        <dsp:cNvPr id="0" name=""/>
        <dsp:cNvSpPr/>
      </dsp:nvSpPr>
      <dsp:spPr>
        <a:xfrm>
          <a:off x="1358568" y="3464"/>
          <a:ext cx="3027268" cy="922947"/>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EG" sz="4700" b="1" kern="1200" dirty="0"/>
            <a:t>نظافة الجسم</a:t>
          </a:r>
        </a:p>
      </dsp:txBody>
      <dsp:txXfrm>
        <a:off x="1358568" y="3464"/>
        <a:ext cx="3027268" cy="922947"/>
      </dsp:txXfrm>
    </dsp:sp>
    <dsp:sp modelId="{05557CC8-A3F7-4ABD-8BB6-3E6A36BD67A0}">
      <dsp:nvSpPr>
        <dsp:cNvPr id="0" name=""/>
        <dsp:cNvSpPr/>
      </dsp:nvSpPr>
      <dsp:spPr>
        <a:xfrm>
          <a:off x="1358568" y="1157149"/>
          <a:ext cx="3027268" cy="922947"/>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EG" sz="4700" b="1" kern="1200" dirty="0"/>
            <a:t>نظافة الشعر</a:t>
          </a:r>
        </a:p>
      </dsp:txBody>
      <dsp:txXfrm>
        <a:off x="1358568" y="1157149"/>
        <a:ext cx="3027268" cy="922947"/>
      </dsp:txXfrm>
    </dsp:sp>
    <dsp:sp modelId="{35712F0D-2216-488D-ADA7-9031312BE5DF}">
      <dsp:nvSpPr>
        <dsp:cNvPr id="0" name=""/>
        <dsp:cNvSpPr/>
      </dsp:nvSpPr>
      <dsp:spPr>
        <a:xfrm>
          <a:off x="1358568" y="2310834"/>
          <a:ext cx="3027268" cy="922947"/>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EG" sz="4700" b="1" kern="1200" dirty="0"/>
            <a:t>غسل الأسنان</a:t>
          </a:r>
        </a:p>
      </dsp:txBody>
      <dsp:txXfrm>
        <a:off x="1358568" y="2310834"/>
        <a:ext cx="3027268" cy="922947"/>
      </dsp:txXfrm>
    </dsp:sp>
    <dsp:sp modelId="{2EA1A46F-79C8-4E40-BB2B-5F46F6722F80}">
      <dsp:nvSpPr>
        <dsp:cNvPr id="0" name=""/>
        <dsp:cNvSpPr/>
      </dsp:nvSpPr>
      <dsp:spPr>
        <a:xfrm>
          <a:off x="1358568" y="3464518"/>
          <a:ext cx="3027268" cy="922947"/>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EG" sz="4700" b="1" kern="1200" dirty="0"/>
            <a:t>العناية باليدين</a:t>
          </a:r>
        </a:p>
      </dsp:txBody>
      <dsp:txXfrm>
        <a:off x="1358568" y="3464518"/>
        <a:ext cx="3027268" cy="922947"/>
      </dsp:txXfrm>
    </dsp:sp>
    <dsp:sp modelId="{4B9A2500-07C2-42B6-BCB9-CEE2BB7F1A0C}">
      <dsp:nvSpPr>
        <dsp:cNvPr id="0" name=""/>
        <dsp:cNvSpPr/>
      </dsp:nvSpPr>
      <dsp:spPr>
        <a:xfrm>
          <a:off x="1358568" y="4618203"/>
          <a:ext cx="3027268" cy="922947"/>
        </a:xfrm>
        <a:prstGeom prst="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marL="0" lvl="0" indent="0" algn="ctr" defTabSz="2089150" rtl="1">
            <a:lnSpc>
              <a:spcPct val="90000"/>
            </a:lnSpc>
            <a:spcBef>
              <a:spcPct val="0"/>
            </a:spcBef>
            <a:spcAft>
              <a:spcPct val="35000"/>
            </a:spcAft>
            <a:buNone/>
          </a:pPr>
          <a:r>
            <a:rPr lang="ar-EG" sz="4700" b="1" kern="1200" dirty="0"/>
            <a:t>العناية بالقدمين</a:t>
          </a:r>
        </a:p>
      </dsp:txBody>
      <dsp:txXfrm>
        <a:off x="1358568" y="4618203"/>
        <a:ext cx="3027268" cy="92294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FCCCA-6881-4427-B7DA-2E6AF7A5FDDD}" type="datetimeFigureOut">
              <a:rPr lang="en-US" smtClean="0"/>
              <a:pPr/>
              <a:t>10/21/2021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B2540-3DD8-431C-9237-75AA03A5B8A7}" type="slidenum">
              <a:rPr lang="en-US" smtClean="0"/>
              <a:pPr/>
              <a:t>‹#›</a:t>
            </a:fld>
            <a:endParaRPr lang="en-US"/>
          </a:p>
        </p:txBody>
      </p:sp>
    </p:spTree>
    <p:extLst>
      <p:ext uri="{BB962C8B-B14F-4D97-AF65-F5344CB8AC3E}">
        <p14:creationId xmlns:p14="http://schemas.microsoft.com/office/powerpoint/2010/main" val="266230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FFC99F9E-5E40-45EF-B4BA-A468C47A6B0F}" type="datetimeFigureOut">
              <a:rPr lang="ar-EG"/>
              <a:pPr>
                <a:defRPr/>
              </a:pPr>
              <a:t>15/03/1443</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4EA98C3-2F9D-4C07-BF15-D6A2171309CA}" type="slidenum">
              <a:rPr lang="ar-EG"/>
              <a:pPr>
                <a:defRPr/>
              </a:pPr>
              <a:t>‹#›</a:t>
            </a:fld>
            <a:endParaRPr lang="ar-EG"/>
          </a:p>
        </p:txBody>
      </p:sp>
    </p:spTree>
    <p:extLst>
      <p:ext uri="{BB962C8B-B14F-4D97-AF65-F5344CB8AC3E}">
        <p14:creationId xmlns:p14="http://schemas.microsoft.com/office/powerpoint/2010/main" val="1970773330"/>
      </p:ext>
    </p:extLst>
  </p:cSld>
  <p:clrMapOvr>
    <a:masterClrMapping/>
  </p:clrMapOvr>
  <p:transition>
    <p:sndAc>
      <p:stSnd>
        <p:snd r:embed="rId1" name="0162 -  خطأ الويندوز.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32B4AFCD-F744-495D-9A79-62ED402E364E}" type="datetimeFigureOut">
              <a:rPr lang="ar-EG"/>
              <a:pPr>
                <a:defRPr/>
              </a:pPr>
              <a:t>15/03/1443</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09ABB34-069F-4A94-A638-86E49D22EE72}" type="slidenum">
              <a:rPr lang="ar-EG"/>
              <a:pPr>
                <a:defRPr/>
              </a:pPr>
              <a:t>‹#›</a:t>
            </a:fld>
            <a:endParaRPr lang="ar-EG"/>
          </a:p>
        </p:txBody>
      </p:sp>
    </p:spTree>
    <p:extLst>
      <p:ext uri="{BB962C8B-B14F-4D97-AF65-F5344CB8AC3E}">
        <p14:creationId xmlns:p14="http://schemas.microsoft.com/office/powerpoint/2010/main" val="555146906"/>
      </p:ext>
    </p:extLst>
  </p:cSld>
  <p:clrMapOvr>
    <a:masterClrMapping/>
  </p:clrMapOvr>
  <p:transition>
    <p:sndAc>
      <p:stSnd>
        <p:snd r:embed="rId1" name="0162 -  خطأ الويندوز.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C5AF7405-AC33-4DC6-B387-AD3E6D188241}" type="datetimeFigureOut">
              <a:rPr lang="ar-EG"/>
              <a:pPr>
                <a:defRPr/>
              </a:pPr>
              <a:t>15/03/1443</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0E9FA45B-DBA1-4191-99D3-6563227119EA}" type="slidenum">
              <a:rPr lang="ar-EG"/>
              <a:pPr>
                <a:defRPr/>
              </a:pPr>
              <a:t>‹#›</a:t>
            </a:fld>
            <a:endParaRPr lang="ar-EG"/>
          </a:p>
        </p:txBody>
      </p:sp>
    </p:spTree>
    <p:extLst>
      <p:ext uri="{BB962C8B-B14F-4D97-AF65-F5344CB8AC3E}">
        <p14:creationId xmlns:p14="http://schemas.microsoft.com/office/powerpoint/2010/main" val="528276512"/>
      </p:ext>
    </p:extLst>
  </p:cSld>
  <p:clrMapOvr>
    <a:masterClrMapping/>
  </p:clrMapOvr>
  <p:transition>
    <p:sndAc>
      <p:stSnd>
        <p:snd r:embed="rId1" name="0162 -  خطأ الويندوز.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3CBD933F-F7E1-47CD-A4B4-D9C9EEB276AE}" type="datetimeFigureOut">
              <a:rPr lang="ar-EG"/>
              <a:pPr>
                <a:defRPr/>
              </a:pPr>
              <a:t>15/03/1443</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16B262F-C6C3-40F2-918E-D3E78E27749A}" type="slidenum">
              <a:rPr lang="ar-EG"/>
              <a:pPr>
                <a:defRPr/>
              </a:pPr>
              <a:t>‹#›</a:t>
            </a:fld>
            <a:endParaRPr lang="ar-EG"/>
          </a:p>
        </p:txBody>
      </p:sp>
    </p:spTree>
    <p:extLst>
      <p:ext uri="{BB962C8B-B14F-4D97-AF65-F5344CB8AC3E}">
        <p14:creationId xmlns:p14="http://schemas.microsoft.com/office/powerpoint/2010/main" val="2894855307"/>
      </p:ext>
    </p:extLst>
  </p:cSld>
  <p:clrMapOvr>
    <a:masterClrMapping/>
  </p:clrMapOvr>
  <p:transition>
    <p:sndAc>
      <p:stSnd>
        <p:snd r:embed="rId1" name="0162 -  خطأ الويندوز.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DF6D4E1-1A89-4192-BFD7-7CA434ADEC61}" type="datetimeFigureOut">
              <a:rPr lang="ar-EG"/>
              <a:pPr>
                <a:defRPr/>
              </a:pPr>
              <a:t>15/03/1443</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AA795A8-02DE-4DAC-8575-517206C6C556}" type="slidenum">
              <a:rPr lang="ar-EG"/>
              <a:pPr>
                <a:defRPr/>
              </a:pPr>
              <a:t>‹#›</a:t>
            </a:fld>
            <a:endParaRPr lang="ar-EG"/>
          </a:p>
        </p:txBody>
      </p:sp>
    </p:spTree>
    <p:extLst>
      <p:ext uri="{BB962C8B-B14F-4D97-AF65-F5344CB8AC3E}">
        <p14:creationId xmlns:p14="http://schemas.microsoft.com/office/powerpoint/2010/main" val="298984890"/>
      </p:ext>
    </p:extLst>
  </p:cSld>
  <p:clrMapOvr>
    <a:masterClrMapping/>
  </p:clrMapOvr>
  <p:transition>
    <p:sndAc>
      <p:stSnd>
        <p:snd r:embed="rId1" name="0162 -  خطأ الويندوز.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3A2E03C0-FD86-4577-AF4F-D40425489FFD}" type="datetimeFigureOut">
              <a:rPr lang="ar-EG"/>
              <a:pPr>
                <a:defRPr/>
              </a:pPr>
              <a:t>15/03/1443</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27DD9C05-C9F8-4C46-911E-9BACFD4A25CB}" type="slidenum">
              <a:rPr lang="ar-EG"/>
              <a:pPr>
                <a:defRPr/>
              </a:pPr>
              <a:t>‹#›</a:t>
            </a:fld>
            <a:endParaRPr lang="ar-EG"/>
          </a:p>
        </p:txBody>
      </p:sp>
    </p:spTree>
    <p:extLst>
      <p:ext uri="{BB962C8B-B14F-4D97-AF65-F5344CB8AC3E}">
        <p14:creationId xmlns:p14="http://schemas.microsoft.com/office/powerpoint/2010/main" val="2808945416"/>
      </p:ext>
    </p:extLst>
  </p:cSld>
  <p:clrMapOvr>
    <a:masterClrMapping/>
  </p:clrMapOvr>
  <p:transition>
    <p:sndAc>
      <p:stSnd>
        <p:snd r:embed="rId1" name="0162 -  خطأ الويندوز.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7E65A863-940C-4465-A326-D9BD4AD9E2F4}" type="datetimeFigureOut">
              <a:rPr lang="ar-EG"/>
              <a:pPr>
                <a:defRPr/>
              </a:pPr>
              <a:t>15/03/1443</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8BEE3F71-3A0C-4D4C-B4EB-08CED0F9FAD0}" type="slidenum">
              <a:rPr lang="ar-EG"/>
              <a:pPr>
                <a:defRPr/>
              </a:pPr>
              <a:t>‹#›</a:t>
            </a:fld>
            <a:endParaRPr lang="ar-EG"/>
          </a:p>
        </p:txBody>
      </p:sp>
    </p:spTree>
    <p:extLst>
      <p:ext uri="{BB962C8B-B14F-4D97-AF65-F5344CB8AC3E}">
        <p14:creationId xmlns:p14="http://schemas.microsoft.com/office/powerpoint/2010/main" val="257631879"/>
      </p:ext>
    </p:extLst>
  </p:cSld>
  <p:clrMapOvr>
    <a:masterClrMapping/>
  </p:clrMapOvr>
  <p:transition>
    <p:sndAc>
      <p:stSnd>
        <p:snd r:embed="rId1" name="0162 -  خطأ الويندوز.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10DE9EA2-CD51-4FF1-B7E9-CB2296F92682}" type="datetimeFigureOut">
              <a:rPr lang="ar-EG"/>
              <a:pPr>
                <a:defRPr/>
              </a:pPr>
              <a:t>15/03/1443</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FB481E53-17BF-46E2-924A-20861B54C5A9}" type="slidenum">
              <a:rPr lang="ar-EG"/>
              <a:pPr>
                <a:defRPr/>
              </a:pPr>
              <a:t>‹#›</a:t>
            </a:fld>
            <a:endParaRPr lang="ar-EG"/>
          </a:p>
        </p:txBody>
      </p:sp>
    </p:spTree>
    <p:extLst>
      <p:ext uri="{BB962C8B-B14F-4D97-AF65-F5344CB8AC3E}">
        <p14:creationId xmlns:p14="http://schemas.microsoft.com/office/powerpoint/2010/main" val="1306168796"/>
      </p:ext>
    </p:extLst>
  </p:cSld>
  <p:clrMapOvr>
    <a:masterClrMapping/>
  </p:clrMapOvr>
  <p:transition>
    <p:sndAc>
      <p:stSnd>
        <p:snd r:embed="rId1" name="0162 -  خطأ الويندوز.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066513-06C7-43A3-9D8A-CC787147737F}" type="datetimeFigureOut">
              <a:rPr lang="ar-EG"/>
              <a:pPr>
                <a:defRPr/>
              </a:pPr>
              <a:t>15/03/1443</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3F099-0D8C-4402-9875-B9EE8770CE2F}" type="slidenum">
              <a:rPr lang="ar-EG"/>
              <a:pPr>
                <a:defRPr/>
              </a:pPr>
              <a:t>‹#›</a:t>
            </a:fld>
            <a:endParaRPr lang="ar-EG"/>
          </a:p>
        </p:txBody>
      </p:sp>
    </p:spTree>
    <p:extLst>
      <p:ext uri="{BB962C8B-B14F-4D97-AF65-F5344CB8AC3E}">
        <p14:creationId xmlns:p14="http://schemas.microsoft.com/office/powerpoint/2010/main" val="2507610926"/>
      </p:ext>
    </p:extLst>
  </p:cSld>
  <p:clrMapOvr>
    <a:masterClrMapping/>
  </p:clrMapOvr>
  <p:transition>
    <p:sndAc>
      <p:stSnd>
        <p:snd r:embed="rId1" name="0162 -  خطأ الويندوز.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9401C4-2B92-4585-BF43-32A7252D1BFD}" type="datetimeFigureOut">
              <a:rPr lang="ar-EG"/>
              <a:pPr>
                <a:defRPr/>
              </a:pPr>
              <a:t>15/03/1443</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A26CEA2E-4D75-4B23-B938-F46378FAED2D}" type="slidenum">
              <a:rPr lang="ar-EG"/>
              <a:pPr>
                <a:defRPr/>
              </a:pPr>
              <a:t>‹#›</a:t>
            </a:fld>
            <a:endParaRPr lang="ar-EG"/>
          </a:p>
        </p:txBody>
      </p:sp>
    </p:spTree>
    <p:extLst>
      <p:ext uri="{BB962C8B-B14F-4D97-AF65-F5344CB8AC3E}">
        <p14:creationId xmlns:p14="http://schemas.microsoft.com/office/powerpoint/2010/main" val="820710949"/>
      </p:ext>
    </p:extLst>
  </p:cSld>
  <p:clrMapOvr>
    <a:masterClrMapping/>
  </p:clrMapOvr>
  <p:transition>
    <p:sndAc>
      <p:stSnd>
        <p:snd r:embed="rId1" name="0162 -  خطأ الويندوز.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803B1D-B5E7-482A-A68C-A1EC0489DAD6}" type="datetimeFigureOut">
              <a:rPr lang="ar-EG"/>
              <a:pPr>
                <a:defRPr/>
              </a:pPr>
              <a:t>15/03/1443</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01D3F3E0-AC49-4A57-852F-C51462484420}" type="slidenum">
              <a:rPr lang="ar-EG"/>
              <a:pPr>
                <a:defRPr/>
              </a:pPr>
              <a:t>‹#›</a:t>
            </a:fld>
            <a:endParaRPr lang="ar-EG"/>
          </a:p>
        </p:txBody>
      </p:sp>
    </p:spTree>
    <p:extLst>
      <p:ext uri="{BB962C8B-B14F-4D97-AF65-F5344CB8AC3E}">
        <p14:creationId xmlns:p14="http://schemas.microsoft.com/office/powerpoint/2010/main" val="2570772410"/>
      </p:ext>
    </p:extLst>
  </p:cSld>
  <p:clrMapOvr>
    <a:masterClrMapping/>
  </p:clrMapOvr>
  <p:transition>
    <p:sndAc>
      <p:stSnd>
        <p:snd r:embed="rId1" name="0162 -  خطأ الويندوز.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2B9C1E4A-6C03-490E-B412-6115B2C7BFB3}" type="datetimeFigureOut">
              <a:rPr lang="ar-EG"/>
              <a:pPr>
                <a:defRPr/>
              </a:pPr>
              <a:t>15/03/1443</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D92FA8AE-AA61-4DB3-A1E3-B7AE4285BA23}" type="slidenum">
              <a:rPr lang="ar-EG"/>
              <a:pPr>
                <a:defRPr/>
              </a:pPr>
              <a:t>‹#›</a:t>
            </a:fld>
            <a:endParaRPr lang="ar-EG"/>
          </a:p>
        </p:txBody>
      </p:sp>
    </p:spTree>
    <p:extLst>
      <p:ext uri="{BB962C8B-B14F-4D97-AF65-F5344CB8AC3E}">
        <p14:creationId xmlns:p14="http://schemas.microsoft.com/office/powerpoint/2010/main" val="2814497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ndAc>
      <p:stSnd>
        <p:snd r:embed="rId13" name="0162 -  خطأ الويندوز.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audio" Target="../media/audio9.wav"/></Relationships>
</file>

<file path=ppt/slides/_rels/slide39.xml.rels><?xml version="1.0" encoding="UTF-8" standalone="yes"?>
<Relationships xmlns="http://schemas.openxmlformats.org/package/2006/relationships"><Relationship Id="rId3" Type="http://schemas.openxmlformats.org/officeDocument/2006/relationships/audio" Target="../media/audio10.wav"/><Relationship Id="rId7" Type="http://schemas.openxmlformats.org/officeDocument/2006/relationships/audio" Target="../media/audio14.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13.wav"/><Relationship Id="rId5" Type="http://schemas.openxmlformats.org/officeDocument/2006/relationships/audio" Target="../media/audio12.wav"/><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6.wav"/><Relationship Id="rId7" Type="http://schemas.openxmlformats.org/officeDocument/2006/relationships/audio" Target="../media/audio20.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7.wav"/></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4.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 name="مربع نص 10">
            <a:extLst>
              <a:ext uri="{FF2B5EF4-FFF2-40B4-BE49-F238E27FC236}">
                <a16:creationId xmlns:a16="http://schemas.microsoft.com/office/drawing/2014/main" id="{1670F823-397E-4916-AF23-1825AF1336B2}"/>
              </a:ext>
            </a:extLst>
          </p:cNvPr>
          <p:cNvSpPr txBox="1">
            <a:spLocks noChangeArrowheads="1"/>
          </p:cNvSpPr>
          <p:nvPr/>
        </p:nvSpPr>
        <p:spPr bwMode="auto">
          <a:xfrm>
            <a:off x="899592" y="3212976"/>
            <a:ext cx="4608512" cy="1015663"/>
          </a:xfrm>
          <a:prstGeom prst="rect">
            <a:avLst/>
          </a:prstGeom>
          <a:solidFill>
            <a:schemeClr val="bg1"/>
          </a:solid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w="114300" prst="artDeco"/>
          </a:sp3d>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6000" b="1" i="0" u="none" strike="noStrike" kern="1200" cap="none" spc="0" normalizeH="0" baseline="0" noProof="0" dirty="0">
                <a:ln>
                  <a:noFill/>
                </a:ln>
                <a:solidFill>
                  <a:srgbClr val="990033"/>
                </a:solidFill>
                <a:effectLst>
                  <a:outerShdw blurRad="38100" dist="38100" dir="2700000" algn="tl">
                    <a:srgbClr val="000000">
                      <a:alpha val="43137"/>
                    </a:srgbClr>
                  </a:outerShdw>
                </a:effectLst>
                <a:uLnTx/>
                <a:uFillTx/>
                <a:latin typeface="Aharoni" pitchFamily="2" charset="-79"/>
                <a:ea typeface="+mn-ea"/>
                <a:cs typeface="Arial" charset="0"/>
              </a:rPr>
              <a:t>التوعية الصحية</a:t>
            </a:r>
          </a:p>
        </p:txBody>
      </p:sp>
      <p:sp>
        <p:nvSpPr>
          <p:cNvPr id="8" name="Flowchart: Punched Tape 10">
            <a:extLst>
              <a:ext uri="{FF2B5EF4-FFF2-40B4-BE49-F238E27FC236}">
                <a16:creationId xmlns:a16="http://schemas.microsoft.com/office/drawing/2014/main" id="{0DA47731-A9B5-45A6-8591-AB22DEFA5256}"/>
              </a:ext>
            </a:extLst>
          </p:cNvPr>
          <p:cNvSpPr/>
          <p:nvPr/>
        </p:nvSpPr>
        <p:spPr>
          <a:xfrm>
            <a:off x="2915816" y="1124744"/>
            <a:ext cx="3312368" cy="895992"/>
          </a:xfrm>
          <a:prstGeom prst="roundRect">
            <a:avLst/>
          </a:prstGeom>
          <a:solidFill>
            <a:srgbClr val="C00000"/>
          </a:solidFill>
          <a:ln>
            <a:noFill/>
          </a:ln>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a:ea typeface="+mn-ea"/>
                <a:cs typeface="Times New Roman" panose="02020603050405020304" pitchFamily="18" charset="0"/>
              </a:rPr>
              <a:t>الوحدة الأولى</a:t>
            </a:r>
          </a:p>
        </p:txBody>
      </p:sp>
    </p:spTree>
  </p:cSld>
  <p:clrMapOvr>
    <a:masterClrMapping/>
  </p:clrMapOvr>
  <p:transition>
    <p:wedge/>
    <p:sndAc>
      <p:stSnd>
        <p:snd r:embed="rId2" name="0348 - computer game shoot.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E7AD95E-0BC2-444B-8D4C-1336C610F1D1}"/>
              </a:ext>
            </a:extLst>
          </p:cNvPr>
          <p:cNvGrpSpPr>
            <a:grpSpLocks/>
          </p:cNvGrpSpPr>
          <p:nvPr/>
        </p:nvGrpSpPr>
        <p:grpSpPr bwMode="auto">
          <a:xfrm>
            <a:off x="5292080" y="836712"/>
            <a:ext cx="2787650" cy="1428750"/>
            <a:chOff x="5643570" y="71438"/>
            <a:chExt cx="2788424" cy="1428736"/>
          </a:xfrm>
        </p:grpSpPr>
        <p:pic>
          <p:nvPicPr>
            <p:cNvPr id="6" name="Picture 3" descr="Documentos.png">
              <a:extLst>
                <a:ext uri="{FF2B5EF4-FFF2-40B4-BE49-F238E27FC236}">
                  <a16:creationId xmlns:a16="http://schemas.microsoft.com/office/drawing/2014/main" id="{FA4E514E-BFF6-4674-9F28-7974F07B5598}"/>
                </a:ext>
              </a:extLst>
            </p:cNvPr>
            <p:cNvPicPr>
              <a:picLocks noChangeAspect="1"/>
            </p:cNvPicPr>
            <p:nvPr/>
          </p:nvPicPr>
          <p:blipFill>
            <a:blip r:embed="rId3" cstate="print">
              <a:lum bright="-24000" contrast="42000"/>
            </a:blip>
            <a:srcRect/>
            <a:stretch>
              <a:fillRect/>
            </a:stretch>
          </p:blipFill>
          <p:spPr bwMode="auto">
            <a:xfrm>
              <a:off x="5643570" y="71438"/>
              <a:ext cx="2788424" cy="1428736"/>
            </a:xfrm>
            <a:prstGeom prst="rect">
              <a:avLst/>
            </a:prstGeom>
            <a:noFill/>
            <a:ln w="9525">
              <a:noFill/>
              <a:miter lim="800000"/>
              <a:headEnd/>
              <a:tailEnd/>
            </a:ln>
          </p:spPr>
        </p:pic>
        <p:sp>
          <p:nvSpPr>
            <p:cNvPr id="7" name="Rectangle 1">
              <a:extLst>
                <a:ext uri="{FF2B5EF4-FFF2-40B4-BE49-F238E27FC236}">
                  <a16:creationId xmlns:a16="http://schemas.microsoft.com/office/drawing/2014/main" id="{1E7384AD-D18E-492A-A207-7AC06D1AE02D}"/>
                </a:ext>
              </a:extLst>
            </p:cNvPr>
            <p:cNvSpPr>
              <a:spLocks noChangeArrowheads="1"/>
            </p:cNvSpPr>
            <p:nvPr/>
          </p:nvSpPr>
          <p:spPr bwMode="auto">
            <a:xfrm>
              <a:off x="6615113" y="370311"/>
              <a:ext cx="1050580" cy="830989"/>
            </a:xfrm>
            <a:prstGeom prst="rect">
              <a:avLst/>
            </a:prstGeom>
            <a:noFill/>
            <a:ln w="9525">
              <a:noFill/>
              <a:miter lim="800000"/>
              <a:headEnd/>
              <a:tailEnd/>
            </a:ln>
          </p:spPr>
          <p:txBody>
            <a:bodyPr wrap="none" anchor="ctr">
              <a:spAutoFit/>
            </a:bodyPr>
            <a:lstStyle/>
            <a:p>
              <a:pPr algn="r" rtl="1">
                <a:defRPr/>
              </a:pPr>
              <a:r>
                <a:rPr lang="ar-EG" sz="4800" b="1" dirty="0">
                  <a:solidFill>
                    <a:srgbClr val="FF0000"/>
                  </a:solidFill>
                  <a:latin typeface="Calibri" pitchFamily="34" charset="0"/>
                  <a:cs typeface="+mj-cs"/>
                </a:rPr>
                <a:t>تذكر</a:t>
              </a:r>
              <a:endParaRPr lang="ar-EG" sz="6000" dirty="0">
                <a:latin typeface="Arial" pitchFamily="34" charset="0"/>
                <a:cs typeface="+mj-cs"/>
              </a:endParaRPr>
            </a:p>
          </p:txBody>
        </p:sp>
      </p:grpSp>
      <p:sp>
        <p:nvSpPr>
          <p:cNvPr id="8" name="TextBox 1">
            <a:extLst>
              <a:ext uri="{FF2B5EF4-FFF2-40B4-BE49-F238E27FC236}">
                <a16:creationId xmlns:a16="http://schemas.microsoft.com/office/drawing/2014/main" id="{181AE53A-58F1-42A9-880E-54DF7E1C2D21}"/>
              </a:ext>
            </a:extLst>
          </p:cNvPr>
          <p:cNvSpPr txBox="1">
            <a:spLocks noChangeArrowheads="1"/>
          </p:cNvSpPr>
          <p:nvPr/>
        </p:nvSpPr>
        <p:spPr bwMode="auto">
          <a:xfrm>
            <a:off x="1000125" y="2564338"/>
            <a:ext cx="7143750" cy="2554545"/>
          </a:xfrm>
          <a:prstGeom prst="rect">
            <a:avLst/>
          </a:prstGeom>
          <a:noFill/>
          <a:ln w="9525">
            <a:noFill/>
            <a:miter lim="800000"/>
            <a:headEnd/>
            <a:tailEnd/>
          </a:ln>
        </p:spPr>
        <p:txBody>
          <a:bodyPr>
            <a:spAutoFit/>
          </a:bodyPr>
          <a:lstStyle/>
          <a:p>
            <a:pPr algn="ctr" rtl="1"/>
            <a:r>
              <a:rPr lang="ar-EG" sz="4000" b="1" dirty="0">
                <a:solidFill>
                  <a:srgbClr val="002060"/>
                </a:solidFill>
                <a:latin typeface="Calibri" pitchFamily="34" charset="0"/>
                <a:cs typeface="+mn-cs"/>
              </a:rPr>
              <a:t>يمتد أثر النظافة الشخصية ليصل إلى الجانب النفسي؛ فيمنح إحساسًا بالثقة وتقدير الذات، الأمر الذي يسهم في الشعور بالسعادة والرضا عن النفس بوجه عام.</a:t>
            </a:r>
            <a:endParaRPr lang="en-US" sz="4000" dirty="0">
              <a:solidFill>
                <a:srgbClr val="002060"/>
              </a:solidFill>
              <a:latin typeface="Calibri" pitchFamily="34" charset="0"/>
              <a:cs typeface="+mn-cs"/>
            </a:endParaRPr>
          </a:p>
        </p:txBody>
      </p:sp>
    </p:spTree>
    <p:extLst>
      <p:ext uri="{BB962C8B-B14F-4D97-AF65-F5344CB8AC3E}">
        <p14:creationId xmlns:p14="http://schemas.microsoft.com/office/powerpoint/2010/main" val="4292667310"/>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ECA7DB33-6658-4B37-A88B-B768B816AAD1}"/>
              </a:ext>
            </a:extLst>
          </p:cNvPr>
          <p:cNvGraphicFramePr/>
          <p:nvPr>
            <p:extLst>
              <p:ext uri="{D42A27DB-BD31-4B8C-83A1-F6EECF244321}">
                <p14:modId xmlns:p14="http://schemas.microsoft.com/office/powerpoint/2010/main" val="717109052"/>
              </p:ext>
            </p:extLst>
          </p:nvPr>
        </p:nvGraphicFramePr>
        <p:xfrm>
          <a:off x="1115616" y="656692"/>
          <a:ext cx="727280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356058"/>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graphicEl>
                                              <a:dgm id="{741B408F-B11D-44B3-84B0-A77438CF9CA1}"/>
                                            </p:graphicEl>
                                          </p:spTgt>
                                        </p:tgtEl>
                                        <p:attrNameLst>
                                          <p:attrName>style.visibility</p:attrName>
                                        </p:attrNameLst>
                                      </p:cBhvr>
                                      <p:to>
                                        <p:strVal val="visible"/>
                                      </p:to>
                                    </p:set>
                                    <p:animEffect transition="in" filter="wipe(right)">
                                      <p:cBhvr>
                                        <p:cTn id="7" dur="500"/>
                                        <p:tgtEl>
                                          <p:spTgt spid="2">
                                            <p:graphicEl>
                                              <a:dgm id="{741B408F-B11D-44B3-84B0-A77438CF9CA1}"/>
                                            </p:graphic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graphicEl>
                                              <a:dgm id="{DF498DD7-2669-42E3-8073-A47E0A05BD95}"/>
                                            </p:graphicEl>
                                          </p:spTgt>
                                        </p:tgtEl>
                                        <p:attrNameLst>
                                          <p:attrName>style.visibility</p:attrName>
                                        </p:attrNameLst>
                                      </p:cBhvr>
                                      <p:to>
                                        <p:strVal val="visible"/>
                                      </p:to>
                                    </p:set>
                                    <p:animEffect transition="in" filter="wipe(right)">
                                      <p:cBhvr>
                                        <p:cTn id="11" dur="500"/>
                                        <p:tgtEl>
                                          <p:spTgt spid="2">
                                            <p:graphicEl>
                                              <a:dgm id="{DF498DD7-2669-42E3-8073-A47E0A05BD95}"/>
                                            </p:graphic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
                                            <p:graphicEl>
                                              <a:dgm id="{9BD58489-F7B9-40D2-BEAD-2CB22CEC3C53}"/>
                                            </p:graphicEl>
                                          </p:spTgt>
                                        </p:tgtEl>
                                        <p:attrNameLst>
                                          <p:attrName>style.visibility</p:attrName>
                                        </p:attrNameLst>
                                      </p:cBhvr>
                                      <p:to>
                                        <p:strVal val="visible"/>
                                      </p:to>
                                    </p:set>
                                    <p:animEffect transition="in" filter="wipe(right)">
                                      <p:cBhvr>
                                        <p:cTn id="15" dur="500"/>
                                        <p:tgtEl>
                                          <p:spTgt spid="2">
                                            <p:graphicEl>
                                              <a:dgm id="{9BD58489-F7B9-40D2-BEAD-2CB22CEC3C53}"/>
                                            </p:graphic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
                                            <p:graphicEl>
                                              <a:dgm id="{13C3FC44-30C1-499D-882F-A12871DDF24C}"/>
                                            </p:graphicEl>
                                          </p:spTgt>
                                        </p:tgtEl>
                                        <p:attrNameLst>
                                          <p:attrName>style.visibility</p:attrName>
                                        </p:attrNameLst>
                                      </p:cBhvr>
                                      <p:to>
                                        <p:strVal val="visible"/>
                                      </p:to>
                                    </p:set>
                                    <p:animEffect transition="in" filter="wipe(right)">
                                      <p:cBhvr>
                                        <p:cTn id="19" dur="500"/>
                                        <p:tgtEl>
                                          <p:spTgt spid="2">
                                            <p:graphicEl>
                                              <a:dgm id="{13C3FC44-30C1-499D-882F-A12871DDF24C}"/>
                                            </p:graphic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
                                            <p:graphicEl>
                                              <a:dgm id="{05557CC8-A3F7-4ABD-8BB6-3E6A36BD67A0}"/>
                                            </p:graphicEl>
                                          </p:spTgt>
                                        </p:tgtEl>
                                        <p:attrNameLst>
                                          <p:attrName>style.visibility</p:attrName>
                                        </p:attrNameLst>
                                      </p:cBhvr>
                                      <p:to>
                                        <p:strVal val="visible"/>
                                      </p:to>
                                    </p:set>
                                    <p:animEffect transition="in" filter="wipe(right)">
                                      <p:cBhvr>
                                        <p:cTn id="23" dur="500"/>
                                        <p:tgtEl>
                                          <p:spTgt spid="2">
                                            <p:graphicEl>
                                              <a:dgm id="{05557CC8-A3F7-4ABD-8BB6-3E6A36BD67A0}"/>
                                            </p:graphicEl>
                                          </p:spTgt>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
                                            <p:graphicEl>
                                              <a:dgm id="{6345ACED-1F09-47B2-981F-8D2680B9B70B}"/>
                                            </p:graphicEl>
                                          </p:spTgt>
                                        </p:tgtEl>
                                        <p:attrNameLst>
                                          <p:attrName>style.visibility</p:attrName>
                                        </p:attrNameLst>
                                      </p:cBhvr>
                                      <p:to>
                                        <p:strVal val="visible"/>
                                      </p:to>
                                    </p:set>
                                    <p:animEffect transition="in" filter="wipe(right)">
                                      <p:cBhvr>
                                        <p:cTn id="27" dur="500"/>
                                        <p:tgtEl>
                                          <p:spTgt spid="2">
                                            <p:graphicEl>
                                              <a:dgm id="{6345ACED-1F09-47B2-981F-8D2680B9B70B}"/>
                                            </p:graphicEl>
                                          </p:spTgt>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
                                            <p:graphicEl>
                                              <a:dgm id="{35712F0D-2216-488D-ADA7-9031312BE5DF}"/>
                                            </p:graphicEl>
                                          </p:spTgt>
                                        </p:tgtEl>
                                        <p:attrNameLst>
                                          <p:attrName>style.visibility</p:attrName>
                                        </p:attrNameLst>
                                      </p:cBhvr>
                                      <p:to>
                                        <p:strVal val="visible"/>
                                      </p:to>
                                    </p:set>
                                    <p:animEffect transition="in" filter="wipe(right)">
                                      <p:cBhvr>
                                        <p:cTn id="31" dur="500"/>
                                        <p:tgtEl>
                                          <p:spTgt spid="2">
                                            <p:graphicEl>
                                              <a:dgm id="{35712F0D-2216-488D-ADA7-9031312BE5DF}"/>
                                            </p:graphic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
                                            <p:graphicEl>
                                              <a:dgm id="{4FF44739-E7C2-487C-ABA8-F70D5A32987B}"/>
                                            </p:graphicEl>
                                          </p:spTgt>
                                        </p:tgtEl>
                                        <p:attrNameLst>
                                          <p:attrName>style.visibility</p:attrName>
                                        </p:attrNameLst>
                                      </p:cBhvr>
                                      <p:to>
                                        <p:strVal val="visible"/>
                                      </p:to>
                                    </p:set>
                                    <p:animEffect transition="in" filter="wipe(right)">
                                      <p:cBhvr>
                                        <p:cTn id="35" dur="500"/>
                                        <p:tgtEl>
                                          <p:spTgt spid="2">
                                            <p:graphicEl>
                                              <a:dgm id="{4FF44739-E7C2-487C-ABA8-F70D5A32987B}"/>
                                            </p:graphicEl>
                                          </p:spTgt>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
                                            <p:graphicEl>
                                              <a:dgm id="{2EA1A46F-79C8-4E40-BB2B-5F46F6722F80}"/>
                                            </p:graphicEl>
                                          </p:spTgt>
                                        </p:tgtEl>
                                        <p:attrNameLst>
                                          <p:attrName>style.visibility</p:attrName>
                                        </p:attrNameLst>
                                      </p:cBhvr>
                                      <p:to>
                                        <p:strVal val="visible"/>
                                      </p:to>
                                    </p:set>
                                    <p:animEffect transition="in" filter="wipe(right)">
                                      <p:cBhvr>
                                        <p:cTn id="39" dur="500"/>
                                        <p:tgtEl>
                                          <p:spTgt spid="2">
                                            <p:graphicEl>
                                              <a:dgm id="{2EA1A46F-79C8-4E40-BB2B-5F46F6722F80}"/>
                                            </p:graphicEl>
                                          </p:spTgt>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2">
                                            <p:graphicEl>
                                              <a:dgm id="{F079879D-14C1-4E95-B7DE-85FCC058E23B}"/>
                                            </p:graphicEl>
                                          </p:spTgt>
                                        </p:tgtEl>
                                        <p:attrNameLst>
                                          <p:attrName>style.visibility</p:attrName>
                                        </p:attrNameLst>
                                      </p:cBhvr>
                                      <p:to>
                                        <p:strVal val="visible"/>
                                      </p:to>
                                    </p:set>
                                    <p:animEffect transition="in" filter="wipe(right)">
                                      <p:cBhvr>
                                        <p:cTn id="43" dur="500"/>
                                        <p:tgtEl>
                                          <p:spTgt spid="2">
                                            <p:graphicEl>
                                              <a:dgm id="{F079879D-14C1-4E95-B7DE-85FCC058E23B}"/>
                                            </p:graphicEl>
                                          </p:spTgt>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2">
                                            <p:graphicEl>
                                              <a:dgm id="{4B9A2500-07C2-42B6-BCB9-CEE2BB7F1A0C}"/>
                                            </p:graphicEl>
                                          </p:spTgt>
                                        </p:tgtEl>
                                        <p:attrNameLst>
                                          <p:attrName>style.visibility</p:attrName>
                                        </p:attrNameLst>
                                      </p:cBhvr>
                                      <p:to>
                                        <p:strVal val="visible"/>
                                      </p:to>
                                    </p:set>
                                    <p:animEffect transition="in" filter="wipe(right)">
                                      <p:cBhvr>
                                        <p:cTn id="47" dur="500"/>
                                        <p:tgtEl>
                                          <p:spTgt spid="2">
                                            <p:graphicEl>
                                              <a:dgm id="{4B9A2500-07C2-42B6-BCB9-CEE2BB7F1A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637674" y="2644170"/>
            <a:ext cx="5868652" cy="1569660"/>
          </a:xfrm>
          <a:prstGeom prst="rect">
            <a:avLst/>
          </a:prstGeom>
          <a:solidFill>
            <a:schemeClr val="accent6">
              <a:lumMod val="20000"/>
              <a:lumOff val="8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4800" b="1" dirty="0">
                <a:latin typeface="Calibri" pitchFamily="34" charset="0"/>
                <a:ea typeface="Times New Roman" pitchFamily="18" charset="0"/>
                <a:cs typeface="+mj-cs"/>
              </a:rPr>
              <a:t>ما هو النظام اليومي للعناية بالجسم؟</a:t>
            </a:r>
            <a:endParaRPr lang="ar-EG" sz="6000" b="1" dirty="0">
              <a:latin typeface="Arial" pitchFamily="34" charset="0"/>
              <a:cs typeface="+mj-cs"/>
            </a:endParaRPr>
          </a:p>
        </p:txBody>
      </p:sp>
    </p:spTree>
    <p:extLst>
      <p:ext uri="{BB962C8B-B14F-4D97-AF65-F5344CB8AC3E}">
        <p14:creationId xmlns:p14="http://schemas.microsoft.com/office/powerpoint/2010/main" val="2143899511"/>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500" fill="hold"/>
                                        <p:tgtEl>
                                          <p:spTgt spid="16385"/>
                                        </p:tgtEl>
                                        <p:attrNameLst>
                                          <p:attrName>ppt_w</p:attrName>
                                        </p:attrNameLst>
                                      </p:cBhvr>
                                      <p:tavLst>
                                        <p:tav tm="0">
                                          <p:val>
                                            <p:fltVal val="0"/>
                                          </p:val>
                                        </p:tav>
                                        <p:tav tm="100000">
                                          <p:val>
                                            <p:strVal val="#ppt_w"/>
                                          </p:val>
                                        </p:tav>
                                      </p:tavLst>
                                    </p:anim>
                                    <p:anim calcmode="lin" valueType="num">
                                      <p:cBhvr>
                                        <p:cTn id="8" dur="500" fill="hold"/>
                                        <p:tgtEl>
                                          <p:spTgt spid="16385"/>
                                        </p:tgtEl>
                                        <p:attrNameLst>
                                          <p:attrName>ppt_h</p:attrName>
                                        </p:attrNameLst>
                                      </p:cBhvr>
                                      <p:tavLst>
                                        <p:tav tm="0">
                                          <p:val>
                                            <p:fltVal val="0"/>
                                          </p:val>
                                        </p:tav>
                                        <p:tav tm="100000">
                                          <p:val>
                                            <p:strVal val="#ppt_h"/>
                                          </p:val>
                                        </p:tav>
                                      </p:tavLst>
                                    </p:anim>
                                    <p:animEffect transition="in" filter="fade">
                                      <p:cBhvr>
                                        <p:cTn id="9"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51620" y="3272211"/>
            <a:ext cx="6840760" cy="1323439"/>
          </a:xfrm>
          <a:prstGeom prst="rect">
            <a:avLst/>
          </a:prstGeom>
          <a:solidFill>
            <a:schemeClr val="accent1">
              <a:lumMod val="20000"/>
              <a:lumOff val="8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lvl="1" algn="ctr" rtl="1">
              <a:tabLst>
                <a:tab pos="914400" algn="l"/>
              </a:tabLst>
              <a:defRPr/>
            </a:pPr>
            <a:r>
              <a:rPr lang="ar-EG" sz="4000" b="1" dirty="0">
                <a:latin typeface="Calibri" pitchFamily="34" charset="0"/>
                <a:ea typeface="Times New Roman" pitchFamily="18" charset="0"/>
                <a:cs typeface="+mj-cs"/>
              </a:rPr>
              <a:t>وتكون نظافة الجسم من خلال اتباع الآتي:</a:t>
            </a:r>
            <a:endParaRPr lang="ar-EG" sz="4800" b="1" dirty="0">
              <a:latin typeface="Arial" pitchFamily="34" charset="0"/>
              <a:cs typeface="+mj-cs"/>
            </a:endParaRPr>
          </a:p>
        </p:txBody>
      </p:sp>
      <p:sp>
        <p:nvSpPr>
          <p:cNvPr id="3" name="Rectangle 1">
            <a:extLst>
              <a:ext uri="{FF2B5EF4-FFF2-40B4-BE49-F238E27FC236}">
                <a16:creationId xmlns:a16="http://schemas.microsoft.com/office/drawing/2014/main" id="{21EC129F-DA0D-4853-A8B7-B39C718EAB14}"/>
              </a:ext>
            </a:extLst>
          </p:cNvPr>
          <p:cNvSpPr>
            <a:spLocks noChangeArrowheads="1"/>
          </p:cNvSpPr>
          <p:nvPr/>
        </p:nvSpPr>
        <p:spPr bwMode="auto">
          <a:xfrm>
            <a:off x="4572000" y="908720"/>
            <a:ext cx="3420380" cy="935230"/>
          </a:xfrm>
          <a:prstGeom prst="verticalScroll">
            <a:avLst/>
          </a:prstGeom>
          <a:solidFill>
            <a:schemeClr val="accent1">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400" b="1" dirty="0">
                <a:solidFill>
                  <a:schemeClr val="lt1"/>
                </a:solidFill>
                <a:effectLst>
                  <a:outerShdw blurRad="38100" dist="38100" dir="2700000" algn="tl">
                    <a:srgbClr val="000000">
                      <a:alpha val="43137"/>
                    </a:srgbClr>
                  </a:outerShdw>
                </a:effectLst>
                <a:latin typeface="+mn-lt"/>
                <a:cs typeface="+mn-cs"/>
              </a:rPr>
              <a:t>نظافة الجسم</a:t>
            </a:r>
          </a:p>
        </p:txBody>
      </p:sp>
    </p:spTree>
    <p:extLst>
      <p:ext uri="{BB962C8B-B14F-4D97-AF65-F5344CB8AC3E}">
        <p14:creationId xmlns:p14="http://schemas.microsoft.com/office/powerpoint/2010/main" val="445620775"/>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385"/>
                                        </p:tgtEl>
                                        <p:attrNameLst>
                                          <p:attrName>style.visibility</p:attrName>
                                        </p:attrNameLst>
                                      </p:cBhvr>
                                      <p:to>
                                        <p:strVal val="visible"/>
                                      </p:to>
                                    </p:set>
                                    <p:anim calcmode="lin" valueType="num">
                                      <p:cBhvr>
                                        <p:cTn id="12" dur="500" fill="hold"/>
                                        <p:tgtEl>
                                          <p:spTgt spid="16385"/>
                                        </p:tgtEl>
                                        <p:attrNameLst>
                                          <p:attrName>ppt_w</p:attrName>
                                        </p:attrNameLst>
                                      </p:cBhvr>
                                      <p:tavLst>
                                        <p:tav tm="0">
                                          <p:val>
                                            <p:fltVal val="0"/>
                                          </p:val>
                                        </p:tav>
                                        <p:tav tm="100000">
                                          <p:val>
                                            <p:strVal val="#ppt_w"/>
                                          </p:val>
                                        </p:tav>
                                      </p:tavLst>
                                    </p:anim>
                                    <p:anim calcmode="lin" valueType="num">
                                      <p:cBhvr>
                                        <p:cTn id="13" dur="500" fill="hold"/>
                                        <p:tgtEl>
                                          <p:spTgt spid="16385"/>
                                        </p:tgtEl>
                                        <p:attrNameLst>
                                          <p:attrName>ppt_h</p:attrName>
                                        </p:attrNameLst>
                                      </p:cBhvr>
                                      <p:tavLst>
                                        <p:tav tm="0">
                                          <p:val>
                                            <p:fltVal val="0"/>
                                          </p:val>
                                        </p:tav>
                                        <p:tav tm="100000">
                                          <p:val>
                                            <p:strVal val="#ppt_h"/>
                                          </p:val>
                                        </p:tav>
                                      </p:tavLst>
                                    </p:anim>
                                    <p:animEffect transition="in" filter="fade">
                                      <p:cBhvr>
                                        <p:cTn id="14"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76089" y="674400"/>
            <a:ext cx="7791822" cy="5509200"/>
          </a:xfrm>
          <a:prstGeom prst="rect">
            <a:avLst/>
          </a:prstGeom>
          <a:noFill/>
          <a:ln w="9525">
            <a:noFill/>
            <a:miter lim="800000"/>
            <a:headEnd/>
            <a:tailEnd/>
          </a:ln>
        </p:spPr>
        <p:txBody>
          <a:bodyPr wrap="square">
            <a:spAutoFit/>
          </a:bodyPr>
          <a:lstStyle/>
          <a:p>
            <a:pPr marL="365125" indent="-365125" algn="r" rtl="1">
              <a:buFont typeface="Wingdings" panose="05000000000000000000" pitchFamily="2" charset="2"/>
              <a:buChar char="§"/>
            </a:pPr>
            <a:r>
              <a:rPr lang="ar-EG" sz="3200" b="1" dirty="0">
                <a:latin typeface="Calibri" pitchFamily="34" charset="0"/>
                <a:cs typeface="+mn-cs"/>
              </a:rPr>
              <a:t>الاستحمام يوميًا وخاصة في فصل الصيف؛ للتخلص من الأوساخ والجراثيم التي علقت بالجسم.</a:t>
            </a:r>
          </a:p>
          <a:p>
            <a:pPr marL="365125" indent="-365125" algn="r" rtl="1">
              <a:buFont typeface="Wingdings" panose="05000000000000000000" pitchFamily="2" charset="2"/>
              <a:buChar char="§"/>
            </a:pPr>
            <a:r>
              <a:rPr lang="ar-EG" sz="3200" b="1" dirty="0">
                <a:latin typeface="Calibri" pitchFamily="34" charset="0"/>
                <a:cs typeface="+mn-cs"/>
              </a:rPr>
              <a:t>استخدام نوع صابون جيد، وفرك الجسم بليفة أو إسفنجة أثناء الاستحمام يساعد على إزالة خلايا الجلد الميتة، والانتباه هنا إلى أهمية استبدال ليفة الحمام بانتظام، لماذا؟</a:t>
            </a:r>
          </a:p>
          <a:p>
            <a:pPr marL="365125" indent="-365125" algn="r" rtl="1">
              <a:buFont typeface="Wingdings" panose="05000000000000000000" pitchFamily="2" charset="2"/>
              <a:buChar char="§"/>
            </a:pPr>
            <a:r>
              <a:rPr lang="ar-EG" sz="3200" b="1" dirty="0">
                <a:latin typeface="Calibri" pitchFamily="34" charset="0"/>
                <a:cs typeface="+mn-cs"/>
              </a:rPr>
              <a:t>استخدام مزيل عرق؛ للتخلص من رائحة الجسم الناتجة عن التعرق.</a:t>
            </a:r>
          </a:p>
          <a:p>
            <a:pPr marL="365125" indent="-365125" algn="r" rtl="1">
              <a:buFont typeface="Wingdings" panose="05000000000000000000" pitchFamily="2" charset="2"/>
              <a:buChar char="§"/>
            </a:pPr>
            <a:r>
              <a:rPr lang="ar-EG" sz="3200" b="1" dirty="0">
                <a:latin typeface="Calibri" pitchFamily="34" charset="0"/>
                <a:cs typeface="+mn-cs"/>
              </a:rPr>
              <a:t>تجنب مشاركة الأغراض الشخصية مع الآخرين، علل؟</a:t>
            </a:r>
          </a:p>
          <a:p>
            <a:pPr marL="365125" indent="-365125" algn="r" rtl="1">
              <a:buFont typeface="Wingdings" panose="05000000000000000000" pitchFamily="2" charset="2"/>
              <a:buChar char="§"/>
            </a:pPr>
            <a:r>
              <a:rPr lang="ar-EG" sz="3200" b="1" dirty="0">
                <a:latin typeface="Calibri" pitchFamily="34" charset="0"/>
                <a:cs typeface="+mn-cs"/>
              </a:rPr>
              <a:t>تغيير الملابس بشكل يومي والعناية بنظافتها، وخاصة الملابس الداخلية. لماذا؟</a:t>
            </a:r>
            <a:endParaRPr lang="en-US" sz="3200" dirty="0">
              <a:latin typeface="Calibri" pitchFamily="34" charset="0"/>
              <a:cs typeface="+mn-cs"/>
            </a:endParaRPr>
          </a:p>
        </p:txBody>
      </p:sp>
    </p:spTree>
    <p:extLst>
      <p:ext uri="{BB962C8B-B14F-4D97-AF65-F5344CB8AC3E}">
        <p14:creationId xmlns:p14="http://schemas.microsoft.com/office/powerpoint/2010/main" val="492725179"/>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89602" y="2735489"/>
            <a:ext cx="7164796" cy="3416320"/>
          </a:xfrm>
          <a:prstGeom prst="rect">
            <a:avLst/>
          </a:prstGeom>
          <a:solidFill>
            <a:schemeClr val="accent2">
              <a:lumMod val="20000"/>
              <a:lumOff val="8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يعد الشعر جزءًا أساسًا من الجسم، حيث يجب الحفاظ عليه والاهتمام بنظافته بشكل يومي، من أجل بنائه صحيًا، والتغلب على الأعراض السلبية التي تؤثر عليه، مثل: التساقط أو قشرة الشعر، ومن أهم الأشياء التي يجب اتباعها للحفاظ على الشعر وضمان نظافته بشكل كامل:</a:t>
            </a:r>
            <a:endParaRPr lang="ar-EG" sz="4400" b="1" dirty="0">
              <a:latin typeface="Arial" pitchFamily="34" charset="0"/>
              <a:cs typeface="+mj-cs"/>
            </a:endParaRPr>
          </a:p>
        </p:txBody>
      </p:sp>
      <p:sp>
        <p:nvSpPr>
          <p:cNvPr id="3" name="Rectangle 1">
            <a:extLst>
              <a:ext uri="{FF2B5EF4-FFF2-40B4-BE49-F238E27FC236}">
                <a16:creationId xmlns:a16="http://schemas.microsoft.com/office/drawing/2014/main" id="{21EC129F-DA0D-4853-A8B7-B39C718EAB14}"/>
              </a:ext>
            </a:extLst>
          </p:cNvPr>
          <p:cNvSpPr>
            <a:spLocks noChangeArrowheads="1"/>
          </p:cNvSpPr>
          <p:nvPr/>
        </p:nvSpPr>
        <p:spPr bwMode="auto">
          <a:xfrm>
            <a:off x="4734018" y="606460"/>
            <a:ext cx="3420380" cy="935230"/>
          </a:xfrm>
          <a:prstGeom prst="verticalScroll">
            <a:avLst/>
          </a:prstGeom>
          <a:solidFill>
            <a:schemeClr val="accent2">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400" b="1" dirty="0">
                <a:solidFill>
                  <a:schemeClr val="lt1"/>
                </a:solidFill>
                <a:effectLst>
                  <a:outerShdw blurRad="38100" dist="38100" dir="2700000" algn="tl">
                    <a:srgbClr val="000000">
                      <a:alpha val="43137"/>
                    </a:srgbClr>
                  </a:outerShdw>
                </a:effectLst>
                <a:latin typeface="+mn-lt"/>
                <a:cs typeface="+mn-cs"/>
              </a:rPr>
              <a:t>نظافة الجسم</a:t>
            </a:r>
          </a:p>
        </p:txBody>
      </p:sp>
      <p:pic>
        <p:nvPicPr>
          <p:cNvPr id="4" name="صورة 3">
            <a:extLst>
              <a:ext uri="{FF2B5EF4-FFF2-40B4-BE49-F238E27FC236}">
                <a16:creationId xmlns:a16="http://schemas.microsoft.com/office/drawing/2014/main" id="{8CAD5509-0496-4E61-9C48-AA971313B9DC}"/>
              </a:ext>
            </a:extLst>
          </p:cNvPr>
          <p:cNvPicPr>
            <a:picLocks noChangeAspect="1"/>
          </p:cNvPicPr>
          <p:nvPr/>
        </p:nvPicPr>
        <p:blipFill>
          <a:blip r:embed="rId3"/>
          <a:stretch>
            <a:fillRect/>
          </a:stretch>
        </p:blipFill>
        <p:spPr>
          <a:xfrm>
            <a:off x="683568" y="530541"/>
            <a:ext cx="2376264" cy="2235812"/>
          </a:xfrm>
          <a:prstGeom prst="ellipse">
            <a:avLst/>
          </a:prstGeom>
          <a:ln>
            <a:noFill/>
          </a:ln>
          <a:effectLst>
            <a:softEdge rad="112500"/>
          </a:effectLst>
        </p:spPr>
      </p:pic>
    </p:spTree>
    <p:extLst>
      <p:ext uri="{BB962C8B-B14F-4D97-AF65-F5344CB8AC3E}">
        <p14:creationId xmlns:p14="http://schemas.microsoft.com/office/powerpoint/2010/main" val="1201349957"/>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385"/>
                                        </p:tgtEl>
                                        <p:attrNameLst>
                                          <p:attrName>style.visibility</p:attrName>
                                        </p:attrNameLst>
                                      </p:cBhvr>
                                      <p:to>
                                        <p:strVal val="visible"/>
                                      </p:to>
                                    </p:set>
                                    <p:anim calcmode="lin" valueType="num">
                                      <p:cBhvr>
                                        <p:cTn id="15" dur="500" fill="hold"/>
                                        <p:tgtEl>
                                          <p:spTgt spid="16385"/>
                                        </p:tgtEl>
                                        <p:attrNameLst>
                                          <p:attrName>ppt_w</p:attrName>
                                        </p:attrNameLst>
                                      </p:cBhvr>
                                      <p:tavLst>
                                        <p:tav tm="0">
                                          <p:val>
                                            <p:fltVal val="0"/>
                                          </p:val>
                                        </p:tav>
                                        <p:tav tm="100000">
                                          <p:val>
                                            <p:strVal val="#ppt_w"/>
                                          </p:val>
                                        </p:tav>
                                      </p:tavLst>
                                    </p:anim>
                                    <p:anim calcmode="lin" valueType="num">
                                      <p:cBhvr>
                                        <p:cTn id="16" dur="500" fill="hold"/>
                                        <p:tgtEl>
                                          <p:spTgt spid="16385"/>
                                        </p:tgtEl>
                                        <p:attrNameLst>
                                          <p:attrName>ppt_h</p:attrName>
                                        </p:attrNameLst>
                                      </p:cBhvr>
                                      <p:tavLst>
                                        <p:tav tm="0">
                                          <p:val>
                                            <p:fltVal val="0"/>
                                          </p:val>
                                        </p:tav>
                                        <p:tav tm="100000">
                                          <p:val>
                                            <p:strVal val="#ppt_h"/>
                                          </p:val>
                                        </p:tav>
                                      </p:tavLst>
                                    </p:anim>
                                    <p:animEffect transition="in" filter="fade">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76089" y="612844"/>
            <a:ext cx="7791822" cy="5632311"/>
          </a:xfrm>
          <a:prstGeom prst="rect">
            <a:avLst/>
          </a:prstGeom>
          <a:noFill/>
          <a:ln w="9525">
            <a:noFill/>
            <a:miter lim="800000"/>
            <a:headEnd/>
            <a:tailEnd/>
          </a:ln>
        </p:spPr>
        <p:txBody>
          <a:bodyPr wrap="square">
            <a:spAutoFit/>
          </a:bodyPr>
          <a:lstStyle/>
          <a:p>
            <a:pPr marL="365125" indent="-365125" algn="r" rtl="1">
              <a:buFont typeface="Wingdings" panose="05000000000000000000" pitchFamily="2" charset="2"/>
              <a:buChar char="§"/>
            </a:pPr>
            <a:r>
              <a:rPr lang="ar-EG" sz="3600" b="1" dirty="0">
                <a:latin typeface="Calibri" pitchFamily="34" charset="0"/>
                <a:cs typeface="+mn-cs"/>
              </a:rPr>
              <a:t>يجب الاهتمام بنظافته وغسله جيدًا باستعمال الماء والشامبو، وذلك أكثر من مرة في الأسبوع الواحد.</a:t>
            </a:r>
          </a:p>
          <a:p>
            <a:pPr marL="365125" indent="-365125" algn="r" rtl="1">
              <a:buFont typeface="Wingdings" panose="05000000000000000000" pitchFamily="2" charset="2"/>
              <a:buChar char="§"/>
            </a:pPr>
            <a:r>
              <a:rPr lang="ar-EG" sz="3600" b="1" dirty="0">
                <a:latin typeface="Calibri" pitchFamily="34" charset="0"/>
                <a:cs typeface="+mn-cs"/>
              </a:rPr>
              <a:t>لا يجب تمشيط الشعر وهو مبلل بالماء. لماذا؟</a:t>
            </a:r>
          </a:p>
          <a:p>
            <a:pPr algn="r" rtl="1"/>
            <a:endParaRPr lang="ar-EG" sz="3600" b="1" dirty="0">
              <a:latin typeface="Calibri" pitchFamily="34" charset="0"/>
              <a:cs typeface="+mn-cs"/>
            </a:endParaRPr>
          </a:p>
          <a:p>
            <a:pPr marL="365125" indent="-365125" algn="r" rtl="1">
              <a:buFont typeface="Wingdings" panose="05000000000000000000" pitchFamily="2" charset="2"/>
              <a:buChar char="§"/>
            </a:pPr>
            <a:r>
              <a:rPr lang="ar-EG" sz="3600" b="1" dirty="0">
                <a:latin typeface="Calibri" pitchFamily="34" charset="0"/>
                <a:cs typeface="+mn-cs"/>
              </a:rPr>
              <a:t>تمشيط الشعر بشكل يومي باستعمال المشط المناسب لنوعيته.</a:t>
            </a:r>
          </a:p>
          <a:p>
            <a:pPr marL="365125" indent="-365125" algn="r" rtl="1">
              <a:buFont typeface="Wingdings" panose="05000000000000000000" pitchFamily="2" charset="2"/>
              <a:buChar char="§"/>
            </a:pPr>
            <a:r>
              <a:rPr lang="ar-EG" sz="3600" b="1" dirty="0">
                <a:latin typeface="Calibri" pitchFamily="34" charset="0"/>
                <a:cs typeface="+mn-cs"/>
              </a:rPr>
              <a:t>يجب الانتباه إلى أن المشط من المقتنيات الشخصية التي يجب عدم مشاركتها مع أحد؛ وذلك لتجنب العدوى التي تصيب فروة الرأس، مثل: ............................... و ............................</a:t>
            </a:r>
            <a:endParaRPr lang="en-US" sz="3600" dirty="0">
              <a:latin typeface="Calibri" pitchFamily="34" charset="0"/>
              <a:cs typeface="+mn-cs"/>
            </a:endParaRPr>
          </a:p>
        </p:txBody>
      </p:sp>
      <p:sp>
        <p:nvSpPr>
          <p:cNvPr id="4" name="مربع نص 3">
            <a:extLst>
              <a:ext uri="{FF2B5EF4-FFF2-40B4-BE49-F238E27FC236}">
                <a16:creationId xmlns:a16="http://schemas.microsoft.com/office/drawing/2014/main" id="{77CF18CA-EB90-4F26-8D63-CBBB3CEB2ABC}"/>
              </a:ext>
            </a:extLst>
          </p:cNvPr>
          <p:cNvSpPr txBox="1"/>
          <p:nvPr/>
        </p:nvSpPr>
        <p:spPr>
          <a:xfrm>
            <a:off x="1043609" y="2265839"/>
            <a:ext cx="7424302" cy="646331"/>
          </a:xfrm>
          <a:prstGeom prst="rect">
            <a:avLst/>
          </a:prstGeom>
          <a:noFill/>
        </p:spPr>
        <p:txBody>
          <a:bodyPr wrap="square">
            <a:spAutoFit/>
          </a:bodyPr>
          <a:lstStyle/>
          <a:p>
            <a:pPr algn="ctr" rtl="1"/>
            <a:r>
              <a:rPr lang="ar-EG" sz="3600" b="1" i="0" dirty="0">
                <a:solidFill>
                  <a:srgbClr val="0000FF"/>
                </a:solidFill>
                <a:effectLst/>
                <a:latin typeface="Helvetica Neue"/>
              </a:rPr>
              <a:t>لأن الشعر المبلل يكون أكثر عرضة للتكسر</a:t>
            </a:r>
            <a:endParaRPr lang="ar-EG" sz="3600" b="1" dirty="0">
              <a:solidFill>
                <a:srgbClr val="0000FF"/>
              </a:solidFill>
            </a:endParaRPr>
          </a:p>
        </p:txBody>
      </p:sp>
      <p:sp>
        <p:nvSpPr>
          <p:cNvPr id="5" name="مربع نص 4">
            <a:extLst>
              <a:ext uri="{FF2B5EF4-FFF2-40B4-BE49-F238E27FC236}">
                <a16:creationId xmlns:a16="http://schemas.microsoft.com/office/drawing/2014/main" id="{F3C0E759-2468-40E4-89CC-976CE9527DD8}"/>
              </a:ext>
            </a:extLst>
          </p:cNvPr>
          <p:cNvSpPr txBox="1"/>
          <p:nvPr/>
        </p:nvSpPr>
        <p:spPr>
          <a:xfrm>
            <a:off x="4755760" y="5434191"/>
            <a:ext cx="2947767" cy="707886"/>
          </a:xfrm>
          <a:prstGeom prst="rect">
            <a:avLst/>
          </a:prstGeom>
          <a:noFill/>
        </p:spPr>
        <p:txBody>
          <a:bodyPr wrap="square">
            <a:spAutoFit/>
          </a:bodyPr>
          <a:lstStyle/>
          <a:p>
            <a:pPr algn="ctr" rtl="1"/>
            <a:r>
              <a:rPr lang="ar-EG" sz="4000" b="1" i="0" dirty="0">
                <a:solidFill>
                  <a:srgbClr val="0000FF"/>
                </a:solidFill>
                <a:effectLst/>
                <a:latin typeface="Helvetica Neue"/>
              </a:rPr>
              <a:t>الصدفية</a:t>
            </a:r>
            <a:endParaRPr lang="ar-EG" sz="4000" b="1" dirty="0">
              <a:solidFill>
                <a:srgbClr val="0000FF"/>
              </a:solidFill>
            </a:endParaRPr>
          </a:p>
        </p:txBody>
      </p:sp>
      <p:sp>
        <p:nvSpPr>
          <p:cNvPr id="6" name="مربع نص 5">
            <a:extLst>
              <a:ext uri="{FF2B5EF4-FFF2-40B4-BE49-F238E27FC236}">
                <a16:creationId xmlns:a16="http://schemas.microsoft.com/office/drawing/2014/main" id="{F0DEA66C-8A91-4BF4-9039-7733B428AF70}"/>
              </a:ext>
            </a:extLst>
          </p:cNvPr>
          <p:cNvSpPr txBox="1"/>
          <p:nvPr/>
        </p:nvSpPr>
        <p:spPr>
          <a:xfrm>
            <a:off x="1043609" y="5434191"/>
            <a:ext cx="2947767" cy="707886"/>
          </a:xfrm>
          <a:prstGeom prst="rect">
            <a:avLst/>
          </a:prstGeom>
          <a:noFill/>
        </p:spPr>
        <p:txBody>
          <a:bodyPr wrap="square">
            <a:spAutoFit/>
          </a:bodyPr>
          <a:lstStyle/>
          <a:p>
            <a:pPr algn="ctr" rtl="1"/>
            <a:r>
              <a:rPr lang="ar-EG" sz="4000" b="1" i="0" dirty="0">
                <a:solidFill>
                  <a:srgbClr val="0000FF"/>
                </a:solidFill>
                <a:effectLst/>
                <a:latin typeface="Helvetica Neue"/>
              </a:rPr>
              <a:t>القمل</a:t>
            </a:r>
            <a:endParaRPr lang="ar-EG" sz="4000" b="1" dirty="0">
              <a:solidFill>
                <a:srgbClr val="0000FF"/>
              </a:solidFill>
            </a:endParaRPr>
          </a:p>
        </p:txBody>
      </p:sp>
    </p:spTree>
    <p:extLst>
      <p:ext uri="{BB962C8B-B14F-4D97-AF65-F5344CB8AC3E}">
        <p14:creationId xmlns:p14="http://schemas.microsoft.com/office/powerpoint/2010/main" val="3916227388"/>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89602" y="3289487"/>
            <a:ext cx="7164796" cy="2308324"/>
          </a:xfrm>
          <a:prstGeom prst="rect">
            <a:avLst/>
          </a:prstGeom>
          <a:solidFill>
            <a:schemeClr val="accent4">
              <a:lumMod val="20000"/>
              <a:lumOff val="8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إن سلامة الأسنان عنصر رئيس للصحة وللمظهر الجميل، ولذا ينبغي تنظيف الأسنان بفرشاة ومعجون الأسنان بشكل صحيح، وللمحافظة عليها اتباع الآتي:</a:t>
            </a:r>
            <a:endParaRPr lang="ar-EG" sz="4400" b="1" dirty="0">
              <a:latin typeface="Arial" pitchFamily="34" charset="0"/>
              <a:cs typeface="+mj-cs"/>
            </a:endParaRPr>
          </a:p>
        </p:txBody>
      </p:sp>
      <p:sp>
        <p:nvSpPr>
          <p:cNvPr id="3" name="Rectangle 1">
            <a:extLst>
              <a:ext uri="{FF2B5EF4-FFF2-40B4-BE49-F238E27FC236}">
                <a16:creationId xmlns:a16="http://schemas.microsoft.com/office/drawing/2014/main" id="{21EC129F-DA0D-4853-A8B7-B39C718EAB14}"/>
              </a:ext>
            </a:extLst>
          </p:cNvPr>
          <p:cNvSpPr>
            <a:spLocks noChangeArrowheads="1"/>
          </p:cNvSpPr>
          <p:nvPr/>
        </p:nvSpPr>
        <p:spPr bwMode="auto">
          <a:xfrm>
            <a:off x="4724305" y="753665"/>
            <a:ext cx="3420380" cy="935230"/>
          </a:xfrm>
          <a:prstGeom prst="verticalScroll">
            <a:avLst/>
          </a:prstGeom>
          <a:solidFill>
            <a:schemeClr val="accent4">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400" b="1" dirty="0">
                <a:solidFill>
                  <a:schemeClr val="lt1"/>
                </a:solidFill>
                <a:effectLst>
                  <a:outerShdw blurRad="38100" dist="38100" dir="2700000" algn="tl">
                    <a:srgbClr val="000000">
                      <a:alpha val="43137"/>
                    </a:srgbClr>
                  </a:outerShdw>
                </a:effectLst>
                <a:latin typeface="+mn-lt"/>
                <a:cs typeface="+mn-cs"/>
              </a:rPr>
              <a:t>نظافة الأسنان</a:t>
            </a:r>
          </a:p>
        </p:txBody>
      </p:sp>
      <p:pic>
        <p:nvPicPr>
          <p:cNvPr id="5" name="صورة 4">
            <a:extLst>
              <a:ext uri="{FF2B5EF4-FFF2-40B4-BE49-F238E27FC236}">
                <a16:creationId xmlns:a16="http://schemas.microsoft.com/office/drawing/2014/main" id="{B00BF0D4-DF55-4995-BD56-210052514EA4}"/>
              </a:ext>
            </a:extLst>
          </p:cNvPr>
          <p:cNvPicPr>
            <a:picLocks noChangeAspect="1"/>
          </p:cNvPicPr>
          <p:nvPr/>
        </p:nvPicPr>
        <p:blipFill>
          <a:blip r:embed="rId3"/>
          <a:stretch>
            <a:fillRect/>
          </a:stretch>
        </p:blipFill>
        <p:spPr>
          <a:xfrm>
            <a:off x="611560" y="542452"/>
            <a:ext cx="2479160" cy="2431678"/>
          </a:xfrm>
          <a:prstGeom prst="ellipse">
            <a:avLst/>
          </a:prstGeom>
          <a:ln>
            <a:noFill/>
          </a:ln>
          <a:effectLst>
            <a:softEdge rad="112500"/>
          </a:effectLst>
        </p:spPr>
      </p:pic>
    </p:spTree>
    <p:extLst>
      <p:ext uri="{BB962C8B-B14F-4D97-AF65-F5344CB8AC3E}">
        <p14:creationId xmlns:p14="http://schemas.microsoft.com/office/powerpoint/2010/main" val="284389910"/>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385"/>
                                        </p:tgtEl>
                                        <p:attrNameLst>
                                          <p:attrName>style.visibility</p:attrName>
                                        </p:attrNameLst>
                                      </p:cBhvr>
                                      <p:to>
                                        <p:strVal val="visible"/>
                                      </p:to>
                                    </p:set>
                                    <p:anim calcmode="lin" valueType="num">
                                      <p:cBhvr>
                                        <p:cTn id="15" dur="500" fill="hold"/>
                                        <p:tgtEl>
                                          <p:spTgt spid="16385"/>
                                        </p:tgtEl>
                                        <p:attrNameLst>
                                          <p:attrName>ppt_w</p:attrName>
                                        </p:attrNameLst>
                                      </p:cBhvr>
                                      <p:tavLst>
                                        <p:tav tm="0">
                                          <p:val>
                                            <p:fltVal val="0"/>
                                          </p:val>
                                        </p:tav>
                                        <p:tav tm="100000">
                                          <p:val>
                                            <p:strVal val="#ppt_w"/>
                                          </p:val>
                                        </p:tav>
                                      </p:tavLst>
                                    </p:anim>
                                    <p:anim calcmode="lin" valueType="num">
                                      <p:cBhvr>
                                        <p:cTn id="16" dur="500" fill="hold"/>
                                        <p:tgtEl>
                                          <p:spTgt spid="16385"/>
                                        </p:tgtEl>
                                        <p:attrNameLst>
                                          <p:attrName>ppt_h</p:attrName>
                                        </p:attrNameLst>
                                      </p:cBhvr>
                                      <p:tavLst>
                                        <p:tav tm="0">
                                          <p:val>
                                            <p:fltVal val="0"/>
                                          </p:val>
                                        </p:tav>
                                        <p:tav tm="100000">
                                          <p:val>
                                            <p:strVal val="#ppt_h"/>
                                          </p:val>
                                        </p:tav>
                                      </p:tavLst>
                                    </p:anim>
                                    <p:animEffect transition="in" filter="fade">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7544" y="335845"/>
            <a:ext cx="8208911" cy="6186309"/>
          </a:xfrm>
          <a:prstGeom prst="rect">
            <a:avLst/>
          </a:prstGeom>
          <a:noFill/>
          <a:ln w="9525">
            <a:noFill/>
            <a:miter lim="800000"/>
            <a:headEnd/>
            <a:tailEnd/>
          </a:ln>
        </p:spPr>
        <p:txBody>
          <a:bodyPr wrap="square">
            <a:spAutoFit/>
          </a:bodyPr>
          <a:lstStyle/>
          <a:p>
            <a:pPr marL="365125" indent="-365125" algn="r" rtl="1">
              <a:buFont typeface="Wingdings" panose="05000000000000000000" pitchFamily="2" charset="2"/>
              <a:buChar char="§"/>
            </a:pPr>
            <a:r>
              <a:rPr lang="ar-EG" sz="3600" b="1" dirty="0">
                <a:latin typeface="Calibri" pitchFamily="34" charset="0"/>
                <a:cs typeface="+mn-cs"/>
              </a:rPr>
              <a:t>استخدام فرشاة أسنان ذات نوعية جيدة.</a:t>
            </a:r>
          </a:p>
          <a:p>
            <a:pPr marL="365125" indent="-365125" algn="r" rtl="1">
              <a:buFont typeface="Wingdings" panose="05000000000000000000" pitchFamily="2" charset="2"/>
              <a:buChar char="§"/>
            </a:pPr>
            <a:r>
              <a:rPr lang="ar-EG" sz="3600" b="1" dirty="0">
                <a:latin typeface="Calibri" pitchFamily="34" charset="0"/>
                <a:cs typeface="+mn-cs"/>
              </a:rPr>
              <a:t>اختيار نوع المعجون المناسب حيث تتوفر أنواع متعددة من معاجين الأسنان، منها: خاص ......................، ومنها ما يعالج ............... و................</a:t>
            </a:r>
          </a:p>
          <a:p>
            <a:pPr marL="365125" indent="-365125" algn="r" rtl="1">
              <a:buFont typeface="Wingdings" panose="05000000000000000000" pitchFamily="2" charset="2"/>
              <a:buChar char="§"/>
            </a:pPr>
            <a:r>
              <a:rPr lang="ar-EG" sz="3600" b="1" dirty="0">
                <a:latin typeface="Calibri" pitchFamily="34" charset="0"/>
                <a:cs typeface="+mn-cs"/>
              </a:rPr>
              <a:t>استخدام خيط سني بعد كل مرة نقوم فيها بتنظيف الأسنان بالفرشاة. لماذا؟</a:t>
            </a:r>
          </a:p>
          <a:p>
            <a:pPr marL="365125" indent="-365125" algn="r" rtl="1">
              <a:buFont typeface="Wingdings" panose="05000000000000000000" pitchFamily="2" charset="2"/>
              <a:buChar char="§"/>
            </a:pPr>
            <a:r>
              <a:rPr lang="ar-EG" sz="3600" b="1" dirty="0">
                <a:latin typeface="Calibri" pitchFamily="34" charset="0"/>
                <a:cs typeface="+mn-cs"/>
              </a:rPr>
              <a:t>تنظيف اللسان بلطف باستخدام فرشاة الأسنان أو فرشاة خاصة بذلك. علل؟</a:t>
            </a:r>
          </a:p>
          <a:p>
            <a:pPr marL="365125" indent="-365125" algn="r" rtl="1">
              <a:buFont typeface="Wingdings" panose="05000000000000000000" pitchFamily="2" charset="2"/>
              <a:buChar char="§"/>
            </a:pPr>
            <a:r>
              <a:rPr lang="ar-EG" sz="3600" b="1" dirty="0">
                <a:latin typeface="Calibri" pitchFamily="34" charset="0"/>
                <a:cs typeface="+mn-cs"/>
              </a:rPr>
              <a:t>إتمام عملية تنظيف الأسنان باستخدام غسول الفم مدة ....... ثانية.</a:t>
            </a:r>
            <a:endParaRPr lang="en-US" sz="3600" dirty="0">
              <a:latin typeface="Calibri" pitchFamily="34" charset="0"/>
              <a:cs typeface="+mn-cs"/>
            </a:endParaRPr>
          </a:p>
        </p:txBody>
      </p:sp>
      <p:sp>
        <p:nvSpPr>
          <p:cNvPr id="4" name="مربع نص 3">
            <a:extLst>
              <a:ext uri="{FF2B5EF4-FFF2-40B4-BE49-F238E27FC236}">
                <a16:creationId xmlns:a16="http://schemas.microsoft.com/office/drawing/2014/main" id="{77CF18CA-EB90-4F26-8D63-CBBB3CEB2ABC}"/>
              </a:ext>
            </a:extLst>
          </p:cNvPr>
          <p:cNvSpPr txBox="1"/>
          <p:nvPr/>
        </p:nvSpPr>
        <p:spPr>
          <a:xfrm>
            <a:off x="5626919" y="1866518"/>
            <a:ext cx="2736304" cy="707886"/>
          </a:xfrm>
          <a:prstGeom prst="rect">
            <a:avLst/>
          </a:prstGeom>
          <a:noFill/>
        </p:spPr>
        <p:txBody>
          <a:bodyPr wrap="square">
            <a:spAutoFit/>
          </a:bodyPr>
          <a:lstStyle/>
          <a:p>
            <a:pPr algn="ctr" rtl="1"/>
            <a:r>
              <a:rPr lang="ar-EG" sz="4000" b="1" dirty="0">
                <a:solidFill>
                  <a:srgbClr val="0000FF"/>
                </a:solidFill>
                <a:latin typeface="Helvetica Neue"/>
              </a:rPr>
              <a:t>بتبيض الأسنان</a:t>
            </a:r>
            <a:endParaRPr lang="ar-EG" sz="4000" b="1" dirty="0">
              <a:solidFill>
                <a:srgbClr val="0000FF"/>
              </a:solidFill>
            </a:endParaRPr>
          </a:p>
        </p:txBody>
      </p:sp>
      <p:sp>
        <p:nvSpPr>
          <p:cNvPr id="5" name="مربع نص 4">
            <a:extLst>
              <a:ext uri="{FF2B5EF4-FFF2-40B4-BE49-F238E27FC236}">
                <a16:creationId xmlns:a16="http://schemas.microsoft.com/office/drawing/2014/main" id="{F3C0E759-2468-40E4-89CC-976CE9527DD8}"/>
              </a:ext>
            </a:extLst>
          </p:cNvPr>
          <p:cNvSpPr txBox="1"/>
          <p:nvPr/>
        </p:nvSpPr>
        <p:spPr>
          <a:xfrm>
            <a:off x="971600" y="1880602"/>
            <a:ext cx="2947767" cy="707886"/>
          </a:xfrm>
          <a:prstGeom prst="rect">
            <a:avLst/>
          </a:prstGeom>
          <a:noFill/>
        </p:spPr>
        <p:txBody>
          <a:bodyPr wrap="square">
            <a:spAutoFit/>
          </a:bodyPr>
          <a:lstStyle/>
          <a:p>
            <a:pPr algn="ctr" rtl="1"/>
            <a:r>
              <a:rPr lang="ar-EG" sz="4000" b="1" i="0" dirty="0">
                <a:solidFill>
                  <a:srgbClr val="0000FF"/>
                </a:solidFill>
                <a:effectLst/>
                <a:latin typeface="Helvetica Neue"/>
              </a:rPr>
              <a:t>التسوس</a:t>
            </a:r>
            <a:endParaRPr lang="ar-EG" sz="4000" b="1" dirty="0">
              <a:solidFill>
                <a:srgbClr val="0000FF"/>
              </a:solidFill>
            </a:endParaRPr>
          </a:p>
        </p:txBody>
      </p:sp>
      <p:sp>
        <p:nvSpPr>
          <p:cNvPr id="6" name="مربع نص 5">
            <a:extLst>
              <a:ext uri="{FF2B5EF4-FFF2-40B4-BE49-F238E27FC236}">
                <a16:creationId xmlns:a16="http://schemas.microsoft.com/office/drawing/2014/main" id="{F0DEA66C-8A91-4BF4-9039-7733B428AF70}"/>
              </a:ext>
            </a:extLst>
          </p:cNvPr>
          <p:cNvSpPr txBox="1"/>
          <p:nvPr/>
        </p:nvSpPr>
        <p:spPr>
          <a:xfrm>
            <a:off x="7236296" y="5757302"/>
            <a:ext cx="1224135" cy="707886"/>
          </a:xfrm>
          <a:prstGeom prst="rect">
            <a:avLst/>
          </a:prstGeom>
          <a:noFill/>
        </p:spPr>
        <p:txBody>
          <a:bodyPr wrap="square">
            <a:spAutoFit/>
          </a:bodyPr>
          <a:lstStyle/>
          <a:p>
            <a:pPr algn="ctr" rtl="1"/>
            <a:r>
              <a:rPr lang="ar-EG" sz="4000" b="1" i="0" dirty="0">
                <a:solidFill>
                  <a:srgbClr val="0000FF"/>
                </a:solidFill>
                <a:effectLst/>
                <a:latin typeface="Helvetica Neue"/>
              </a:rPr>
              <a:t>30</a:t>
            </a:r>
            <a:endParaRPr lang="ar-EG" sz="4000" b="1" dirty="0">
              <a:solidFill>
                <a:srgbClr val="0000FF"/>
              </a:solidFill>
            </a:endParaRPr>
          </a:p>
        </p:txBody>
      </p:sp>
      <p:sp>
        <p:nvSpPr>
          <p:cNvPr id="7" name="مربع نص 6">
            <a:extLst>
              <a:ext uri="{FF2B5EF4-FFF2-40B4-BE49-F238E27FC236}">
                <a16:creationId xmlns:a16="http://schemas.microsoft.com/office/drawing/2014/main" id="{CDA82993-3B75-4640-9D30-0DEC8193B919}"/>
              </a:ext>
            </a:extLst>
          </p:cNvPr>
          <p:cNvSpPr txBox="1"/>
          <p:nvPr/>
        </p:nvSpPr>
        <p:spPr>
          <a:xfrm>
            <a:off x="5690404" y="2460472"/>
            <a:ext cx="2947767" cy="707886"/>
          </a:xfrm>
          <a:prstGeom prst="rect">
            <a:avLst/>
          </a:prstGeom>
          <a:noFill/>
        </p:spPr>
        <p:txBody>
          <a:bodyPr wrap="square">
            <a:spAutoFit/>
          </a:bodyPr>
          <a:lstStyle/>
          <a:p>
            <a:pPr algn="ctr" rtl="1"/>
            <a:r>
              <a:rPr lang="ar-EG" sz="4000" b="1" i="0" dirty="0">
                <a:solidFill>
                  <a:srgbClr val="0000FF"/>
                </a:solidFill>
                <a:effectLst/>
                <a:latin typeface="Helvetica Neue"/>
              </a:rPr>
              <a:t>التهاب اللثة</a:t>
            </a:r>
            <a:endParaRPr lang="ar-EG" sz="4000" b="1" dirty="0">
              <a:solidFill>
                <a:srgbClr val="0000FF"/>
              </a:solidFill>
            </a:endParaRPr>
          </a:p>
        </p:txBody>
      </p:sp>
    </p:spTree>
    <p:extLst>
      <p:ext uri="{BB962C8B-B14F-4D97-AF65-F5344CB8AC3E}">
        <p14:creationId xmlns:p14="http://schemas.microsoft.com/office/powerpoint/2010/main" val="293892309"/>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89602" y="3550947"/>
            <a:ext cx="7164796" cy="1200329"/>
          </a:xfrm>
          <a:prstGeom prst="rect">
            <a:avLst/>
          </a:prstGeom>
          <a:solidFill>
            <a:schemeClr val="accent4">
              <a:lumMod val="20000"/>
              <a:lumOff val="8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إن العناية باليدين ليست بأقل أهمية عن العناية بالوجه والجسم. لماذا؟</a:t>
            </a:r>
            <a:endParaRPr lang="ar-EG" sz="4400" b="1" dirty="0">
              <a:latin typeface="Arial" pitchFamily="34" charset="0"/>
              <a:cs typeface="+mj-cs"/>
            </a:endParaRPr>
          </a:p>
        </p:txBody>
      </p:sp>
      <p:sp>
        <p:nvSpPr>
          <p:cNvPr id="3" name="Rectangle 1">
            <a:extLst>
              <a:ext uri="{FF2B5EF4-FFF2-40B4-BE49-F238E27FC236}">
                <a16:creationId xmlns:a16="http://schemas.microsoft.com/office/drawing/2014/main" id="{21EC129F-DA0D-4853-A8B7-B39C718EAB14}"/>
              </a:ext>
            </a:extLst>
          </p:cNvPr>
          <p:cNvSpPr>
            <a:spLocks noChangeArrowheads="1"/>
          </p:cNvSpPr>
          <p:nvPr/>
        </p:nvSpPr>
        <p:spPr bwMode="auto">
          <a:xfrm>
            <a:off x="4283968" y="606460"/>
            <a:ext cx="3870430" cy="935230"/>
          </a:xfrm>
          <a:prstGeom prst="verticalScroll">
            <a:avLst/>
          </a:prstGeom>
          <a:solidFill>
            <a:schemeClr val="accent6">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400" b="1" dirty="0">
                <a:solidFill>
                  <a:schemeClr val="lt1"/>
                </a:solidFill>
                <a:effectLst>
                  <a:outerShdw blurRad="38100" dist="38100" dir="2700000" algn="tl">
                    <a:srgbClr val="000000">
                      <a:alpha val="43137"/>
                    </a:srgbClr>
                  </a:outerShdw>
                </a:effectLst>
                <a:latin typeface="+mn-lt"/>
                <a:cs typeface="+mn-cs"/>
              </a:rPr>
              <a:t>العناية باليدين</a:t>
            </a:r>
          </a:p>
        </p:txBody>
      </p:sp>
      <p:pic>
        <p:nvPicPr>
          <p:cNvPr id="4" name="صورة 3">
            <a:extLst>
              <a:ext uri="{FF2B5EF4-FFF2-40B4-BE49-F238E27FC236}">
                <a16:creationId xmlns:a16="http://schemas.microsoft.com/office/drawing/2014/main" id="{8D9EE367-C43D-4C16-9BAD-9862F030A114}"/>
              </a:ext>
            </a:extLst>
          </p:cNvPr>
          <p:cNvPicPr>
            <a:picLocks noChangeAspect="1"/>
          </p:cNvPicPr>
          <p:nvPr/>
        </p:nvPicPr>
        <p:blipFill>
          <a:blip r:embed="rId3"/>
          <a:stretch>
            <a:fillRect/>
          </a:stretch>
        </p:blipFill>
        <p:spPr>
          <a:xfrm>
            <a:off x="827584" y="636196"/>
            <a:ext cx="3096344" cy="2913631"/>
          </a:xfrm>
          <a:prstGeom prst="ellipse">
            <a:avLst/>
          </a:prstGeom>
          <a:ln>
            <a:noFill/>
          </a:ln>
          <a:effectLst>
            <a:softEdge rad="112500"/>
          </a:effectLst>
        </p:spPr>
      </p:pic>
    </p:spTree>
    <p:extLst>
      <p:ext uri="{BB962C8B-B14F-4D97-AF65-F5344CB8AC3E}">
        <p14:creationId xmlns:p14="http://schemas.microsoft.com/office/powerpoint/2010/main" val="1914458942"/>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385"/>
                                        </p:tgtEl>
                                        <p:attrNameLst>
                                          <p:attrName>style.visibility</p:attrName>
                                        </p:attrNameLst>
                                      </p:cBhvr>
                                      <p:to>
                                        <p:strVal val="visible"/>
                                      </p:to>
                                    </p:set>
                                    <p:anim calcmode="lin" valueType="num">
                                      <p:cBhvr>
                                        <p:cTn id="15" dur="500" fill="hold"/>
                                        <p:tgtEl>
                                          <p:spTgt spid="16385"/>
                                        </p:tgtEl>
                                        <p:attrNameLst>
                                          <p:attrName>ppt_w</p:attrName>
                                        </p:attrNameLst>
                                      </p:cBhvr>
                                      <p:tavLst>
                                        <p:tav tm="0">
                                          <p:val>
                                            <p:fltVal val="0"/>
                                          </p:val>
                                        </p:tav>
                                        <p:tav tm="100000">
                                          <p:val>
                                            <p:strVal val="#ppt_w"/>
                                          </p:val>
                                        </p:tav>
                                      </p:tavLst>
                                    </p:anim>
                                    <p:anim calcmode="lin" valueType="num">
                                      <p:cBhvr>
                                        <p:cTn id="16" dur="500" fill="hold"/>
                                        <p:tgtEl>
                                          <p:spTgt spid="16385"/>
                                        </p:tgtEl>
                                        <p:attrNameLst>
                                          <p:attrName>ppt_h</p:attrName>
                                        </p:attrNameLst>
                                      </p:cBhvr>
                                      <p:tavLst>
                                        <p:tav tm="0">
                                          <p:val>
                                            <p:fltVal val="0"/>
                                          </p:val>
                                        </p:tav>
                                        <p:tav tm="100000">
                                          <p:val>
                                            <p:strVal val="#ppt_h"/>
                                          </p:val>
                                        </p:tav>
                                      </p:tavLst>
                                    </p:anim>
                                    <p:animEffect transition="in" filter="fade">
                                      <p:cBhvr>
                                        <p:cTn id="17"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bwMode="auto">
          <a:xfrm>
            <a:off x="1390761" y="1607120"/>
            <a:ext cx="7015520" cy="769441"/>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p>
            <a:pPr algn="r" rtl="1"/>
            <a:r>
              <a:rPr lang="ar-EG" sz="4400" b="1" dirty="0">
                <a:solidFill>
                  <a:schemeClr val="bg1"/>
                </a:solidFill>
                <a:latin typeface="Calibri" pitchFamily="34" charset="0"/>
              </a:rPr>
              <a:t>يُتوقعُ من الطالب في نهايةِ الوحدةِ أن:</a:t>
            </a:r>
            <a:endParaRPr lang="en-US" sz="4400" dirty="0">
              <a:solidFill>
                <a:schemeClr val="bg1"/>
              </a:solidFill>
              <a:latin typeface="Calibri" pitchFamily="34" charset="0"/>
            </a:endParaRPr>
          </a:p>
        </p:txBody>
      </p:sp>
      <p:sp>
        <p:nvSpPr>
          <p:cNvPr id="9" name="مربع نص 8">
            <a:extLst>
              <a:ext uri="{FF2B5EF4-FFF2-40B4-BE49-F238E27FC236}">
                <a16:creationId xmlns:a16="http://schemas.microsoft.com/office/drawing/2014/main" id="{C298BD9E-C84D-4ADA-9F4B-4DB9743BFB7C}"/>
              </a:ext>
            </a:extLst>
          </p:cNvPr>
          <p:cNvSpPr txBox="1"/>
          <p:nvPr/>
        </p:nvSpPr>
        <p:spPr>
          <a:xfrm>
            <a:off x="410909" y="2407932"/>
            <a:ext cx="8110653" cy="3970318"/>
          </a:xfrm>
          <a:prstGeom prst="rect">
            <a:avLst/>
          </a:prstGeom>
          <a:noFill/>
        </p:spPr>
        <p:txBody>
          <a:bodyPr wrap="square" rtlCol="1">
            <a:spAutoFit/>
          </a:bodyPr>
          <a:lstStyle/>
          <a:p>
            <a:pPr marL="274638" indent="-274638" algn="r" rtl="1">
              <a:buFont typeface="Wingdings" panose="05000000000000000000" pitchFamily="2" charset="2"/>
              <a:buChar char="§"/>
            </a:pPr>
            <a:r>
              <a:rPr lang="ar-EG" sz="2800" b="1" dirty="0">
                <a:solidFill>
                  <a:srgbClr val="002060"/>
                </a:solidFill>
              </a:rPr>
              <a:t>يبدي رأيه في أهمية المحافظة على النظافة الشخصية.</a:t>
            </a:r>
          </a:p>
          <a:p>
            <a:pPr marL="274638" indent="-274638" algn="r" rtl="1">
              <a:buFont typeface="Wingdings" panose="05000000000000000000" pitchFamily="2" charset="2"/>
              <a:buChar char="§"/>
            </a:pPr>
            <a:r>
              <a:rPr lang="ar-EG" sz="2800" b="1" dirty="0">
                <a:solidFill>
                  <a:srgbClr val="002060"/>
                </a:solidFill>
              </a:rPr>
              <a:t>يميز بين التغذية السليمة والتغذية غير السليمة للمراهق.</a:t>
            </a:r>
          </a:p>
          <a:p>
            <a:pPr marL="274638" indent="-274638" algn="r" rtl="1">
              <a:buFont typeface="Wingdings" panose="05000000000000000000" pitchFamily="2" charset="2"/>
              <a:buChar char="§"/>
            </a:pPr>
            <a:r>
              <a:rPr lang="ar-EG" sz="2800" b="1" dirty="0">
                <a:solidFill>
                  <a:srgbClr val="002060"/>
                </a:solidFill>
              </a:rPr>
              <a:t>يناقش النتائج المترتبة عن سوء التغذية (السمنة، النحافة، فقر الدم).</a:t>
            </a:r>
          </a:p>
          <a:p>
            <a:pPr marL="274638" indent="-274638" algn="r" rtl="1">
              <a:buFont typeface="Wingdings" panose="05000000000000000000" pitchFamily="2" charset="2"/>
              <a:buChar char="§"/>
            </a:pPr>
            <a:r>
              <a:rPr lang="ar-EG" sz="2800" b="1" dirty="0">
                <a:solidFill>
                  <a:srgbClr val="002060"/>
                </a:solidFill>
              </a:rPr>
              <a:t>يخطط لوجبات غذائية كاملة ومتوازنة تناسب بعض الحالات الصحية.</a:t>
            </a:r>
          </a:p>
          <a:p>
            <a:pPr marL="274638" indent="-274638" algn="r" rtl="1">
              <a:buFont typeface="Wingdings" panose="05000000000000000000" pitchFamily="2" charset="2"/>
              <a:buChar char="§"/>
            </a:pPr>
            <a:r>
              <a:rPr lang="ar-EG" sz="2800" b="1" dirty="0">
                <a:solidFill>
                  <a:srgbClr val="002060"/>
                </a:solidFill>
              </a:rPr>
              <a:t>ينمي الاتجاهات الإيجابية لديه نحو الغذاء ودوره في صحة الجسم.</a:t>
            </a:r>
          </a:p>
          <a:p>
            <a:pPr marL="274638" indent="-274638" algn="r" rtl="1">
              <a:buFont typeface="Wingdings" panose="05000000000000000000" pitchFamily="2" charset="2"/>
              <a:buChar char="§"/>
            </a:pPr>
            <a:r>
              <a:rPr lang="ar-EG" sz="2800" b="1" dirty="0">
                <a:solidFill>
                  <a:srgbClr val="002060"/>
                </a:solidFill>
              </a:rPr>
              <a:t>يطبق بعض الطرق المقترحة للعناية بالجسم.</a:t>
            </a:r>
          </a:p>
          <a:p>
            <a:pPr marL="274638" indent="-274638" algn="r" rtl="1">
              <a:buFont typeface="Wingdings" panose="05000000000000000000" pitchFamily="2" charset="2"/>
              <a:buChar char="§"/>
            </a:pPr>
            <a:r>
              <a:rPr lang="ar-EG" sz="2800" b="1" dirty="0">
                <a:solidFill>
                  <a:srgbClr val="002060"/>
                </a:solidFill>
              </a:rPr>
              <a:t>ينفذ خطوات تنظيف اليدين والقدمين.</a:t>
            </a:r>
          </a:p>
        </p:txBody>
      </p:sp>
      <p:grpSp>
        <p:nvGrpSpPr>
          <p:cNvPr id="2" name="مجموعة 1">
            <a:extLst>
              <a:ext uri="{FF2B5EF4-FFF2-40B4-BE49-F238E27FC236}">
                <a16:creationId xmlns:a16="http://schemas.microsoft.com/office/drawing/2014/main" id="{917A5360-7ADE-4938-9395-90A471FD2F70}"/>
              </a:ext>
            </a:extLst>
          </p:cNvPr>
          <p:cNvGrpSpPr/>
          <p:nvPr/>
        </p:nvGrpSpPr>
        <p:grpSpPr>
          <a:xfrm>
            <a:off x="410909" y="264471"/>
            <a:ext cx="4356484" cy="1731087"/>
            <a:chOff x="1763688" y="380009"/>
            <a:chExt cx="4356484" cy="1731087"/>
          </a:xfrm>
        </p:grpSpPr>
        <p:sp>
          <p:nvSpPr>
            <p:cNvPr id="6" name="Rounded Rectangle 2">
              <a:extLst>
                <a:ext uri="{FF2B5EF4-FFF2-40B4-BE49-F238E27FC236}">
                  <a16:creationId xmlns:a16="http://schemas.microsoft.com/office/drawing/2014/main" id="{AFFCFFF4-37AB-4B38-BEC6-73C25E1C305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4" name="صورة 3">
              <a:extLst>
                <a:ext uri="{FF2B5EF4-FFF2-40B4-BE49-F238E27FC236}">
                  <a16:creationId xmlns:a16="http://schemas.microsoft.com/office/drawing/2014/main" id="{C9E76833-612D-42C5-8FEC-314D06B89491}"/>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108624098"/>
      </p:ext>
    </p:extLst>
  </p:cSld>
  <p:clrMapOvr>
    <a:masterClrMapping/>
  </p:clrMapOvr>
  <p:transition>
    <p:pull/>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p:cTn id="1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 calcmode="lin" valueType="num">
                                      <p:cBhvr>
                                        <p:cTn id="30"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p:cTn id="3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9" dur="500"/>
                                        <p:tgtEl>
                                          <p:spTgt spid="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anim calcmode="lin" valueType="num">
                                      <p:cBhvr>
                                        <p:cTn id="44"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9">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anim calcmode="lin" valueType="num">
                                      <p:cBhvr>
                                        <p:cTn id="51"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53" dur="500"/>
                                        <p:tgtEl>
                                          <p:spTgt spid="9">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 calcmode="lin" valueType="num">
                                      <p:cBhvr>
                                        <p:cTn id="58"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9"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60"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7544" y="692696"/>
            <a:ext cx="8208911" cy="5078313"/>
          </a:xfrm>
          <a:prstGeom prst="rect">
            <a:avLst/>
          </a:prstGeom>
          <a:noFill/>
          <a:ln w="9525">
            <a:noFill/>
            <a:miter lim="800000"/>
            <a:headEnd/>
            <a:tailEnd/>
          </a:ln>
        </p:spPr>
        <p:txBody>
          <a:bodyPr wrap="square">
            <a:spAutoFit/>
          </a:bodyPr>
          <a:lstStyle/>
          <a:p>
            <a:pPr marL="365125" indent="-365125" algn="r" rtl="1">
              <a:buFont typeface="Wingdings" panose="05000000000000000000" pitchFamily="2" charset="2"/>
              <a:buChar char="§"/>
            </a:pPr>
            <a:r>
              <a:rPr lang="ar-EG" sz="3600" b="1" dirty="0">
                <a:latin typeface="Calibri" pitchFamily="34" charset="0"/>
                <a:cs typeface="+mn-cs"/>
              </a:rPr>
              <a:t>تجنب ملامسة المواد الكيمائية، مثل: المبيدات الحشرية، والمنظفات المنزلية كالكلور، والصابون وغيرها، ومن الضرورة ارتداء قفازات بلاستيكية أثناء التعامل معها. علل؟</a:t>
            </a:r>
          </a:p>
          <a:p>
            <a:pPr marL="365125" indent="-365125" algn="r" rtl="1">
              <a:buFont typeface="Wingdings" panose="05000000000000000000" pitchFamily="2" charset="2"/>
              <a:buChar char="§"/>
            </a:pPr>
            <a:r>
              <a:rPr lang="ar-EG" sz="3600" b="1" dirty="0">
                <a:latin typeface="Calibri" pitchFamily="34" charset="0"/>
                <a:cs typeface="+mn-cs"/>
              </a:rPr>
              <a:t>اختيار نوع الصابون الملائم الذي يساعد في ترطيب الجلد ولا يزيد من جفافه.</a:t>
            </a:r>
          </a:p>
          <a:p>
            <a:pPr marL="365125" indent="-365125" algn="r" rtl="1">
              <a:buFont typeface="Wingdings" panose="05000000000000000000" pitchFamily="2" charset="2"/>
              <a:buChar char="§"/>
            </a:pPr>
            <a:r>
              <a:rPr lang="ar-EG" sz="3600" b="1" dirty="0">
                <a:latin typeface="Calibri" pitchFamily="34" charset="0"/>
                <a:cs typeface="+mn-cs"/>
              </a:rPr>
              <a:t>قص الأظافر بشكل منتظم، وبردها باتجاه واحد، ومراعاة قصها بطريقة مناسبة، وغير مؤذية للجلد الذي حول الظفر.</a:t>
            </a:r>
            <a:endParaRPr lang="en-US" sz="3600" dirty="0">
              <a:latin typeface="Calibri" pitchFamily="34" charset="0"/>
              <a:cs typeface="+mn-cs"/>
            </a:endParaRPr>
          </a:p>
        </p:txBody>
      </p:sp>
    </p:spTree>
    <p:extLst>
      <p:ext uri="{BB962C8B-B14F-4D97-AF65-F5344CB8AC3E}">
        <p14:creationId xmlns:p14="http://schemas.microsoft.com/office/powerpoint/2010/main" val="3954330288"/>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87624" y="566678"/>
            <a:ext cx="7143750" cy="2862322"/>
          </a:xfrm>
          <a:prstGeom prst="rect">
            <a:avLst/>
          </a:prstGeom>
          <a:noFill/>
          <a:ln w="9525">
            <a:noFill/>
            <a:miter lim="800000"/>
            <a:headEnd/>
            <a:tailEnd/>
          </a:ln>
        </p:spPr>
        <p:txBody>
          <a:bodyPr>
            <a:spAutoFit/>
          </a:bodyPr>
          <a:lstStyle/>
          <a:p>
            <a:pPr algn="ctr" rtl="1"/>
            <a:r>
              <a:rPr lang="ar-EG" sz="3600" b="1" dirty="0">
                <a:latin typeface="Calibri" pitchFamily="34" charset="0"/>
                <a:cs typeface="+mn-cs"/>
              </a:rPr>
              <a:t>إن النظافة الشخصية ضرورية للوقاية من الإصابة ولإيقاف انتشارها، فهي لا تفيد الصحة فحسب، بل تساعد في حماية من يحيط بنا أيضًا من خلال النصائح التي سبق أن دارستها، اقترح نصائح أخرى للمحافظة على النظافة الشخصية.</a:t>
            </a:r>
            <a:endParaRPr lang="en-US" sz="3600" dirty="0">
              <a:latin typeface="Calibri" pitchFamily="34" charset="0"/>
              <a:cs typeface="+mn-cs"/>
            </a:endParaRPr>
          </a:p>
        </p:txBody>
      </p:sp>
      <p:sp>
        <p:nvSpPr>
          <p:cNvPr id="18" name="TextBox 1">
            <a:extLst>
              <a:ext uri="{FF2B5EF4-FFF2-40B4-BE49-F238E27FC236}">
                <a16:creationId xmlns:a16="http://schemas.microsoft.com/office/drawing/2014/main" id="{62A3AC0B-C5D5-48B7-BBA9-FA758748339B}"/>
              </a:ext>
            </a:extLst>
          </p:cNvPr>
          <p:cNvSpPr txBox="1">
            <a:spLocks noChangeArrowheads="1"/>
          </p:cNvSpPr>
          <p:nvPr/>
        </p:nvSpPr>
        <p:spPr bwMode="auto">
          <a:xfrm>
            <a:off x="1000125" y="3645024"/>
            <a:ext cx="7143750" cy="1938992"/>
          </a:xfrm>
          <a:prstGeom prst="rect">
            <a:avLst/>
          </a:prstGeom>
          <a:noFill/>
          <a:ln w="9525">
            <a:noFill/>
            <a:miter lim="800000"/>
            <a:headEnd/>
            <a:tailEnd/>
          </a:ln>
        </p:spPr>
        <p:txBody>
          <a:bodyPr>
            <a:spAutoFit/>
          </a:bodyPr>
          <a:lstStyle/>
          <a:p>
            <a:pPr algn="ctr" rtl="1"/>
            <a:r>
              <a:rPr lang="ar-EG" sz="4000" b="1" dirty="0">
                <a:solidFill>
                  <a:srgbClr val="0000FF"/>
                </a:solidFill>
                <a:latin typeface="Calibri" pitchFamily="34" charset="0"/>
                <a:cs typeface="+mn-cs"/>
              </a:rPr>
              <a:t>حيث أنه في سن البلوغ تطرأ تغييرات على الجسم تميز الانتقال من سن الطفولة إلى سن البلوغ، مما يستدعي عناية خاصة.</a:t>
            </a:r>
            <a:endParaRPr lang="en-US" sz="4000" dirty="0">
              <a:solidFill>
                <a:srgbClr val="0000FF"/>
              </a:solidFill>
              <a:latin typeface="Calibri" pitchFamily="34" charset="0"/>
              <a:cs typeface="+mn-cs"/>
            </a:endParaRPr>
          </a:p>
        </p:txBody>
      </p:sp>
    </p:spTree>
    <p:extLst>
      <p:ext uri="{BB962C8B-B14F-4D97-AF65-F5344CB8AC3E}">
        <p14:creationId xmlns:p14="http://schemas.microsoft.com/office/powerpoint/2010/main" val="2394228902"/>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989602" y="2636912"/>
            <a:ext cx="7164796" cy="2308324"/>
          </a:xfrm>
          <a:prstGeom prst="rect">
            <a:avLst/>
          </a:prstGeom>
          <a:solidFill>
            <a:schemeClr val="accent3">
              <a:lumMod val="20000"/>
              <a:lumOff val="8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من الضروري العناية بالقدم باستمرار للحفاظ عليها بأفضل شكل لها، وقص أظافر القدمين بشكل منتظم، مع ارتداء الأحذية المناسبة، وارتداء جوارب قطنية.</a:t>
            </a:r>
            <a:endParaRPr lang="ar-EG" sz="4400" b="1" dirty="0">
              <a:latin typeface="Arial" pitchFamily="34" charset="0"/>
              <a:cs typeface="+mj-cs"/>
            </a:endParaRPr>
          </a:p>
        </p:txBody>
      </p:sp>
      <p:sp>
        <p:nvSpPr>
          <p:cNvPr id="3" name="Rectangle 1">
            <a:extLst>
              <a:ext uri="{FF2B5EF4-FFF2-40B4-BE49-F238E27FC236}">
                <a16:creationId xmlns:a16="http://schemas.microsoft.com/office/drawing/2014/main" id="{21EC129F-DA0D-4853-A8B7-B39C718EAB14}"/>
              </a:ext>
            </a:extLst>
          </p:cNvPr>
          <p:cNvSpPr>
            <a:spLocks noChangeArrowheads="1"/>
          </p:cNvSpPr>
          <p:nvPr/>
        </p:nvSpPr>
        <p:spPr bwMode="auto">
          <a:xfrm>
            <a:off x="4283968" y="606460"/>
            <a:ext cx="3870430" cy="935230"/>
          </a:xfrm>
          <a:prstGeom prst="verticalScroll">
            <a:avLst/>
          </a:prstGeom>
          <a:solidFill>
            <a:schemeClr val="accent3">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400" b="1" dirty="0">
                <a:solidFill>
                  <a:schemeClr val="lt1"/>
                </a:solidFill>
                <a:effectLst>
                  <a:outerShdw blurRad="38100" dist="38100" dir="2700000" algn="tl">
                    <a:srgbClr val="000000">
                      <a:alpha val="43137"/>
                    </a:srgbClr>
                  </a:outerShdw>
                </a:effectLst>
                <a:latin typeface="+mn-lt"/>
                <a:cs typeface="+mn-cs"/>
              </a:rPr>
              <a:t>العناية بالقدمين</a:t>
            </a:r>
          </a:p>
        </p:txBody>
      </p:sp>
    </p:spTree>
    <p:extLst>
      <p:ext uri="{BB962C8B-B14F-4D97-AF65-F5344CB8AC3E}">
        <p14:creationId xmlns:p14="http://schemas.microsoft.com/office/powerpoint/2010/main" val="539485254"/>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385"/>
                                        </p:tgtEl>
                                        <p:attrNameLst>
                                          <p:attrName>style.visibility</p:attrName>
                                        </p:attrNameLst>
                                      </p:cBhvr>
                                      <p:to>
                                        <p:strVal val="visible"/>
                                      </p:to>
                                    </p:set>
                                    <p:anim calcmode="lin" valueType="num">
                                      <p:cBhvr>
                                        <p:cTn id="12" dur="500" fill="hold"/>
                                        <p:tgtEl>
                                          <p:spTgt spid="16385"/>
                                        </p:tgtEl>
                                        <p:attrNameLst>
                                          <p:attrName>ppt_w</p:attrName>
                                        </p:attrNameLst>
                                      </p:cBhvr>
                                      <p:tavLst>
                                        <p:tav tm="0">
                                          <p:val>
                                            <p:fltVal val="0"/>
                                          </p:val>
                                        </p:tav>
                                        <p:tav tm="100000">
                                          <p:val>
                                            <p:strVal val="#ppt_w"/>
                                          </p:val>
                                        </p:tav>
                                      </p:tavLst>
                                    </p:anim>
                                    <p:anim calcmode="lin" valueType="num">
                                      <p:cBhvr>
                                        <p:cTn id="13" dur="500" fill="hold"/>
                                        <p:tgtEl>
                                          <p:spTgt spid="16385"/>
                                        </p:tgtEl>
                                        <p:attrNameLst>
                                          <p:attrName>ppt_h</p:attrName>
                                        </p:attrNameLst>
                                      </p:cBhvr>
                                      <p:tavLst>
                                        <p:tav tm="0">
                                          <p:val>
                                            <p:fltVal val="0"/>
                                          </p:val>
                                        </p:tav>
                                        <p:tav tm="100000">
                                          <p:val>
                                            <p:strVal val="#ppt_h"/>
                                          </p:val>
                                        </p:tav>
                                      </p:tavLst>
                                    </p:anim>
                                    <p:animEffect transition="in" filter="fade">
                                      <p:cBhvr>
                                        <p:cTn id="14"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75556" y="612844"/>
            <a:ext cx="7992888" cy="5632311"/>
          </a:xfrm>
          <a:prstGeom prst="rect">
            <a:avLst/>
          </a:prstGeom>
          <a:noFill/>
          <a:ln w="9525">
            <a:noFill/>
            <a:miter lim="800000"/>
            <a:headEnd/>
            <a:tailEnd/>
          </a:ln>
        </p:spPr>
        <p:txBody>
          <a:bodyPr wrap="square">
            <a:spAutoFit/>
          </a:bodyPr>
          <a:lstStyle/>
          <a:p>
            <a:pPr algn="ctr" rtl="1"/>
            <a:r>
              <a:rPr lang="ar-EG" sz="3600" b="1" dirty="0">
                <a:latin typeface="Calibri" pitchFamily="34" charset="0"/>
                <a:cs typeface="+mn-cs"/>
              </a:rPr>
              <a:t>قد تكون هناك بعض المناطق الجافة في الجسم كالمرفقين أو الركبتين، أو أسفل القدمين، وهذا الجفاف ينتج عن تراكم عدد من خلايا الجلد الميتة، خاصة كلما تقدم الإنسان في السن، وينبغي إزالة هذه الطبقة الجافة، وتنعيم المناطق الخشنة والتخلص من الجلد الغليظ والزائد، ويتم ذلك عن طريق نقع هذه الأجزاء بالماء وترطيبها جيدًا، ثم وضع قليل من مستحضر التنظيف على فرجون خاص وفركها </a:t>
            </a:r>
            <a:r>
              <a:rPr lang="ar-EG" sz="3600" b="1" dirty="0" err="1">
                <a:latin typeface="Calibri" pitchFamily="34" charset="0"/>
                <a:cs typeface="+mn-cs"/>
              </a:rPr>
              <a:t>بتدليكات</a:t>
            </a:r>
            <a:r>
              <a:rPr lang="ar-EG" sz="3600" b="1" dirty="0">
                <a:latin typeface="Calibri" pitchFamily="34" charset="0"/>
                <a:cs typeface="+mn-cs"/>
              </a:rPr>
              <a:t> طويلة وناعمة، ثم استخدام كريم مرطب بعد إنهاء غسلها وتجفيفها، شكل (5)</a:t>
            </a:r>
            <a:endParaRPr lang="en-US" sz="3600" dirty="0">
              <a:latin typeface="Calibri" pitchFamily="34" charset="0"/>
              <a:cs typeface="+mn-cs"/>
            </a:endParaRPr>
          </a:p>
        </p:txBody>
      </p:sp>
    </p:spTree>
    <p:extLst>
      <p:ext uri="{BB962C8B-B14F-4D97-AF65-F5344CB8AC3E}">
        <p14:creationId xmlns:p14="http://schemas.microsoft.com/office/powerpoint/2010/main" val="59743385"/>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صورة 18">
            <a:extLst>
              <a:ext uri="{FF2B5EF4-FFF2-40B4-BE49-F238E27FC236}">
                <a16:creationId xmlns:a16="http://schemas.microsoft.com/office/drawing/2014/main" id="{8D860286-EFA7-49C5-B90E-8D264E8C016A}"/>
              </a:ext>
            </a:extLst>
          </p:cNvPr>
          <p:cNvPicPr>
            <a:picLocks noChangeAspect="1"/>
          </p:cNvPicPr>
          <p:nvPr/>
        </p:nvPicPr>
        <p:blipFill>
          <a:blip r:embed="rId3"/>
          <a:stretch>
            <a:fillRect/>
          </a:stretch>
        </p:blipFill>
        <p:spPr>
          <a:xfrm>
            <a:off x="611560" y="4522799"/>
            <a:ext cx="2616312" cy="1794043"/>
          </a:xfrm>
          <a:prstGeom prst="rect">
            <a:avLst/>
          </a:prstGeom>
        </p:spPr>
      </p:pic>
      <p:sp>
        <p:nvSpPr>
          <p:cNvPr id="13" name="Rectangle 1">
            <a:extLst>
              <a:ext uri="{FF2B5EF4-FFF2-40B4-BE49-F238E27FC236}">
                <a16:creationId xmlns:a16="http://schemas.microsoft.com/office/drawing/2014/main" id="{B44E552B-BB94-47E3-AB1C-50A98873EA38}"/>
              </a:ext>
            </a:extLst>
          </p:cNvPr>
          <p:cNvSpPr>
            <a:spLocks noChangeArrowheads="1"/>
          </p:cNvSpPr>
          <p:nvPr/>
        </p:nvSpPr>
        <p:spPr bwMode="auto">
          <a:xfrm>
            <a:off x="2453889" y="484951"/>
            <a:ext cx="4236222" cy="646331"/>
          </a:xfrm>
          <a:prstGeom prst="rect">
            <a:avLst/>
          </a:prstGeom>
          <a:solidFill>
            <a:schemeClr val="accent4">
              <a:lumMod val="40000"/>
              <a:lumOff val="6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تنظيف القدمين</a:t>
            </a:r>
            <a:endParaRPr lang="ar-EG" sz="4400" b="1" dirty="0">
              <a:latin typeface="Arial" pitchFamily="34" charset="0"/>
              <a:cs typeface="+mj-cs"/>
            </a:endParaRPr>
          </a:p>
        </p:txBody>
      </p:sp>
      <p:pic>
        <p:nvPicPr>
          <p:cNvPr id="6" name="صورة 5">
            <a:extLst>
              <a:ext uri="{FF2B5EF4-FFF2-40B4-BE49-F238E27FC236}">
                <a16:creationId xmlns:a16="http://schemas.microsoft.com/office/drawing/2014/main" id="{CE7E0050-0BA8-4327-A761-32D4C057C5CF}"/>
              </a:ext>
            </a:extLst>
          </p:cNvPr>
          <p:cNvPicPr>
            <a:picLocks noChangeAspect="1"/>
          </p:cNvPicPr>
          <p:nvPr/>
        </p:nvPicPr>
        <p:blipFill>
          <a:blip r:embed="rId4"/>
          <a:stretch>
            <a:fillRect/>
          </a:stretch>
        </p:blipFill>
        <p:spPr>
          <a:xfrm>
            <a:off x="6060144" y="1196752"/>
            <a:ext cx="2616312" cy="1806501"/>
          </a:xfrm>
          <a:prstGeom prst="rect">
            <a:avLst/>
          </a:prstGeom>
        </p:spPr>
      </p:pic>
      <p:pic>
        <p:nvPicPr>
          <p:cNvPr id="15" name="صورة 14">
            <a:extLst>
              <a:ext uri="{FF2B5EF4-FFF2-40B4-BE49-F238E27FC236}">
                <a16:creationId xmlns:a16="http://schemas.microsoft.com/office/drawing/2014/main" id="{6BF46169-AE64-442B-B0BA-2243331ED154}"/>
              </a:ext>
            </a:extLst>
          </p:cNvPr>
          <p:cNvPicPr>
            <a:picLocks noChangeAspect="1"/>
          </p:cNvPicPr>
          <p:nvPr/>
        </p:nvPicPr>
        <p:blipFill>
          <a:blip r:embed="rId5"/>
          <a:stretch>
            <a:fillRect/>
          </a:stretch>
        </p:blipFill>
        <p:spPr>
          <a:xfrm>
            <a:off x="3923928" y="2228650"/>
            <a:ext cx="2616312" cy="1850106"/>
          </a:xfrm>
          <a:prstGeom prst="rect">
            <a:avLst/>
          </a:prstGeom>
        </p:spPr>
      </p:pic>
      <p:pic>
        <p:nvPicPr>
          <p:cNvPr id="17" name="صورة 16">
            <a:extLst>
              <a:ext uri="{FF2B5EF4-FFF2-40B4-BE49-F238E27FC236}">
                <a16:creationId xmlns:a16="http://schemas.microsoft.com/office/drawing/2014/main" id="{CDEC566E-29B2-45D3-AAD5-7BE3747E32C5}"/>
              </a:ext>
            </a:extLst>
          </p:cNvPr>
          <p:cNvPicPr>
            <a:picLocks noChangeAspect="1"/>
          </p:cNvPicPr>
          <p:nvPr/>
        </p:nvPicPr>
        <p:blipFill>
          <a:blip r:embed="rId6"/>
          <a:stretch>
            <a:fillRect/>
          </a:stretch>
        </p:blipFill>
        <p:spPr>
          <a:xfrm>
            <a:off x="2336062" y="3181135"/>
            <a:ext cx="2616312" cy="1868794"/>
          </a:xfrm>
          <a:prstGeom prst="rect">
            <a:avLst/>
          </a:prstGeom>
        </p:spPr>
      </p:pic>
      <p:sp>
        <p:nvSpPr>
          <p:cNvPr id="20" name="Rectangle 1">
            <a:extLst>
              <a:ext uri="{FF2B5EF4-FFF2-40B4-BE49-F238E27FC236}">
                <a16:creationId xmlns:a16="http://schemas.microsoft.com/office/drawing/2014/main" id="{F19C17F8-5FDD-4B0A-A119-3A58FE022E68}"/>
              </a:ext>
            </a:extLst>
          </p:cNvPr>
          <p:cNvSpPr>
            <a:spLocks noChangeArrowheads="1"/>
          </p:cNvSpPr>
          <p:nvPr/>
        </p:nvSpPr>
        <p:spPr bwMode="auto">
          <a:xfrm>
            <a:off x="5030884" y="5482278"/>
            <a:ext cx="2304256" cy="646331"/>
          </a:xfrm>
          <a:prstGeom prst="rect">
            <a:avLst/>
          </a:prstGeom>
          <a:solidFill>
            <a:schemeClr val="bg1"/>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شكل (5)</a:t>
            </a:r>
            <a:endParaRPr lang="ar-EG" sz="4400" b="1" dirty="0">
              <a:latin typeface="Arial" pitchFamily="34" charset="0"/>
              <a:cs typeface="+mj-cs"/>
            </a:endParaRPr>
          </a:p>
        </p:txBody>
      </p:sp>
    </p:spTree>
  </p:cSld>
  <p:clrMapOvr>
    <a:masterClrMapping/>
  </p:clrMapOvr>
  <p:transition>
    <p:wheel spokes="3"/>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E7AD95E-0BC2-444B-8D4C-1336C610F1D1}"/>
              </a:ext>
            </a:extLst>
          </p:cNvPr>
          <p:cNvGrpSpPr>
            <a:grpSpLocks/>
          </p:cNvGrpSpPr>
          <p:nvPr/>
        </p:nvGrpSpPr>
        <p:grpSpPr bwMode="auto">
          <a:xfrm>
            <a:off x="5292080" y="836712"/>
            <a:ext cx="2787650" cy="1428750"/>
            <a:chOff x="5643570" y="71438"/>
            <a:chExt cx="2788424" cy="1428736"/>
          </a:xfrm>
        </p:grpSpPr>
        <p:pic>
          <p:nvPicPr>
            <p:cNvPr id="6" name="Picture 3" descr="Documentos.png">
              <a:extLst>
                <a:ext uri="{FF2B5EF4-FFF2-40B4-BE49-F238E27FC236}">
                  <a16:creationId xmlns:a16="http://schemas.microsoft.com/office/drawing/2014/main" id="{FA4E514E-BFF6-4674-9F28-7974F07B5598}"/>
                </a:ext>
              </a:extLst>
            </p:cNvPr>
            <p:cNvPicPr>
              <a:picLocks noChangeAspect="1"/>
            </p:cNvPicPr>
            <p:nvPr/>
          </p:nvPicPr>
          <p:blipFill>
            <a:blip r:embed="rId3" cstate="print">
              <a:lum bright="-24000" contrast="42000"/>
            </a:blip>
            <a:srcRect/>
            <a:stretch>
              <a:fillRect/>
            </a:stretch>
          </p:blipFill>
          <p:spPr bwMode="auto">
            <a:xfrm>
              <a:off x="5643570" y="71438"/>
              <a:ext cx="2788424" cy="1428736"/>
            </a:xfrm>
            <a:prstGeom prst="rect">
              <a:avLst/>
            </a:prstGeom>
            <a:noFill/>
            <a:ln w="9525">
              <a:noFill/>
              <a:miter lim="800000"/>
              <a:headEnd/>
              <a:tailEnd/>
            </a:ln>
          </p:spPr>
        </p:pic>
        <p:sp>
          <p:nvSpPr>
            <p:cNvPr id="7" name="Rectangle 1">
              <a:extLst>
                <a:ext uri="{FF2B5EF4-FFF2-40B4-BE49-F238E27FC236}">
                  <a16:creationId xmlns:a16="http://schemas.microsoft.com/office/drawing/2014/main" id="{1E7384AD-D18E-492A-A207-7AC06D1AE02D}"/>
                </a:ext>
              </a:extLst>
            </p:cNvPr>
            <p:cNvSpPr>
              <a:spLocks noChangeArrowheads="1"/>
            </p:cNvSpPr>
            <p:nvPr/>
          </p:nvSpPr>
          <p:spPr bwMode="auto">
            <a:xfrm>
              <a:off x="6615113" y="370311"/>
              <a:ext cx="1050580" cy="830989"/>
            </a:xfrm>
            <a:prstGeom prst="rect">
              <a:avLst/>
            </a:prstGeom>
            <a:noFill/>
            <a:ln w="9525">
              <a:noFill/>
              <a:miter lim="800000"/>
              <a:headEnd/>
              <a:tailEnd/>
            </a:ln>
          </p:spPr>
          <p:txBody>
            <a:bodyPr wrap="none" anchor="ctr">
              <a:spAutoFit/>
            </a:bodyPr>
            <a:lstStyle/>
            <a:p>
              <a:pPr algn="r" rtl="1">
                <a:defRPr/>
              </a:pPr>
              <a:r>
                <a:rPr lang="ar-EG" sz="4800" b="1" dirty="0">
                  <a:solidFill>
                    <a:srgbClr val="FF0000"/>
                  </a:solidFill>
                  <a:latin typeface="Calibri" pitchFamily="34" charset="0"/>
                  <a:cs typeface="+mj-cs"/>
                </a:rPr>
                <a:t>تذكر</a:t>
              </a:r>
              <a:endParaRPr lang="ar-EG" sz="6000" dirty="0">
                <a:latin typeface="Arial" pitchFamily="34" charset="0"/>
                <a:cs typeface="+mj-cs"/>
              </a:endParaRPr>
            </a:p>
          </p:txBody>
        </p:sp>
      </p:grpSp>
      <p:sp>
        <p:nvSpPr>
          <p:cNvPr id="8" name="TextBox 1">
            <a:extLst>
              <a:ext uri="{FF2B5EF4-FFF2-40B4-BE49-F238E27FC236}">
                <a16:creationId xmlns:a16="http://schemas.microsoft.com/office/drawing/2014/main" id="{181AE53A-58F1-42A9-880E-54DF7E1C2D21}"/>
              </a:ext>
            </a:extLst>
          </p:cNvPr>
          <p:cNvSpPr txBox="1">
            <a:spLocks noChangeArrowheads="1"/>
          </p:cNvSpPr>
          <p:nvPr/>
        </p:nvSpPr>
        <p:spPr bwMode="auto">
          <a:xfrm>
            <a:off x="1000125" y="2270045"/>
            <a:ext cx="7143750" cy="3785652"/>
          </a:xfrm>
          <a:prstGeom prst="rect">
            <a:avLst/>
          </a:prstGeom>
          <a:noFill/>
          <a:ln w="9525">
            <a:noFill/>
            <a:miter lim="800000"/>
            <a:headEnd/>
            <a:tailEnd/>
          </a:ln>
        </p:spPr>
        <p:txBody>
          <a:bodyPr>
            <a:spAutoFit/>
          </a:bodyPr>
          <a:lstStyle/>
          <a:p>
            <a:pPr algn="ctr" rtl="1"/>
            <a:r>
              <a:rPr lang="ar-EG" sz="4000" b="1" dirty="0">
                <a:solidFill>
                  <a:srgbClr val="002060"/>
                </a:solidFill>
                <a:latin typeface="Calibri" pitchFamily="34" charset="0"/>
                <a:cs typeface="+mn-cs"/>
              </a:rPr>
              <a:t>يراعي الاهتمام بنظافة أظفار اليدين والقدمين وذلك بتقليمها بمقص الأظفار الصغير، كما حثت عليه السنة النبوية، وإزالة الجلد الزائد عن جانبي الظفر، ثم يبرد الظفر بالمبرد الخاص حتى يأخذ شكله المطلوب.</a:t>
            </a:r>
            <a:endParaRPr lang="en-US" sz="4000" dirty="0">
              <a:solidFill>
                <a:srgbClr val="002060"/>
              </a:solidFill>
              <a:latin typeface="Calibri" pitchFamily="34" charset="0"/>
              <a:cs typeface="+mn-cs"/>
            </a:endParaRPr>
          </a:p>
        </p:txBody>
      </p:sp>
    </p:spTree>
    <p:extLst>
      <p:ext uri="{BB962C8B-B14F-4D97-AF65-F5344CB8AC3E}">
        <p14:creationId xmlns:p14="http://schemas.microsoft.com/office/powerpoint/2010/main" val="3707897024"/>
      </p:ext>
    </p:extLst>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F6C24B9A-F02F-43B7-90F3-490680F70C15}"/>
              </a:ext>
            </a:extLst>
          </p:cNvPr>
          <p:cNvPicPr>
            <a:picLocks noChangeAspect="1"/>
          </p:cNvPicPr>
          <p:nvPr/>
        </p:nvPicPr>
        <p:blipFill>
          <a:blip r:embed="rId3"/>
          <a:stretch>
            <a:fillRect/>
          </a:stretch>
        </p:blipFill>
        <p:spPr>
          <a:xfrm>
            <a:off x="3542208" y="1657673"/>
            <a:ext cx="2950208" cy="2127805"/>
          </a:xfrm>
          <a:prstGeom prst="rect">
            <a:avLst/>
          </a:prstGeom>
        </p:spPr>
      </p:pic>
      <p:sp>
        <p:nvSpPr>
          <p:cNvPr id="13" name="Rectangle 1">
            <a:extLst>
              <a:ext uri="{FF2B5EF4-FFF2-40B4-BE49-F238E27FC236}">
                <a16:creationId xmlns:a16="http://schemas.microsoft.com/office/drawing/2014/main" id="{B44E552B-BB94-47E3-AB1C-50A98873EA38}"/>
              </a:ext>
            </a:extLst>
          </p:cNvPr>
          <p:cNvSpPr>
            <a:spLocks noChangeArrowheads="1"/>
          </p:cNvSpPr>
          <p:nvPr/>
        </p:nvSpPr>
        <p:spPr bwMode="auto">
          <a:xfrm>
            <a:off x="2453889" y="484951"/>
            <a:ext cx="4236222" cy="646331"/>
          </a:xfrm>
          <a:prstGeom prst="rect">
            <a:avLst/>
          </a:prstGeom>
          <a:solidFill>
            <a:schemeClr val="accent4">
              <a:lumMod val="40000"/>
              <a:lumOff val="6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algn="ctr" rtl="1">
              <a:tabLst>
                <a:tab pos="914400" algn="l"/>
              </a:tabLst>
              <a:defRPr/>
            </a:pPr>
            <a:r>
              <a:rPr lang="ar-EG" sz="3600" b="1" dirty="0">
                <a:latin typeface="Calibri" pitchFamily="34" charset="0"/>
                <a:cs typeface="+mj-cs"/>
              </a:rPr>
              <a:t>تدليك القدمين</a:t>
            </a:r>
            <a:endParaRPr lang="ar-EG" sz="4400" b="1" dirty="0">
              <a:latin typeface="Arial" pitchFamily="34" charset="0"/>
              <a:cs typeface="+mj-cs"/>
            </a:endParaRPr>
          </a:p>
        </p:txBody>
      </p:sp>
      <p:pic>
        <p:nvPicPr>
          <p:cNvPr id="3" name="صورة 2">
            <a:extLst>
              <a:ext uri="{FF2B5EF4-FFF2-40B4-BE49-F238E27FC236}">
                <a16:creationId xmlns:a16="http://schemas.microsoft.com/office/drawing/2014/main" id="{47AC2F8D-D2F1-428A-B10F-15033EAF9C70}"/>
              </a:ext>
            </a:extLst>
          </p:cNvPr>
          <p:cNvPicPr>
            <a:picLocks noChangeAspect="1"/>
          </p:cNvPicPr>
          <p:nvPr/>
        </p:nvPicPr>
        <p:blipFill>
          <a:blip r:embed="rId4"/>
          <a:stretch>
            <a:fillRect/>
          </a:stretch>
        </p:blipFill>
        <p:spPr>
          <a:xfrm>
            <a:off x="6199033" y="1271069"/>
            <a:ext cx="2506371" cy="1801454"/>
          </a:xfrm>
          <a:prstGeom prst="rect">
            <a:avLst/>
          </a:prstGeom>
        </p:spPr>
      </p:pic>
      <p:pic>
        <p:nvPicPr>
          <p:cNvPr id="8" name="صورة 7">
            <a:extLst>
              <a:ext uri="{FF2B5EF4-FFF2-40B4-BE49-F238E27FC236}">
                <a16:creationId xmlns:a16="http://schemas.microsoft.com/office/drawing/2014/main" id="{CD24F83A-D440-407C-8F88-25B586AF0306}"/>
              </a:ext>
            </a:extLst>
          </p:cNvPr>
          <p:cNvPicPr>
            <a:picLocks noChangeAspect="1"/>
          </p:cNvPicPr>
          <p:nvPr/>
        </p:nvPicPr>
        <p:blipFill>
          <a:blip r:embed="rId5"/>
          <a:stretch>
            <a:fillRect/>
          </a:stretch>
        </p:blipFill>
        <p:spPr>
          <a:xfrm>
            <a:off x="1763688" y="3736137"/>
            <a:ext cx="2950208" cy="2127805"/>
          </a:xfrm>
          <a:prstGeom prst="rect">
            <a:avLst/>
          </a:prstGeom>
        </p:spPr>
      </p:pic>
      <p:pic>
        <p:nvPicPr>
          <p:cNvPr id="10" name="صورة 9">
            <a:extLst>
              <a:ext uri="{FF2B5EF4-FFF2-40B4-BE49-F238E27FC236}">
                <a16:creationId xmlns:a16="http://schemas.microsoft.com/office/drawing/2014/main" id="{A62E9D9F-12D3-4A82-8322-FA0D87497544}"/>
              </a:ext>
            </a:extLst>
          </p:cNvPr>
          <p:cNvPicPr>
            <a:picLocks noChangeAspect="1"/>
          </p:cNvPicPr>
          <p:nvPr/>
        </p:nvPicPr>
        <p:blipFill>
          <a:blip r:embed="rId6"/>
          <a:stretch>
            <a:fillRect/>
          </a:stretch>
        </p:blipFill>
        <p:spPr>
          <a:xfrm>
            <a:off x="548003" y="3736137"/>
            <a:ext cx="1905886" cy="2636912"/>
          </a:xfrm>
          <a:prstGeom prst="rect">
            <a:avLst/>
          </a:prstGeom>
        </p:spPr>
      </p:pic>
    </p:spTree>
    <p:extLst>
      <p:ext uri="{BB962C8B-B14F-4D97-AF65-F5344CB8AC3E}">
        <p14:creationId xmlns:p14="http://schemas.microsoft.com/office/powerpoint/2010/main" val="1874706684"/>
      </p:ext>
    </p:extLst>
  </p:cSld>
  <p:clrMapOvr>
    <a:masterClrMapping/>
  </p:clrMapOvr>
  <p:transition>
    <p:wheel spokes="3"/>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
          <p:cNvSpPr>
            <a:spLocks noChangeArrowheads="1"/>
          </p:cNvSpPr>
          <p:nvPr/>
        </p:nvSpPr>
        <p:spPr bwMode="auto">
          <a:xfrm>
            <a:off x="4267678" y="1630540"/>
            <a:ext cx="3825086" cy="646331"/>
          </a:xfrm>
          <a:prstGeom prst="rect">
            <a:avLst/>
          </a:prstGeom>
          <a:noFill/>
          <a:ln w="9525">
            <a:noFill/>
            <a:miter lim="800000"/>
            <a:headEnd/>
            <a:tailEnd/>
          </a:ln>
        </p:spPr>
        <p:txBody>
          <a:bodyPr wrap="none" anchor="ctr">
            <a:spAutoFit/>
          </a:bodyPr>
          <a:lstStyle/>
          <a:p>
            <a:pPr algn="r" rtl="1"/>
            <a:r>
              <a:rPr lang="ar-EG" sz="3600" b="1" dirty="0">
                <a:solidFill>
                  <a:srgbClr val="002060"/>
                </a:solidFill>
                <a:latin typeface="Calibri" pitchFamily="34" charset="0"/>
                <a:cs typeface="Times New Roman" pitchFamily="18" charset="0"/>
              </a:rPr>
              <a:t>عدد خطوات تدليك اليدين</a:t>
            </a:r>
            <a:endParaRPr lang="ar-EG" sz="4400" b="1" dirty="0">
              <a:solidFill>
                <a:srgbClr val="002060"/>
              </a:solidFill>
            </a:endParaRPr>
          </a:p>
        </p:txBody>
      </p:sp>
      <p:sp>
        <p:nvSpPr>
          <p:cNvPr id="12" name="TextBox 2">
            <a:extLst>
              <a:ext uri="{FF2B5EF4-FFF2-40B4-BE49-F238E27FC236}">
                <a16:creationId xmlns:a16="http://schemas.microsoft.com/office/drawing/2014/main" id="{C9F37C9B-6BA2-4095-98E4-4B14E49AB61F}"/>
              </a:ext>
            </a:extLst>
          </p:cNvPr>
          <p:cNvSpPr txBox="1">
            <a:spLocks noChangeArrowheads="1"/>
          </p:cNvSpPr>
          <p:nvPr/>
        </p:nvSpPr>
        <p:spPr bwMode="auto">
          <a:xfrm rot="21375335">
            <a:off x="4291184" y="533194"/>
            <a:ext cx="895628" cy="923330"/>
          </a:xfrm>
          <a:prstGeom prst="rect">
            <a:avLst/>
          </a:prstGeom>
          <a:solidFill>
            <a:srgbClr val="FF3399"/>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5400" b="1">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SA" sz="4800" dirty="0"/>
              <a:t>1</a:t>
            </a:r>
            <a:endParaRPr lang="en-US" sz="4800" dirty="0"/>
          </a:p>
        </p:txBody>
      </p:sp>
      <p:sp>
        <p:nvSpPr>
          <p:cNvPr id="13" name="مربع نص 12">
            <a:extLst>
              <a:ext uri="{FF2B5EF4-FFF2-40B4-BE49-F238E27FC236}">
                <a16:creationId xmlns:a16="http://schemas.microsoft.com/office/drawing/2014/main" id="{811FFC77-B3A2-453C-B4C1-6C987AA0E24A}"/>
              </a:ext>
            </a:extLst>
          </p:cNvPr>
          <p:cNvSpPr txBox="1"/>
          <p:nvPr/>
        </p:nvSpPr>
        <p:spPr>
          <a:xfrm>
            <a:off x="663350" y="2430595"/>
            <a:ext cx="7817300" cy="3539430"/>
          </a:xfrm>
          <a:prstGeom prst="rect">
            <a:avLst/>
          </a:prstGeom>
          <a:noFill/>
        </p:spPr>
        <p:txBody>
          <a:bodyPr wrap="square">
            <a:spAutoFit/>
          </a:bodyPr>
          <a:lstStyle/>
          <a:p>
            <a:pPr marL="285750" indent="-285750" algn="r" rtl="1">
              <a:buFont typeface="Arial" panose="020B0604020202020204" pitchFamily="34" charset="0"/>
              <a:buChar char="•"/>
            </a:pPr>
            <a:r>
              <a:rPr lang="ar-EG" sz="2800" b="1" i="0" dirty="0">
                <a:solidFill>
                  <a:srgbClr val="FF0000"/>
                </a:solidFill>
                <a:effectLst/>
                <a:latin typeface="flat-jooza"/>
              </a:rPr>
              <a:t>الضغط اللطيف على أحد الكفين باستخدام اليد الأخرى وأصابعها.</a:t>
            </a:r>
          </a:p>
          <a:p>
            <a:pPr marL="285750" indent="-285750" algn="r" rtl="1">
              <a:buFont typeface="Arial" panose="020B0604020202020204" pitchFamily="34" charset="0"/>
              <a:buChar char="•"/>
            </a:pPr>
            <a:r>
              <a:rPr lang="ar-EG" sz="2800" b="1" i="0" dirty="0">
                <a:solidFill>
                  <a:srgbClr val="FF0000"/>
                </a:solidFill>
                <a:effectLst/>
                <a:latin typeface="flat-jooza"/>
              </a:rPr>
              <a:t>وبعد ذلك يتم الضغط على اليد باستعمال كل إصبع على حدة مع تحريك الإبهام بحركات دائرية على مفاصل الأصابع الأخرى.</a:t>
            </a:r>
          </a:p>
          <a:p>
            <a:pPr marL="285750" indent="-285750" algn="r" rtl="1">
              <a:buFont typeface="Arial" panose="020B0604020202020204" pitchFamily="34" charset="0"/>
              <a:buChar char="•"/>
            </a:pPr>
            <a:r>
              <a:rPr lang="ar-EG" sz="2800" b="1" i="0" dirty="0">
                <a:solidFill>
                  <a:srgbClr val="FF0000"/>
                </a:solidFill>
                <a:effectLst/>
                <a:latin typeface="flat-jooza"/>
              </a:rPr>
              <a:t>ثم مسك الإصبع من أسفل وشده الى الخارج بلطف، ثم يتم تدليك الأوتار بواسطة الإبهام مع الضغط على الكفين والمعصمين.</a:t>
            </a:r>
          </a:p>
          <a:p>
            <a:pPr marL="285750" indent="-285750" algn="r" rtl="1">
              <a:buFont typeface="Arial" panose="020B0604020202020204" pitchFamily="34" charset="0"/>
              <a:buChar char="•"/>
            </a:pPr>
            <a:r>
              <a:rPr lang="ar-EG" sz="2800" b="1" i="0" dirty="0">
                <a:solidFill>
                  <a:srgbClr val="FF0000"/>
                </a:solidFill>
                <a:effectLst/>
                <a:latin typeface="flat-jooza"/>
              </a:rPr>
              <a:t>وأخيرًا يتم تدليك الكفين الى الرسغ وكذلك يتم فرك اليدين ببعضهما البعض باستعمال الزيت أو يمكن إتمام عملية الفرك بدونه.</a:t>
            </a:r>
          </a:p>
        </p:txBody>
      </p:sp>
    </p:spTree>
  </p:cSld>
  <p:clrMapOvr>
    <a:masterClrMapping/>
  </p:clrMapOvr>
  <p:transition>
    <p:randomBar dir="vert"/>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3"/>
                                          </p:stCondLst>
                                        </p:cTn>
                                        <p:tgtEl>
                                          <p:spTgt spid="12"/>
                                        </p:tgtEl>
                                      </p:cBhvr>
                                      <p:to x="100000" y="60000"/>
                                    </p:animScale>
                                    <p:animScale>
                                      <p:cBhvr>
                                        <p:cTn id="14" dur="42"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2" decel="50000">
                                          <p:stCondLst>
                                            <p:cond delay="335"/>
                                          </p:stCondLst>
                                        </p:cTn>
                                        <p:tgtEl>
                                          <p:spTgt spid="12"/>
                                        </p:tgtEl>
                                      </p:cBhvr>
                                      <p:to x="100000" y="100000"/>
                                    </p:animScale>
                                    <p:animScale>
                                      <p:cBhvr>
                                        <p:cTn id="17" dur="7">
                                          <p:stCondLst>
                                            <p:cond delay="411"/>
                                          </p:stCondLst>
                                        </p:cTn>
                                        <p:tgtEl>
                                          <p:spTgt spid="12"/>
                                        </p:tgtEl>
                                      </p:cBhvr>
                                      <p:to x="100000" y="90000"/>
                                    </p:animScale>
                                    <p:animScale>
                                      <p:cBhvr>
                                        <p:cTn id="18" dur="42"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2" decel="50000">
                                          <p:stCondLst>
                                            <p:cond delay="459"/>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animEffect transition="in" filter="fade">
                                      <p:cBhvr>
                                        <p:cTn id="25" dur="500"/>
                                        <p:tgtEl>
                                          <p:spTgt spid="215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9" name="Group 6"/>
          <p:cNvGrpSpPr>
            <a:grpSpLocks/>
          </p:cNvGrpSpPr>
          <p:nvPr/>
        </p:nvGrpSpPr>
        <p:grpSpPr bwMode="auto">
          <a:xfrm>
            <a:off x="2267744" y="620688"/>
            <a:ext cx="5500688" cy="857250"/>
            <a:chOff x="2500298" y="285728"/>
            <a:chExt cx="5500726" cy="857256"/>
          </a:xfrm>
          <a:solidFill>
            <a:srgbClr val="D60093"/>
          </a:solidFill>
        </p:grpSpPr>
        <p:sp>
          <p:nvSpPr>
            <p:cNvPr id="6" name="Rounded Rectangular Callout 5"/>
            <p:cNvSpPr/>
            <p:nvPr/>
          </p:nvSpPr>
          <p:spPr>
            <a:xfrm>
              <a:off x="2500298" y="285728"/>
              <a:ext cx="5500726" cy="857256"/>
            </a:xfrm>
            <a:prstGeom prst="wedgeRoundRectCallout">
              <a:avLst>
                <a:gd name="adj1" fmla="val -21093"/>
                <a:gd name="adj2" fmla="val 80833"/>
                <a:gd name="adj3" fmla="val 16667"/>
              </a:avLst>
            </a:prstGeom>
            <a:grpFill/>
            <a:ln>
              <a:solidFill>
                <a:srgbClr val="FF0000"/>
              </a:solidFill>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6145" name="Rectangle 1"/>
            <p:cNvSpPr>
              <a:spLocks noChangeArrowheads="1"/>
            </p:cNvSpPr>
            <p:nvPr/>
          </p:nvSpPr>
          <p:spPr bwMode="auto">
            <a:xfrm>
              <a:off x="2822682" y="357167"/>
              <a:ext cx="4982488" cy="646336"/>
            </a:xfrm>
            <a:prstGeom prst="rect">
              <a:avLst/>
            </a:prstGeom>
            <a:grpFill/>
            <a:ln w="9525">
              <a:noFill/>
              <a:miter lim="800000"/>
              <a:headEnd/>
              <a:tailEnd/>
            </a:ln>
            <a:effectLst/>
          </p:spPr>
          <p:txBody>
            <a:bodyPr wrap="none" anchor="ctr">
              <a:spAutoFit/>
            </a:bodyPr>
            <a:lstStyle/>
            <a:p>
              <a:pPr algn="r" rtl="1">
                <a:defRPr/>
              </a:pP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إرشادات تساعدك للعناية بالجسم: </a:t>
              </a:r>
              <a:endPar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grpSp>
      <p:sp>
        <p:nvSpPr>
          <p:cNvPr id="3" name="TextBox 2"/>
          <p:cNvSpPr txBox="1">
            <a:spLocks noChangeArrowheads="1"/>
          </p:cNvSpPr>
          <p:nvPr/>
        </p:nvSpPr>
        <p:spPr bwMode="auto">
          <a:xfrm>
            <a:off x="4178784" y="1905627"/>
            <a:ext cx="4146229" cy="2308324"/>
          </a:xfrm>
          <a:prstGeom prst="rect">
            <a:avLst/>
          </a:prstGeom>
          <a:noFill/>
          <a:ln w="9525">
            <a:noFill/>
            <a:miter lim="800000"/>
            <a:headEnd/>
            <a:tailEnd/>
          </a:ln>
        </p:spPr>
        <p:txBody>
          <a:bodyPr wrap="square">
            <a:spAutoFit/>
          </a:bodyPr>
          <a:lstStyle/>
          <a:p>
            <a:pPr algn="r" rtl="1"/>
            <a:r>
              <a:rPr lang="ar-EG" sz="3600" b="1" dirty="0">
                <a:latin typeface="Calibri" pitchFamily="34" charset="0"/>
                <a:cs typeface="+mn-cs"/>
              </a:rPr>
              <a:t>1- العناية بالنظافة الشخصية، وغسل الوجه بالماء، واستخدام المنظف المناسب. شكل (6).</a:t>
            </a:r>
            <a:endParaRPr lang="en-US" sz="3600" dirty="0">
              <a:latin typeface="Calibri" pitchFamily="34" charset="0"/>
              <a:cs typeface="+mn-cs"/>
            </a:endParaRPr>
          </a:p>
        </p:txBody>
      </p:sp>
      <p:sp>
        <p:nvSpPr>
          <p:cNvPr id="5" name="TextBox 4"/>
          <p:cNvSpPr txBox="1">
            <a:spLocks noChangeArrowheads="1"/>
          </p:cNvSpPr>
          <p:nvPr/>
        </p:nvSpPr>
        <p:spPr bwMode="auto">
          <a:xfrm>
            <a:off x="3263288" y="4509120"/>
            <a:ext cx="5115445" cy="1754326"/>
          </a:xfrm>
          <a:prstGeom prst="rect">
            <a:avLst/>
          </a:prstGeom>
          <a:noFill/>
          <a:ln w="9525">
            <a:noFill/>
            <a:miter lim="800000"/>
            <a:headEnd/>
            <a:tailEnd/>
          </a:ln>
        </p:spPr>
        <p:txBody>
          <a:bodyPr wrap="square">
            <a:spAutoFit/>
          </a:bodyPr>
          <a:lstStyle/>
          <a:p>
            <a:pPr algn="r" rtl="1"/>
            <a:r>
              <a:rPr lang="ar-EG" sz="3600" b="1" dirty="0">
                <a:solidFill>
                  <a:srgbClr val="FF0000"/>
                </a:solidFill>
                <a:latin typeface="Calibri" pitchFamily="34" charset="0"/>
                <a:cs typeface="+mn-cs"/>
              </a:rPr>
              <a:t>2- تجفيف الجسم بمنشفة قطنية خاصة بك وبطريقة الضغط الخفيف.</a:t>
            </a:r>
            <a:endParaRPr lang="en-US" sz="3600" dirty="0">
              <a:solidFill>
                <a:srgbClr val="FF0000"/>
              </a:solidFill>
              <a:latin typeface="Calibri" pitchFamily="34" charset="0"/>
              <a:cs typeface="+mn-cs"/>
            </a:endParaRPr>
          </a:p>
        </p:txBody>
      </p:sp>
      <p:pic>
        <p:nvPicPr>
          <p:cNvPr id="4" name="صورة 3">
            <a:extLst>
              <a:ext uri="{FF2B5EF4-FFF2-40B4-BE49-F238E27FC236}">
                <a16:creationId xmlns:a16="http://schemas.microsoft.com/office/drawing/2014/main" id="{8BCC7840-3754-4F8A-AA78-D55EA85B1E07}"/>
              </a:ext>
            </a:extLst>
          </p:cNvPr>
          <p:cNvPicPr>
            <a:picLocks noChangeAspect="1"/>
          </p:cNvPicPr>
          <p:nvPr/>
        </p:nvPicPr>
        <p:blipFill>
          <a:blip r:embed="rId3"/>
          <a:stretch>
            <a:fillRect/>
          </a:stretch>
        </p:blipFill>
        <p:spPr>
          <a:xfrm>
            <a:off x="539552" y="1905627"/>
            <a:ext cx="2922093" cy="1799539"/>
          </a:xfrm>
          <a:prstGeom prst="rect">
            <a:avLst/>
          </a:prstGeom>
        </p:spPr>
      </p:pic>
      <p:sp>
        <p:nvSpPr>
          <p:cNvPr id="9" name="Rectangle 1">
            <a:extLst>
              <a:ext uri="{FF2B5EF4-FFF2-40B4-BE49-F238E27FC236}">
                <a16:creationId xmlns:a16="http://schemas.microsoft.com/office/drawing/2014/main" id="{83525C44-A09F-43A4-9683-C1CA0761687C}"/>
              </a:ext>
            </a:extLst>
          </p:cNvPr>
          <p:cNvSpPr>
            <a:spLocks noChangeArrowheads="1"/>
          </p:cNvSpPr>
          <p:nvPr/>
        </p:nvSpPr>
        <p:spPr bwMode="auto">
          <a:xfrm>
            <a:off x="1174230" y="3759997"/>
            <a:ext cx="1085554" cy="461665"/>
          </a:xfrm>
          <a:prstGeom prst="rect">
            <a:avLst/>
          </a:prstGeom>
        </p:spPr>
        <p:txBody>
          <a:bodyPr wrap="none">
            <a:spAutoFit/>
          </a:bodyPr>
          <a:lstStyle/>
          <a:p>
            <a:r>
              <a:rPr lang="ar-EG" sz="2400" b="1" dirty="0">
                <a:latin typeface="Calibri" pitchFamily="34" charset="0"/>
              </a:rPr>
              <a:t>شكل (6)</a:t>
            </a:r>
          </a:p>
        </p:txBody>
      </p:sp>
    </p:spTree>
    <p:extLst>
      <p:ext uri="{BB962C8B-B14F-4D97-AF65-F5344CB8AC3E}">
        <p14:creationId xmlns:p14="http://schemas.microsoft.com/office/powerpoint/2010/main" val="2197982670"/>
      </p:ext>
    </p:extLst>
  </p:cSld>
  <p:clrMapOvr>
    <a:masterClrMapping/>
  </p:clrMapOvr>
  <p:transition>
    <p:randomBar/>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barn(inVertical)">
                                      <p:cBhvr>
                                        <p:cTn id="7" dur="500"/>
                                        <p:tgtEl>
                                          <p:spTgt spid="204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3" name="Group 6"/>
          <p:cNvGrpSpPr>
            <a:grpSpLocks/>
          </p:cNvGrpSpPr>
          <p:nvPr/>
        </p:nvGrpSpPr>
        <p:grpSpPr bwMode="auto">
          <a:xfrm>
            <a:off x="2195736" y="639770"/>
            <a:ext cx="5500688" cy="857250"/>
            <a:chOff x="2500298" y="285728"/>
            <a:chExt cx="5500726" cy="857256"/>
          </a:xfrm>
        </p:grpSpPr>
        <p:sp>
          <p:nvSpPr>
            <p:cNvPr id="8" name="Rounded Rectangular Callout 7"/>
            <p:cNvSpPr/>
            <p:nvPr/>
          </p:nvSpPr>
          <p:spPr>
            <a:xfrm>
              <a:off x="2500298" y="285728"/>
              <a:ext cx="5500726" cy="857256"/>
            </a:xfrm>
            <a:prstGeom prst="wedgeRoundRectCallout">
              <a:avLst>
                <a:gd name="adj1" fmla="val -21093"/>
                <a:gd name="adj2" fmla="val 80833"/>
                <a:gd name="adj3" fmla="val 16667"/>
              </a:avLst>
            </a:prstGeom>
            <a:solidFill>
              <a:srgbClr val="D60093"/>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9" name="Rectangle 1"/>
            <p:cNvSpPr>
              <a:spLocks noChangeArrowheads="1"/>
            </p:cNvSpPr>
            <p:nvPr/>
          </p:nvSpPr>
          <p:spPr bwMode="auto">
            <a:xfrm>
              <a:off x="2643174" y="357166"/>
              <a:ext cx="5161991" cy="646331"/>
            </a:xfrm>
            <a:prstGeom prst="rect">
              <a:avLst/>
            </a:prstGeom>
            <a:noFill/>
            <a:ln w="9525">
              <a:noFill/>
              <a:miter lim="800000"/>
              <a:headEnd/>
              <a:tailEnd/>
            </a:ln>
            <a:effectLst/>
          </p:spPr>
          <p:txBody>
            <a:bodyPr wrap="none" anchor="ctr">
              <a:spAutoFit/>
            </a:bodyPr>
            <a:lstStyle/>
            <a:p>
              <a:pPr algn="r" rtl="1">
                <a:defRPr/>
              </a:pP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إرشادات تساعدك للعناية بالجسم: </a:t>
              </a:r>
              <a:endPar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grpSp>
      <p:sp>
        <p:nvSpPr>
          <p:cNvPr id="5121" name="Rectangle 1"/>
          <p:cNvSpPr>
            <a:spLocks noChangeArrowheads="1"/>
          </p:cNvSpPr>
          <p:nvPr/>
        </p:nvSpPr>
        <p:spPr bwMode="auto">
          <a:xfrm>
            <a:off x="3563888" y="1917654"/>
            <a:ext cx="4638725" cy="1569660"/>
          </a:xfrm>
          <a:prstGeom prst="rect">
            <a:avLst/>
          </a:prstGeom>
          <a:noFill/>
          <a:ln w="9525">
            <a:noFill/>
            <a:miter lim="800000"/>
            <a:headEnd/>
            <a:tailEnd/>
          </a:ln>
        </p:spPr>
        <p:txBody>
          <a:bodyPr wrap="square" anchor="ctr">
            <a:spAutoFit/>
          </a:bodyPr>
          <a:lstStyle/>
          <a:p>
            <a:pPr algn="r" rtl="1"/>
            <a:r>
              <a:rPr lang="ar-EG" sz="3200" b="1" dirty="0">
                <a:latin typeface="Calibri" pitchFamily="34" charset="0"/>
                <a:ea typeface="Times New Roman" pitchFamily="18" charset="0"/>
                <a:cs typeface="+mn-cs"/>
              </a:rPr>
              <a:t>3- تجنب العبث بحبوب الشباب عند ظهورها على الوجه والصدر حتى لا تترك أثراً شكل (7).</a:t>
            </a:r>
            <a:endParaRPr lang="ar-EG" sz="4000" dirty="0">
              <a:ea typeface="Times New Roman" pitchFamily="18" charset="0"/>
              <a:cs typeface="+mn-cs"/>
            </a:endParaRPr>
          </a:p>
        </p:txBody>
      </p:sp>
      <p:sp>
        <p:nvSpPr>
          <p:cNvPr id="4" name="TextBox 3"/>
          <p:cNvSpPr txBox="1">
            <a:spLocks noChangeArrowheads="1"/>
          </p:cNvSpPr>
          <p:nvPr/>
        </p:nvSpPr>
        <p:spPr bwMode="auto">
          <a:xfrm>
            <a:off x="1669225" y="4771523"/>
            <a:ext cx="6565357" cy="1077218"/>
          </a:xfrm>
          <a:prstGeom prst="rect">
            <a:avLst/>
          </a:prstGeom>
          <a:noFill/>
          <a:ln w="9525">
            <a:noFill/>
            <a:miter lim="800000"/>
            <a:headEnd/>
            <a:tailEnd/>
          </a:ln>
        </p:spPr>
        <p:txBody>
          <a:bodyPr wrap="square">
            <a:spAutoFit/>
          </a:bodyPr>
          <a:lstStyle/>
          <a:p>
            <a:pPr algn="r" rtl="1"/>
            <a:r>
              <a:rPr lang="ar-EG" sz="3200" b="1" dirty="0">
                <a:solidFill>
                  <a:srgbClr val="FF0000"/>
                </a:solidFill>
                <a:latin typeface="Calibri" pitchFamily="34" charset="0"/>
                <a:cs typeface="+mn-cs"/>
              </a:rPr>
              <a:t>4- الذهاب إلى الطبيب المختص لتشخيص الحالة إذا ظهرت أي علامات مريبة على الجلد.</a:t>
            </a:r>
            <a:endParaRPr lang="en-US" sz="3200" dirty="0">
              <a:solidFill>
                <a:srgbClr val="FF0000"/>
              </a:solidFill>
              <a:latin typeface="Calibri" pitchFamily="34" charset="0"/>
              <a:cs typeface="+mn-cs"/>
            </a:endParaRPr>
          </a:p>
        </p:txBody>
      </p:sp>
      <p:sp>
        <p:nvSpPr>
          <p:cNvPr id="2" name="Rectangle 1"/>
          <p:cNvSpPr/>
          <p:nvPr/>
        </p:nvSpPr>
        <p:spPr>
          <a:xfrm>
            <a:off x="1637257" y="3941010"/>
            <a:ext cx="1085554" cy="461665"/>
          </a:xfrm>
          <a:prstGeom prst="rect">
            <a:avLst/>
          </a:prstGeom>
        </p:spPr>
        <p:txBody>
          <a:bodyPr wrap="none">
            <a:spAutoFit/>
          </a:bodyPr>
          <a:lstStyle/>
          <a:p>
            <a:r>
              <a:rPr lang="ar-EG" sz="2400" b="1" dirty="0">
                <a:latin typeface="Calibri" pitchFamily="34" charset="0"/>
                <a:ea typeface="Times New Roman" pitchFamily="18" charset="0"/>
              </a:rPr>
              <a:t>شكل (7)</a:t>
            </a:r>
            <a:endParaRPr lang="ar-EG" sz="2400" dirty="0"/>
          </a:p>
        </p:txBody>
      </p:sp>
      <p:pic>
        <p:nvPicPr>
          <p:cNvPr id="5" name="صورة 4">
            <a:extLst>
              <a:ext uri="{FF2B5EF4-FFF2-40B4-BE49-F238E27FC236}">
                <a16:creationId xmlns:a16="http://schemas.microsoft.com/office/drawing/2014/main" id="{204DFE35-5F38-4591-B75A-82B68B65A84D}"/>
              </a:ext>
            </a:extLst>
          </p:cNvPr>
          <p:cNvPicPr>
            <a:picLocks noChangeAspect="1"/>
          </p:cNvPicPr>
          <p:nvPr/>
        </p:nvPicPr>
        <p:blipFill>
          <a:blip r:embed="rId3"/>
          <a:stretch>
            <a:fillRect/>
          </a:stretch>
        </p:blipFill>
        <p:spPr>
          <a:xfrm>
            <a:off x="571761" y="2338981"/>
            <a:ext cx="2992127" cy="1602029"/>
          </a:xfrm>
          <a:prstGeom prst="rect">
            <a:avLst/>
          </a:prstGeom>
        </p:spPr>
      </p:pic>
    </p:spTree>
    <p:extLst>
      <p:ext uri="{BB962C8B-B14F-4D97-AF65-F5344CB8AC3E}">
        <p14:creationId xmlns:p14="http://schemas.microsoft.com/office/powerpoint/2010/main" val="2159616807"/>
      </p:ext>
    </p:extLst>
  </p:cSld>
  <p:clrMapOvr>
    <a:masterClrMapping/>
  </p:clrMapOvr>
  <p:transition>
    <p:pull dir="lu"/>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ssolve">
                                      <p:cBhvr>
                                        <p:cTn id="7" dur="500"/>
                                        <p:tgtEl>
                                          <p:spTgt spid="512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685ED71-23E3-44ED-BDD9-3B04F1839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75" y="2708920"/>
            <a:ext cx="5962650" cy="3543300"/>
          </a:xfrm>
          <a:prstGeom prst="rect">
            <a:avLst/>
          </a:prstGeom>
        </p:spPr>
      </p:pic>
      <p:sp>
        <p:nvSpPr>
          <p:cNvPr id="23553" name="Rectangle 1"/>
          <p:cNvSpPr>
            <a:spLocks noChangeArrowheads="1"/>
          </p:cNvSpPr>
          <p:nvPr/>
        </p:nvSpPr>
        <p:spPr bwMode="auto">
          <a:xfrm>
            <a:off x="2771800" y="1612776"/>
            <a:ext cx="4320480" cy="1096144"/>
          </a:xfrm>
          <a:prstGeom prst="rect">
            <a:avLst/>
          </a:prstGeom>
          <a:solidFill>
            <a:srgbClr val="D60093"/>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6000" b="1" dirty="0">
                <a:solidFill>
                  <a:schemeClr val="lt1"/>
                </a:solidFill>
                <a:effectLst>
                  <a:outerShdw blurRad="38100" dist="38100" dir="2700000" algn="tl">
                    <a:srgbClr val="000000">
                      <a:alpha val="43137"/>
                    </a:srgbClr>
                  </a:outerShdw>
                </a:effectLst>
                <a:latin typeface="+mn-lt"/>
                <a:cs typeface="+mn-cs"/>
              </a:rPr>
              <a:t>العناية بالجسم</a:t>
            </a:r>
          </a:p>
        </p:txBody>
      </p:sp>
    </p:spTree>
  </p:cSld>
  <p:clrMapOvr>
    <a:masterClrMapping/>
  </p:clrMapOvr>
  <p:transition>
    <p:dissolve/>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8" name="Group 6"/>
          <p:cNvGrpSpPr>
            <a:grpSpLocks/>
          </p:cNvGrpSpPr>
          <p:nvPr/>
        </p:nvGrpSpPr>
        <p:grpSpPr bwMode="auto">
          <a:xfrm>
            <a:off x="2370871" y="494795"/>
            <a:ext cx="5500688" cy="857250"/>
            <a:chOff x="2500298" y="285728"/>
            <a:chExt cx="5500726" cy="857256"/>
          </a:xfrm>
        </p:grpSpPr>
        <p:sp>
          <p:nvSpPr>
            <p:cNvPr id="9" name="Rounded Rectangular Callout 8"/>
            <p:cNvSpPr/>
            <p:nvPr/>
          </p:nvSpPr>
          <p:spPr>
            <a:xfrm>
              <a:off x="2500298" y="285728"/>
              <a:ext cx="5500726" cy="857256"/>
            </a:xfrm>
            <a:prstGeom prst="wedgeRoundRectCallout">
              <a:avLst>
                <a:gd name="adj1" fmla="val -21093"/>
                <a:gd name="adj2" fmla="val 80833"/>
                <a:gd name="adj3" fmla="val 16667"/>
              </a:avLst>
            </a:prstGeom>
            <a:solidFill>
              <a:srgbClr val="D60093"/>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10" name="Rectangle 1"/>
            <p:cNvSpPr>
              <a:spLocks noChangeArrowheads="1"/>
            </p:cNvSpPr>
            <p:nvPr/>
          </p:nvSpPr>
          <p:spPr bwMode="auto">
            <a:xfrm>
              <a:off x="2643174" y="357166"/>
              <a:ext cx="5161991" cy="646331"/>
            </a:xfrm>
            <a:prstGeom prst="rect">
              <a:avLst/>
            </a:prstGeom>
            <a:noFill/>
            <a:ln w="9525">
              <a:noFill/>
              <a:miter lim="800000"/>
              <a:headEnd/>
              <a:tailEnd/>
            </a:ln>
            <a:effectLst/>
          </p:spPr>
          <p:txBody>
            <a:bodyPr wrap="none" anchor="ctr">
              <a:spAutoFit/>
            </a:bodyPr>
            <a:lstStyle/>
            <a:p>
              <a:pPr algn="r" rtl="1">
                <a:defRPr/>
              </a:pP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إرشادات تساعدك للعناية بالجسم: </a:t>
              </a:r>
              <a:endPar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grpSp>
      <p:sp>
        <p:nvSpPr>
          <p:cNvPr id="4" name="TextBox 3"/>
          <p:cNvSpPr txBox="1">
            <a:spLocks noChangeArrowheads="1"/>
          </p:cNvSpPr>
          <p:nvPr/>
        </p:nvSpPr>
        <p:spPr bwMode="auto">
          <a:xfrm>
            <a:off x="3203848" y="2060848"/>
            <a:ext cx="5010894" cy="1077218"/>
          </a:xfrm>
          <a:prstGeom prst="rect">
            <a:avLst/>
          </a:prstGeom>
          <a:noFill/>
          <a:ln w="9525">
            <a:noFill/>
            <a:miter lim="800000"/>
            <a:headEnd/>
            <a:tailEnd/>
          </a:ln>
        </p:spPr>
        <p:txBody>
          <a:bodyPr wrap="square">
            <a:spAutoFit/>
          </a:bodyPr>
          <a:lstStyle/>
          <a:p>
            <a:pPr algn="r" rtl="1"/>
            <a:r>
              <a:rPr lang="ar-EG" sz="3200" b="1" dirty="0">
                <a:latin typeface="Calibri" pitchFamily="34" charset="0"/>
                <a:cs typeface="+mn-cs"/>
              </a:rPr>
              <a:t>5- عدم الانصياع للدعايات المختلفة التي تروّج الكريمات بعبارات جذابة.</a:t>
            </a:r>
            <a:endParaRPr lang="ar-EG" sz="3200" dirty="0">
              <a:latin typeface="Calibri" pitchFamily="34" charset="0"/>
              <a:cs typeface="+mn-cs"/>
            </a:endParaRPr>
          </a:p>
        </p:txBody>
      </p:sp>
      <p:pic>
        <p:nvPicPr>
          <p:cNvPr id="5" name="Picture 1"/>
          <p:cNvPicPr>
            <a:picLocks noChangeAspect="1" noChangeArrowheads="1"/>
          </p:cNvPicPr>
          <p:nvPr/>
        </p:nvPicPr>
        <p:blipFill>
          <a:blip r:embed="rId3" cstate="print">
            <a:lum bright="-14000" contrast="19000"/>
          </a:blip>
          <a:srcRect/>
          <a:stretch>
            <a:fillRect/>
          </a:stretch>
        </p:blipFill>
        <p:spPr bwMode="auto">
          <a:xfrm>
            <a:off x="928662" y="3929066"/>
            <a:ext cx="2419202" cy="1555201"/>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316958" y="5565310"/>
            <a:ext cx="1085554" cy="461665"/>
          </a:xfrm>
          <a:prstGeom prst="rect">
            <a:avLst/>
          </a:prstGeom>
        </p:spPr>
        <p:txBody>
          <a:bodyPr wrap="none">
            <a:spAutoFit/>
          </a:bodyPr>
          <a:lstStyle/>
          <a:p>
            <a:pPr algn="r" rtl="1"/>
            <a:r>
              <a:rPr lang="ar-EG" sz="2400" b="1" dirty="0">
                <a:latin typeface="Calibri" pitchFamily="34" charset="0"/>
              </a:rPr>
              <a:t>شكل (8)</a:t>
            </a:r>
            <a:endParaRPr lang="ar-EG" sz="2400" dirty="0">
              <a:latin typeface="Calibri" pitchFamily="34" charset="0"/>
            </a:endParaRPr>
          </a:p>
        </p:txBody>
      </p:sp>
      <p:sp>
        <p:nvSpPr>
          <p:cNvPr id="12" name="Rectangle 4">
            <a:extLst>
              <a:ext uri="{FF2B5EF4-FFF2-40B4-BE49-F238E27FC236}">
                <a16:creationId xmlns:a16="http://schemas.microsoft.com/office/drawing/2014/main" id="{DE621D9F-77D4-4BF8-93D4-06669A43B63F}"/>
              </a:ext>
            </a:extLst>
          </p:cNvPr>
          <p:cNvSpPr>
            <a:spLocks noChangeArrowheads="1"/>
          </p:cNvSpPr>
          <p:nvPr/>
        </p:nvSpPr>
        <p:spPr bwMode="auto">
          <a:xfrm>
            <a:off x="3995936" y="3472430"/>
            <a:ext cx="4074219" cy="2554545"/>
          </a:xfrm>
          <a:prstGeom prst="rect">
            <a:avLst/>
          </a:prstGeom>
          <a:noFill/>
          <a:ln w="9525">
            <a:noFill/>
            <a:miter lim="800000"/>
            <a:headEnd/>
            <a:tailEnd/>
          </a:ln>
        </p:spPr>
        <p:txBody>
          <a:bodyPr wrap="square">
            <a:spAutoFit/>
          </a:bodyPr>
          <a:lstStyle/>
          <a:p>
            <a:pPr algn="r" rtl="1"/>
            <a:r>
              <a:rPr lang="ar-EG" sz="3200" b="1" dirty="0">
                <a:latin typeface="Calibri" pitchFamily="34" charset="0"/>
                <a:cs typeface="+mn-cs"/>
              </a:rPr>
              <a:t>6- استخدام كريمات الترطيب الصحية إذا كانت البشرة جافة، وذلك على الوجه والرقبة واليدين والذراعين. شكل (8).</a:t>
            </a:r>
            <a:endParaRPr lang="ar-EG" sz="3200" dirty="0">
              <a:latin typeface="Calibri" pitchFamily="34" charset="0"/>
              <a:cs typeface="+mn-cs"/>
            </a:endParaRPr>
          </a:p>
        </p:txBody>
      </p:sp>
    </p:spTree>
    <p:extLst>
      <p:ext uri="{BB962C8B-B14F-4D97-AF65-F5344CB8AC3E}">
        <p14:creationId xmlns:p14="http://schemas.microsoft.com/office/powerpoint/2010/main" val="1680533870"/>
      </p:ext>
    </p:extLst>
  </p:cSld>
  <p:clrMapOvr>
    <a:masterClrMapping/>
  </p:clrMapOvr>
  <p:transition>
    <p:pull dir="r"/>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16" presetClass="entr" presetSubtype="2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01D577-9255-4F85-8A86-8C7A98A917CB}"/>
              </a:ext>
            </a:extLst>
          </p:cNvPr>
          <p:cNvGrpSpPr>
            <a:grpSpLocks/>
          </p:cNvGrpSpPr>
          <p:nvPr/>
        </p:nvGrpSpPr>
        <p:grpSpPr bwMode="auto">
          <a:xfrm>
            <a:off x="2370871" y="494795"/>
            <a:ext cx="5500688" cy="857250"/>
            <a:chOff x="2500298" y="285728"/>
            <a:chExt cx="5500726" cy="857256"/>
          </a:xfrm>
        </p:grpSpPr>
        <p:sp>
          <p:nvSpPr>
            <p:cNvPr id="10" name="Rounded Rectangular Callout 8">
              <a:extLst>
                <a:ext uri="{FF2B5EF4-FFF2-40B4-BE49-F238E27FC236}">
                  <a16:creationId xmlns:a16="http://schemas.microsoft.com/office/drawing/2014/main" id="{3A492A4A-B2BC-4B90-9926-1A9E49415E62}"/>
                </a:ext>
              </a:extLst>
            </p:cNvPr>
            <p:cNvSpPr/>
            <p:nvPr/>
          </p:nvSpPr>
          <p:spPr>
            <a:xfrm>
              <a:off x="2500298" y="285728"/>
              <a:ext cx="5500726" cy="857256"/>
            </a:xfrm>
            <a:prstGeom prst="wedgeRoundRectCallout">
              <a:avLst>
                <a:gd name="adj1" fmla="val -21093"/>
                <a:gd name="adj2" fmla="val 80833"/>
                <a:gd name="adj3" fmla="val 16667"/>
              </a:avLst>
            </a:prstGeom>
            <a:solidFill>
              <a:srgbClr val="D60093"/>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sp>
          <p:nvSpPr>
            <p:cNvPr id="11" name="Rectangle 1">
              <a:extLst>
                <a:ext uri="{FF2B5EF4-FFF2-40B4-BE49-F238E27FC236}">
                  <a16:creationId xmlns:a16="http://schemas.microsoft.com/office/drawing/2014/main" id="{684B28E3-3B37-4137-91C7-D5DAA9D91BB7}"/>
                </a:ext>
              </a:extLst>
            </p:cNvPr>
            <p:cNvSpPr>
              <a:spLocks noChangeArrowheads="1"/>
            </p:cNvSpPr>
            <p:nvPr/>
          </p:nvSpPr>
          <p:spPr bwMode="auto">
            <a:xfrm>
              <a:off x="2643174" y="357166"/>
              <a:ext cx="5161991" cy="646331"/>
            </a:xfrm>
            <a:prstGeom prst="rect">
              <a:avLst/>
            </a:prstGeom>
            <a:noFill/>
            <a:ln w="9525">
              <a:noFill/>
              <a:miter lim="800000"/>
              <a:headEnd/>
              <a:tailEnd/>
            </a:ln>
            <a:effectLst/>
          </p:spPr>
          <p:txBody>
            <a:bodyPr wrap="none" anchor="ctr">
              <a:spAutoFit/>
            </a:bodyPr>
            <a:lstStyle/>
            <a:p>
              <a:pPr algn="r" rtl="1">
                <a:defRPr/>
              </a:pP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إرشادات تساعدك للعناية بالجسم: </a:t>
              </a:r>
              <a:endPar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grpSp>
      <p:sp>
        <p:nvSpPr>
          <p:cNvPr id="12" name="TextBox 3">
            <a:extLst>
              <a:ext uri="{FF2B5EF4-FFF2-40B4-BE49-F238E27FC236}">
                <a16:creationId xmlns:a16="http://schemas.microsoft.com/office/drawing/2014/main" id="{BBC8F805-7C76-403B-B24A-94B49EEE1020}"/>
              </a:ext>
            </a:extLst>
          </p:cNvPr>
          <p:cNvSpPr txBox="1">
            <a:spLocks noChangeArrowheads="1"/>
          </p:cNvSpPr>
          <p:nvPr/>
        </p:nvSpPr>
        <p:spPr bwMode="auto">
          <a:xfrm>
            <a:off x="1115616" y="2060848"/>
            <a:ext cx="7099126" cy="1077218"/>
          </a:xfrm>
          <a:prstGeom prst="rect">
            <a:avLst/>
          </a:prstGeom>
          <a:noFill/>
          <a:ln w="9525">
            <a:noFill/>
            <a:miter lim="800000"/>
            <a:headEnd/>
            <a:tailEnd/>
          </a:ln>
        </p:spPr>
        <p:txBody>
          <a:bodyPr wrap="square">
            <a:spAutoFit/>
          </a:bodyPr>
          <a:lstStyle/>
          <a:p>
            <a:pPr algn="r" rtl="1"/>
            <a:r>
              <a:rPr lang="ar-EG" sz="3200" b="1" dirty="0">
                <a:latin typeface="Calibri" pitchFamily="34" charset="0"/>
                <a:cs typeface="+mn-cs"/>
              </a:rPr>
              <a:t>7- مراجعة أخصائي الأمراض الجلدية عند ظهور حبوب الشباب بشكل واضح.</a:t>
            </a:r>
            <a:endParaRPr lang="ar-EG" sz="3200" dirty="0">
              <a:latin typeface="Calibri" pitchFamily="34" charset="0"/>
              <a:cs typeface="+mn-cs"/>
            </a:endParaRPr>
          </a:p>
        </p:txBody>
      </p:sp>
      <p:sp>
        <p:nvSpPr>
          <p:cNvPr id="13" name="TextBox 3">
            <a:extLst>
              <a:ext uri="{FF2B5EF4-FFF2-40B4-BE49-F238E27FC236}">
                <a16:creationId xmlns:a16="http://schemas.microsoft.com/office/drawing/2014/main" id="{6FFC3208-CA41-4AC6-A11B-5DC45123BB33}"/>
              </a:ext>
            </a:extLst>
          </p:cNvPr>
          <p:cNvSpPr txBox="1">
            <a:spLocks noChangeArrowheads="1"/>
          </p:cNvSpPr>
          <p:nvPr/>
        </p:nvSpPr>
        <p:spPr bwMode="auto">
          <a:xfrm>
            <a:off x="1022437" y="3910877"/>
            <a:ext cx="7099126" cy="584775"/>
          </a:xfrm>
          <a:prstGeom prst="rect">
            <a:avLst/>
          </a:prstGeom>
          <a:noFill/>
          <a:ln w="9525">
            <a:noFill/>
            <a:miter lim="800000"/>
            <a:headEnd/>
            <a:tailEnd/>
          </a:ln>
        </p:spPr>
        <p:txBody>
          <a:bodyPr wrap="square">
            <a:spAutoFit/>
          </a:bodyPr>
          <a:lstStyle/>
          <a:p>
            <a:pPr algn="r" rtl="1"/>
            <a:r>
              <a:rPr lang="ar-EG" sz="3200" b="1" dirty="0">
                <a:latin typeface="Calibri" pitchFamily="34" charset="0"/>
                <a:cs typeface="+mn-cs"/>
              </a:rPr>
              <a:t>8- النوم الكافي والبعد عن السهر والقلق والتوتر.</a:t>
            </a:r>
            <a:endParaRPr lang="ar-EG" sz="3200" dirty="0">
              <a:latin typeface="Calibri" pitchFamily="34" charset="0"/>
              <a:cs typeface="+mn-cs"/>
            </a:endParaRPr>
          </a:p>
        </p:txBody>
      </p:sp>
    </p:spTree>
    <p:extLst>
      <p:ext uri="{BB962C8B-B14F-4D97-AF65-F5344CB8AC3E}">
        <p14:creationId xmlns:p14="http://schemas.microsoft.com/office/powerpoint/2010/main" val="202470338"/>
      </p:ext>
    </p:extLst>
  </p:cSld>
  <p:clrMapOvr>
    <a:masterClrMapping/>
  </p:clrMapOvr>
  <p:transition>
    <p:comb dir="vert"/>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
          <p:cNvSpPr>
            <a:spLocks noChangeArrowheads="1"/>
          </p:cNvSpPr>
          <p:nvPr/>
        </p:nvSpPr>
        <p:spPr bwMode="auto">
          <a:xfrm>
            <a:off x="755576" y="2708920"/>
            <a:ext cx="7335646" cy="1754326"/>
          </a:xfrm>
          <a:prstGeom prst="rect">
            <a:avLst/>
          </a:prstGeom>
          <a:noFill/>
          <a:ln w="9525">
            <a:noFill/>
            <a:miter lim="800000"/>
            <a:headEnd/>
            <a:tailEnd/>
          </a:ln>
        </p:spPr>
        <p:txBody>
          <a:bodyPr wrap="square" anchor="ctr">
            <a:spAutoFit/>
          </a:bodyPr>
          <a:lstStyle/>
          <a:p>
            <a:pPr algn="r" rtl="1"/>
            <a:r>
              <a:rPr lang="ar-EG" sz="3600" b="1" dirty="0">
                <a:solidFill>
                  <a:srgbClr val="002060"/>
                </a:solidFill>
                <a:latin typeface="Calibri" pitchFamily="34" charset="0"/>
                <a:cs typeface="Times New Roman" pitchFamily="18" charset="0"/>
              </a:rPr>
              <a:t>بالرجوع إلى مصادر التعلم وبمساعدة أسرتك، دون بعض الأفكار للمساعدة ف تحسين مظهر الجسم.</a:t>
            </a:r>
            <a:endParaRPr lang="ar-EG" sz="4400" b="1" dirty="0">
              <a:solidFill>
                <a:srgbClr val="002060"/>
              </a:solidFill>
            </a:endParaRPr>
          </a:p>
        </p:txBody>
      </p:sp>
      <p:sp>
        <p:nvSpPr>
          <p:cNvPr id="12" name="TextBox 2">
            <a:extLst>
              <a:ext uri="{FF2B5EF4-FFF2-40B4-BE49-F238E27FC236}">
                <a16:creationId xmlns:a16="http://schemas.microsoft.com/office/drawing/2014/main" id="{C9F37C9B-6BA2-4095-98E4-4B14E49AB61F}"/>
              </a:ext>
            </a:extLst>
          </p:cNvPr>
          <p:cNvSpPr txBox="1">
            <a:spLocks noChangeArrowheads="1"/>
          </p:cNvSpPr>
          <p:nvPr/>
        </p:nvSpPr>
        <p:spPr bwMode="auto">
          <a:xfrm rot="21375335">
            <a:off x="4291184" y="1309865"/>
            <a:ext cx="895628" cy="923330"/>
          </a:xfrm>
          <a:prstGeom prst="rect">
            <a:avLst/>
          </a:prstGeom>
          <a:solidFill>
            <a:srgbClr val="FF3399"/>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5400" b="1">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SA" sz="4800" dirty="0"/>
              <a:t>2</a:t>
            </a:r>
            <a:endParaRPr lang="en-US" sz="4800" dirty="0"/>
          </a:p>
        </p:txBody>
      </p:sp>
    </p:spTree>
    <p:extLst>
      <p:ext uri="{BB962C8B-B14F-4D97-AF65-F5344CB8AC3E}">
        <p14:creationId xmlns:p14="http://schemas.microsoft.com/office/powerpoint/2010/main" val="4053201749"/>
      </p:ext>
    </p:extLst>
  </p:cSld>
  <p:clrMapOvr>
    <a:masterClrMapping/>
  </p:clrMapOvr>
  <p:transition>
    <p:randomBar dir="vert"/>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3"/>
                                          </p:stCondLst>
                                        </p:cTn>
                                        <p:tgtEl>
                                          <p:spTgt spid="12"/>
                                        </p:tgtEl>
                                      </p:cBhvr>
                                      <p:to x="100000" y="60000"/>
                                    </p:animScale>
                                    <p:animScale>
                                      <p:cBhvr>
                                        <p:cTn id="14" dur="42"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2" decel="50000">
                                          <p:stCondLst>
                                            <p:cond delay="335"/>
                                          </p:stCondLst>
                                        </p:cTn>
                                        <p:tgtEl>
                                          <p:spTgt spid="12"/>
                                        </p:tgtEl>
                                      </p:cBhvr>
                                      <p:to x="100000" y="100000"/>
                                    </p:animScale>
                                    <p:animScale>
                                      <p:cBhvr>
                                        <p:cTn id="17" dur="7">
                                          <p:stCondLst>
                                            <p:cond delay="411"/>
                                          </p:stCondLst>
                                        </p:cTn>
                                        <p:tgtEl>
                                          <p:spTgt spid="12"/>
                                        </p:tgtEl>
                                      </p:cBhvr>
                                      <p:to x="100000" y="90000"/>
                                    </p:animScale>
                                    <p:animScale>
                                      <p:cBhvr>
                                        <p:cTn id="18" dur="42"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2" decel="50000">
                                          <p:stCondLst>
                                            <p:cond delay="459"/>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514"/>
                                        </p:tgtEl>
                                        <p:attrNameLst>
                                          <p:attrName>style.visibility</p:attrName>
                                        </p:attrNameLst>
                                      </p:cBhvr>
                                      <p:to>
                                        <p:strVal val="visible"/>
                                      </p:to>
                                    </p:set>
                                    <p:animEffect transition="in" filter="fade">
                                      <p:cBhvr>
                                        <p:cTn id="25"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2071688" y="428625"/>
            <a:ext cx="5500687" cy="1000125"/>
            <a:chOff x="2214546" y="642918"/>
            <a:chExt cx="5500726" cy="1000132"/>
          </a:xfrm>
        </p:grpSpPr>
        <p:sp>
          <p:nvSpPr>
            <p:cNvPr id="7" name="Plaque 6"/>
            <p:cNvSpPr/>
            <p:nvPr/>
          </p:nvSpPr>
          <p:spPr>
            <a:xfrm>
              <a:off x="2214546" y="642918"/>
              <a:ext cx="5500726" cy="1000132"/>
            </a:xfrm>
            <a:prstGeom prst="plaque">
              <a:avLst/>
            </a:prstGeom>
            <a:gradFill flip="none" rotWithShape="1">
              <a:gsLst>
                <a:gs pos="0">
                  <a:srgbClr val="FF0000"/>
                </a:gs>
                <a:gs pos="61000">
                  <a:schemeClr val="dk1">
                    <a:shade val="93000"/>
                    <a:satMod val="130000"/>
                  </a:schemeClr>
                </a:gs>
                <a:gs pos="100000">
                  <a:srgbClr val="C00000"/>
                </a:gs>
              </a:gsLst>
              <a:lin ang="16200000" scaled="1"/>
              <a:tileRect/>
            </a:gradFill>
            <a:ln w="38100">
              <a:solidFill>
                <a:srgbClr val="660066"/>
              </a:solidFill>
            </a:ln>
          </p:spPr>
          <p:style>
            <a:lnRef idx="0">
              <a:schemeClr val="dk1"/>
            </a:lnRef>
            <a:fillRef idx="3">
              <a:schemeClr val="dk1"/>
            </a:fillRef>
            <a:effectRef idx="3">
              <a:schemeClr val="dk1"/>
            </a:effectRef>
            <a:fontRef idx="minor">
              <a:schemeClr val="lt1"/>
            </a:fontRef>
          </p:style>
          <p:txBody>
            <a:bodyPr rtlCol="1" anchor="ctr"/>
            <a:lstStyle/>
            <a:p>
              <a:pPr algn="ctr" rtl="1" fontAlgn="auto">
                <a:spcBef>
                  <a:spcPts val="0"/>
                </a:spcBef>
                <a:spcAft>
                  <a:spcPts val="0"/>
                </a:spcAft>
                <a:defRPr/>
              </a:pPr>
              <a:endParaRPr lang="ar-EG"/>
            </a:p>
          </p:txBody>
        </p:sp>
        <p:sp>
          <p:nvSpPr>
            <p:cNvPr id="2" name="TextBox 1"/>
            <p:cNvSpPr txBox="1"/>
            <p:nvPr/>
          </p:nvSpPr>
          <p:spPr>
            <a:xfrm>
              <a:off x="2428860" y="857232"/>
              <a:ext cx="5143536" cy="584775"/>
            </a:xfrm>
            <a:prstGeom prst="rect">
              <a:avLst/>
            </a:prstGeom>
            <a:noFill/>
          </p:spPr>
          <p:txBody>
            <a:bodyPr rtlCol="1">
              <a:spAutoFit/>
            </a:bodyPr>
            <a:lstStyle/>
            <a:p>
              <a:pPr algn="ctr" rtl="1" fontAlgn="auto">
                <a:spcBef>
                  <a:spcPts val="0"/>
                </a:spcBef>
                <a:spcAft>
                  <a:spcPts val="0"/>
                </a:spcAft>
                <a:defRPr/>
              </a:pPr>
              <a:r>
                <a:rPr lang="ar-EG" sz="3200" b="1" dirty="0">
                  <a:solidFill>
                    <a:schemeClr val="bg1"/>
                  </a:solidFill>
                  <a:latin typeface="+mn-lt"/>
                  <a:cs typeface="+mn-cs"/>
                </a:rPr>
                <a:t>هل للغذاء والماء تأثير على الجسم؟</a:t>
              </a:r>
              <a:endParaRPr lang="en-US" sz="3200" b="1" dirty="0">
                <a:solidFill>
                  <a:schemeClr val="bg1"/>
                </a:solidFill>
                <a:latin typeface="+mn-lt"/>
                <a:cs typeface="+mn-cs"/>
              </a:endParaRPr>
            </a:p>
          </p:txBody>
        </p:sp>
      </p:grpSp>
      <p:sp>
        <p:nvSpPr>
          <p:cNvPr id="12294" name="TextBox 2"/>
          <p:cNvSpPr txBox="1">
            <a:spLocks noChangeArrowheads="1"/>
          </p:cNvSpPr>
          <p:nvPr/>
        </p:nvSpPr>
        <p:spPr bwMode="auto">
          <a:xfrm>
            <a:off x="5551626" y="2275125"/>
            <a:ext cx="2908806" cy="2308324"/>
          </a:xfrm>
          <a:prstGeom prst="rect">
            <a:avLst/>
          </a:prstGeom>
          <a:noFill/>
          <a:ln w="9525">
            <a:noFill/>
            <a:miter lim="800000"/>
            <a:headEnd/>
            <a:tailEnd/>
          </a:ln>
        </p:spPr>
        <p:txBody>
          <a:bodyPr wrap="square">
            <a:spAutoFit/>
          </a:bodyPr>
          <a:lstStyle/>
          <a:p>
            <a:pPr algn="r" rtl="1"/>
            <a:r>
              <a:rPr lang="ar-EG" sz="3600" b="1" dirty="0">
                <a:latin typeface="Calibri" pitchFamily="34" charset="0"/>
                <a:cs typeface="+mn-cs"/>
              </a:rPr>
              <a:t>من خلال الشكل المعروض، ما الأغذية المفيدة للجسم؟</a:t>
            </a:r>
            <a:endParaRPr lang="en-US" sz="3600" dirty="0">
              <a:latin typeface="Calibri" pitchFamily="34" charset="0"/>
              <a:cs typeface="+mn-cs"/>
            </a:endParaRPr>
          </a:p>
        </p:txBody>
      </p:sp>
      <p:sp>
        <p:nvSpPr>
          <p:cNvPr id="9" name="TextBox 8"/>
          <p:cNvSpPr txBox="1"/>
          <p:nvPr/>
        </p:nvSpPr>
        <p:spPr>
          <a:xfrm>
            <a:off x="1331640" y="5085184"/>
            <a:ext cx="6143668" cy="1077218"/>
          </a:xfrm>
          <a:prstGeom prst="rect">
            <a:avLst/>
          </a:prstGeom>
          <a:noFill/>
        </p:spPr>
        <p:txBody>
          <a:bodyPr wrap="square" rtlCol="1">
            <a:spAutoFit/>
          </a:bodyPr>
          <a:lstStyle/>
          <a:p>
            <a:pPr algn="ctr"/>
            <a:r>
              <a:rPr lang="ar-EG" sz="3200" b="1" dirty="0">
                <a:solidFill>
                  <a:srgbClr val="FF0000"/>
                </a:solidFill>
                <a:cs typeface="+mn-cs"/>
              </a:rPr>
              <a:t>الفواكة والخضراوات وعسل النحل والعصائر الطازجة والماء النقي والخبز الأسمر.</a:t>
            </a:r>
          </a:p>
        </p:txBody>
      </p:sp>
      <p:pic>
        <p:nvPicPr>
          <p:cNvPr id="5" name="صورة 4">
            <a:extLst>
              <a:ext uri="{FF2B5EF4-FFF2-40B4-BE49-F238E27FC236}">
                <a16:creationId xmlns:a16="http://schemas.microsoft.com/office/drawing/2014/main" id="{24771C7B-FE62-4620-BEC0-523778CE37E3}"/>
              </a:ext>
            </a:extLst>
          </p:cNvPr>
          <p:cNvPicPr>
            <a:picLocks noChangeAspect="1"/>
          </p:cNvPicPr>
          <p:nvPr/>
        </p:nvPicPr>
        <p:blipFill>
          <a:blip r:embed="rId4"/>
          <a:stretch>
            <a:fillRect/>
          </a:stretch>
        </p:blipFill>
        <p:spPr>
          <a:xfrm>
            <a:off x="683568" y="2275125"/>
            <a:ext cx="4647650" cy="2641613"/>
          </a:xfrm>
          <a:prstGeom prst="rect">
            <a:avLst/>
          </a:prstGeom>
        </p:spPr>
      </p:pic>
    </p:spTree>
  </p:cSld>
  <p:clrMapOvr>
    <a:masterClrMapping/>
  </p:clrMapOvr>
  <p:transition>
    <p:wipe dir="u"/>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3" name="الفواكة والخضراوات وعسل النحل والعصائر الطازجة والماء النقي والخبز.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
          <p:cNvSpPr>
            <a:spLocks noChangeArrowheads="1"/>
          </p:cNvSpPr>
          <p:nvPr/>
        </p:nvSpPr>
        <p:spPr bwMode="auto">
          <a:xfrm>
            <a:off x="1619672" y="2028616"/>
            <a:ext cx="6172096" cy="2800767"/>
          </a:xfrm>
          <a:prstGeom prst="rect">
            <a:avLst/>
          </a:prstGeom>
          <a:noFill/>
          <a:ln w="9525">
            <a:noFill/>
            <a:miter lim="800000"/>
            <a:headEnd/>
            <a:tailEnd/>
          </a:ln>
        </p:spPr>
        <p:txBody>
          <a:bodyPr wrap="square" anchor="ctr">
            <a:spAutoFit/>
          </a:bodyPr>
          <a:lstStyle/>
          <a:p>
            <a:pPr algn="ctr" rtl="1"/>
            <a:r>
              <a:rPr lang="ar-EG" sz="4400" b="1" dirty="0">
                <a:latin typeface="Calibri" pitchFamily="34" charset="0"/>
                <a:cs typeface="Times New Roman" pitchFamily="18" charset="0"/>
              </a:rPr>
              <a:t>إن الوعي الصحي بطرق الغذاء، والعادات الحسنة والسيئة في تناوله، يؤثر كثيراً على صحة الإنسان وينعكس على بشرته.</a:t>
            </a:r>
            <a:endParaRPr lang="ar-EG" sz="5400" b="1" dirty="0"/>
          </a:p>
        </p:txBody>
      </p:sp>
    </p:spTree>
  </p:cSld>
  <p:clrMapOvr>
    <a:masterClrMapping/>
  </p:clrMapOvr>
  <p:transition>
    <p:cover/>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363786" y="2557698"/>
            <a:ext cx="6416428" cy="1742604"/>
          </a:xfrm>
          <a:prstGeom prst="rect">
            <a:avLst/>
          </a:prstGeom>
          <a:solidFill>
            <a:schemeClr val="accent5">
              <a:lumMod val="75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800" b="1" dirty="0">
                <a:solidFill>
                  <a:schemeClr val="lt1"/>
                </a:solidFill>
                <a:effectLst>
                  <a:outerShdw blurRad="38100" dist="38100" dir="2700000" algn="tl">
                    <a:srgbClr val="000000">
                      <a:alpha val="43137"/>
                    </a:srgbClr>
                  </a:outerShdw>
                </a:effectLst>
                <a:latin typeface="+mn-lt"/>
                <a:cs typeface="+mn-cs"/>
              </a:rPr>
              <a:t>إليك أهم النصائح للعناية بالجسم:</a:t>
            </a:r>
          </a:p>
        </p:txBody>
      </p:sp>
    </p:spTree>
  </p:cSld>
  <p:clrMapOvr>
    <a:masterClrMapping/>
  </p:clrMapOvr>
  <p:transition>
    <p:plus/>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arn(inVertical)">
                                      <p:cBhvr>
                                        <p:cTn id="7" dur="500"/>
                                        <p:tgtEl>
                                          <p:spTgt spid="1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55576" y="920621"/>
            <a:ext cx="7892355" cy="5016758"/>
          </a:xfrm>
          <a:prstGeom prst="rect">
            <a:avLst/>
          </a:prstGeom>
          <a:noFill/>
          <a:ln w="9525">
            <a:noFill/>
            <a:miter lim="800000"/>
            <a:headEnd/>
            <a:tailEnd/>
          </a:ln>
        </p:spPr>
        <p:txBody>
          <a:bodyPr wrap="square">
            <a:spAutoFit/>
          </a:bodyPr>
          <a:lstStyle/>
          <a:p>
            <a:pPr lvl="1" algn="r" rtl="1"/>
            <a:r>
              <a:rPr lang="ar-EG" sz="4000" b="1" dirty="0">
                <a:solidFill>
                  <a:srgbClr val="7030A0"/>
                </a:solidFill>
                <a:latin typeface="Calibri" pitchFamily="34" charset="0"/>
                <a:cs typeface="+mn-cs"/>
              </a:rPr>
              <a:t>1- تناول الأغذية البروتينية.</a:t>
            </a:r>
            <a:endParaRPr lang="en-US" sz="4000" dirty="0">
              <a:solidFill>
                <a:srgbClr val="7030A0"/>
              </a:solidFill>
              <a:latin typeface="Calibri" pitchFamily="34" charset="0"/>
              <a:cs typeface="+mn-cs"/>
            </a:endParaRPr>
          </a:p>
          <a:p>
            <a:pPr lvl="1" algn="r" rtl="1"/>
            <a:r>
              <a:rPr lang="ar-EG" sz="4000" b="1" dirty="0">
                <a:solidFill>
                  <a:srgbClr val="7030A0"/>
                </a:solidFill>
                <a:latin typeface="Calibri" pitchFamily="34" charset="0"/>
                <a:cs typeface="+mn-cs"/>
              </a:rPr>
              <a:t>2- تناول الفواكه والخضروات الغنية بالألياف التي تحوى الفيتامينات خاصة (أ) و (ج) ومجموعة فيتامين (ب).</a:t>
            </a:r>
          </a:p>
          <a:p>
            <a:pPr lvl="1" algn="r" rtl="1"/>
            <a:r>
              <a:rPr lang="ar-EG" sz="4000" b="1" dirty="0">
                <a:solidFill>
                  <a:srgbClr val="7030A0"/>
                </a:solidFill>
                <a:latin typeface="Calibri" pitchFamily="34" charset="0"/>
                <a:cs typeface="+mn-cs"/>
              </a:rPr>
              <a:t>3- الإكثار من شرب السوائل، كالماء (بمعدل ثمانية أكواب يوميًا) والعصائر الطبيعية؛ لتخليص الجسم من السموم، وترطيب البشرة. </a:t>
            </a:r>
            <a:endParaRPr lang="en-US" sz="4000" dirty="0">
              <a:solidFill>
                <a:srgbClr val="7030A0"/>
              </a:solidFill>
              <a:latin typeface="Calibri" pitchFamily="34" charset="0"/>
              <a:cs typeface="+mn-cs"/>
            </a:endParaRPr>
          </a:p>
        </p:txBody>
      </p:sp>
    </p:spTree>
    <p:extLst>
      <p:ext uri="{BB962C8B-B14F-4D97-AF65-F5344CB8AC3E}">
        <p14:creationId xmlns:p14="http://schemas.microsoft.com/office/powerpoint/2010/main" val="1198569445"/>
      </p:ext>
    </p:extLst>
  </p:cSld>
  <p:clrMapOvr>
    <a:masterClrMapping/>
  </p:clrMapOvr>
  <p:transition>
    <p:plus/>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11560" y="721831"/>
            <a:ext cx="7920880" cy="4031873"/>
          </a:xfrm>
          <a:prstGeom prst="rect">
            <a:avLst/>
          </a:prstGeom>
          <a:noFill/>
          <a:ln w="9525">
            <a:noFill/>
            <a:miter lim="800000"/>
            <a:headEnd/>
            <a:tailEnd/>
          </a:ln>
        </p:spPr>
        <p:txBody>
          <a:bodyPr wrap="square">
            <a:spAutoFit/>
          </a:bodyPr>
          <a:lstStyle>
            <a:defPPr>
              <a:defRPr lang="ar-EG"/>
            </a:defPPr>
            <a:lvl2pPr lvl="1" algn="r" rtl="1">
              <a:defRPr sz="4000" b="1">
                <a:solidFill>
                  <a:srgbClr val="7030A0"/>
                </a:solidFill>
                <a:latin typeface="Calibri" pitchFamily="34" charset="0"/>
                <a:cs typeface="+mn-cs"/>
              </a:defRPr>
            </a:lvl2pPr>
          </a:lstStyle>
          <a:p>
            <a:pPr lvl="1"/>
            <a:r>
              <a:rPr lang="ar-EG" sz="3600" dirty="0"/>
              <a:t>4- الإقلال من تناول المشروبات الغازية.</a:t>
            </a:r>
            <a:endParaRPr lang="en-US" sz="3600" dirty="0"/>
          </a:p>
          <a:p>
            <a:pPr lvl="1"/>
            <a:r>
              <a:rPr lang="ar-EG" sz="3600" dirty="0"/>
              <a:t>5- الإقلال من الدهون وخاصة الحيوانية؛ لمنع ظهور البقع الجلدية والبثور على البشرة.</a:t>
            </a:r>
            <a:endParaRPr lang="en-US" sz="3600" dirty="0"/>
          </a:p>
          <a:p>
            <a:pPr lvl="1"/>
            <a:r>
              <a:rPr lang="ar-EG" sz="3600" dirty="0"/>
              <a:t>6- استبدال السكريات بالعسل، والحلويات بالتمر، والإقلال من الشكولاتة وشرائح البطاطس المحفوظة. </a:t>
            </a:r>
            <a:endParaRPr lang="en-US" sz="3600" dirty="0"/>
          </a:p>
          <a:p>
            <a:pPr lvl="1"/>
            <a:r>
              <a:rPr lang="ar-EG" sz="3600" dirty="0"/>
              <a:t>7- الابتعاد عن مسببات الإمساك. (كيف)</a:t>
            </a:r>
            <a:endParaRPr lang="en-US" sz="3600" dirty="0"/>
          </a:p>
        </p:txBody>
      </p:sp>
      <p:sp>
        <p:nvSpPr>
          <p:cNvPr id="8" name="مستطيل: زوايا مستديرة 7"/>
          <p:cNvSpPr/>
          <p:nvPr/>
        </p:nvSpPr>
        <p:spPr>
          <a:xfrm>
            <a:off x="1691680" y="4753704"/>
            <a:ext cx="5958917" cy="1381852"/>
          </a:xfrm>
          <a:prstGeom prst="roundRect">
            <a:avLst/>
          </a:prstGeom>
          <a:solidFill>
            <a:schemeClr val="bg1"/>
          </a:solidFill>
          <a:ln>
            <a:noFill/>
          </a:ln>
        </p:spPr>
        <p:style>
          <a:lnRef idx="0">
            <a:schemeClr val="accent4"/>
          </a:lnRef>
          <a:fillRef idx="3">
            <a:schemeClr val="accent4"/>
          </a:fillRef>
          <a:effectRef idx="3">
            <a:schemeClr val="accent4"/>
          </a:effectRef>
          <a:fontRef idx="minor">
            <a:schemeClr val="lt1"/>
          </a:fontRef>
        </p:style>
        <p:txBody>
          <a:bodyPr anchor="ctr"/>
          <a:lstStyle/>
          <a:p>
            <a:pPr algn="ctr" rtl="1">
              <a:defRPr/>
            </a:pPr>
            <a:r>
              <a:rPr lang="ar-EG" sz="2800" dirty="0">
                <a:solidFill>
                  <a:srgbClr val="0000FF"/>
                </a:solidFill>
              </a:rPr>
              <a:t>  </a:t>
            </a:r>
            <a:r>
              <a:rPr lang="ar-EG" sz="2800" b="1" dirty="0">
                <a:solidFill>
                  <a:srgbClr val="0000FF"/>
                </a:solidFill>
              </a:rPr>
              <a:t>بتناول أغذية تحتوي على ألياف طبعية كالخس والخيار والابتعاد عن الأغذية المسببة لذلك مثل الإكثار من تناول البقوليات.</a:t>
            </a:r>
            <a:endParaRPr lang="en-US" sz="2800" b="1" dirty="0">
              <a:solidFill>
                <a:srgbClr val="0000FF"/>
              </a:solidFill>
            </a:endParaRPr>
          </a:p>
        </p:txBody>
      </p:sp>
    </p:spTree>
  </p:cSld>
  <p:clrMapOvr>
    <a:masterClrMapping/>
  </p:clrMapOvr>
  <p:transition>
    <p:split orient="vert"/>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Horizontal)">
                                      <p:cBhvr>
                                        <p:cTn id="10" dur="500"/>
                                        <p:tgtEl>
                                          <p:spTgt spid="2">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Horizontal)">
                                      <p:cBhvr>
                                        <p:cTn id="13" dur="500"/>
                                        <p:tgtEl>
                                          <p:spTgt spid="2">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Horizont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347864" y="485683"/>
            <a:ext cx="4429125" cy="1214437"/>
            <a:chOff x="4286248" y="214290"/>
            <a:chExt cx="4429156" cy="1214446"/>
          </a:xfrm>
        </p:grpSpPr>
        <p:sp>
          <p:nvSpPr>
            <p:cNvPr id="10" name="Wave 9"/>
            <p:cNvSpPr/>
            <p:nvPr/>
          </p:nvSpPr>
          <p:spPr>
            <a:xfrm>
              <a:off x="4286248" y="214290"/>
              <a:ext cx="4429156" cy="1214446"/>
            </a:xfrm>
            <a:prstGeom prst="wave">
              <a:avLst/>
            </a:prstGeom>
            <a:solidFill>
              <a:srgbClr val="9900C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10241" name="Rectangle 1"/>
            <p:cNvSpPr>
              <a:spLocks noChangeArrowheads="1"/>
            </p:cNvSpPr>
            <p:nvPr/>
          </p:nvSpPr>
          <p:spPr bwMode="auto">
            <a:xfrm>
              <a:off x="4566068" y="500042"/>
              <a:ext cx="3863585" cy="646336"/>
            </a:xfrm>
            <a:prstGeom prst="rect">
              <a:avLst/>
            </a:prstGeom>
            <a:noFill/>
            <a:ln w="9525">
              <a:noFill/>
              <a:miter lim="800000"/>
              <a:headEnd/>
              <a:tailEnd/>
            </a:ln>
            <a:effectLst/>
          </p:spPr>
          <p:txBody>
            <a:bodyPr wrap="none" anchor="ctr">
              <a:spAutoFit/>
            </a:bodyPr>
            <a:lstStyle/>
            <a:p>
              <a:pPr algn="r" rtl="1">
                <a:defRPr/>
              </a:pP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تأثير الشمس على الجسم</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a:t>
              </a:r>
              <a:r>
                <a:rPr lang="ar-EG"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mn-cs"/>
                </a:rPr>
                <a:t> </a:t>
              </a:r>
              <a:endParaRPr lang="ar-EG"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grpSp>
      <p:grpSp>
        <p:nvGrpSpPr>
          <p:cNvPr id="3" name="Group 8"/>
          <p:cNvGrpSpPr>
            <a:grpSpLocks/>
          </p:cNvGrpSpPr>
          <p:nvPr/>
        </p:nvGrpSpPr>
        <p:grpSpPr bwMode="auto">
          <a:xfrm>
            <a:off x="306879" y="152486"/>
            <a:ext cx="8143139" cy="4070359"/>
            <a:chOff x="55359" y="542985"/>
            <a:chExt cx="8143166" cy="4070387"/>
          </a:xfrm>
        </p:grpSpPr>
        <p:grpSp>
          <p:nvGrpSpPr>
            <p:cNvPr id="16388" name="Group 3"/>
            <p:cNvGrpSpPr>
              <a:grpSpLocks/>
            </p:cNvGrpSpPr>
            <p:nvPr/>
          </p:nvGrpSpPr>
          <p:grpSpPr bwMode="auto">
            <a:xfrm>
              <a:off x="55359" y="542985"/>
              <a:ext cx="7569429" cy="2281874"/>
              <a:chOff x="268741" y="143301"/>
              <a:chExt cx="7446378" cy="2071702"/>
            </a:xfrm>
          </p:grpSpPr>
          <p:sp>
            <p:nvSpPr>
              <p:cNvPr id="8" name="Rectangle 1"/>
              <p:cNvSpPr/>
              <p:nvPr/>
            </p:nvSpPr>
            <p:spPr bwMode="auto">
              <a:xfrm>
                <a:off x="714025" y="1642173"/>
                <a:ext cx="7001094" cy="530918"/>
              </a:xfrm>
              <a:prstGeom prst="rect">
                <a:avLst/>
              </a:prstGeom>
            </p:spPr>
            <p:txBody>
              <a:bodyPr>
                <a:spAutoFit/>
              </a:bodyPr>
              <a:lstStyle/>
              <a:p>
                <a:pPr algn="r" rtl="1" fontAlgn="auto">
                  <a:spcBef>
                    <a:spcPts val="0"/>
                  </a:spcBef>
                  <a:spcAft>
                    <a:spcPts val="0"/>
                  </a:spcAft>
                  <a:defRPr/>
                </a:pPr>
                <a:endParaRPr lang="ar-EG" sz="3200" b="1" dirty="0">
                  <a:ln w="18415" cmpd="sng">
                    <a:solidFill>
                      <a:srgbClr val="FF0000"/>
                    </a:solidFill>
                    <a:prstDash val="solid"/>
                  </a:ln>
                  <a:solidFill>
                    <a:srgbClr val="6600CC"/>
                  </a:solidFill>
                  <a:effectLst>
                    <a:outerShdw blurRad="63500" dir="3600000" algn="tl" rotWithShape="0">
                      <a:srgbClr val="000000">
                        <a:alpha val="70000"/>
                      </a:srgbClr>
                    </a:outerShdw>
                  </a:effectLst>
                  <a:latin typeface="+mn-lt"/>
                  <a:cs typeface="+mn-cs"/>
                </a:endParaRPr>
              </a:p>
            </p:txBody>
          </p:sp>
          <p:pic>
            <p:nvPicPr>
              <p:cNvPr id="16391" name="Picture 5" descr="Sun_in_glasses_3.gif"/>
              <p:cNvPicPr>
                <a:picLocks noChangeAspect="1"/>
              </p:cNvPicPr>
              <p:nvPr/>
            </p:nvPicPr>
            <p:blipFill>
              <a:blip r:embed="rId5" cstate="print"/>
              <a:srcRect/>
              <a:stretch>
                <a:fillRect/>
              </a:stretch>
            </p:blipFill>
            <p:spPr bwMode="auto">
              <a:xfrm>
                <a:off x="268741" y="143301"/>
                <a:ext cx="2071702" cy="2071702"/>
              </a:xfrm>
              <a:prstGeom prst="rect">
                <a:avLst/>
              </a:prstGeom>
              <a:noFill/>
              <a:ln w="9525">
                <a:noFill/>
                <a:miter lim="800000"/>
                <a:headEnd/>
                <a:tailEnd/>
              </a:ln>
            </p:spPr>
          </p:pic>
        </p:grpSp>
        <p:sp>
          <p:nvSpPr>
            <p:cNvPr id="16389" name="Rectangle 2"/>
            <p:cNvSpPr>
              <a:spLocks noChangeArrowheads="1"/>
            </p:cNvSpPr>
            <p:nvPr/>
          </p:nvSpPr>
          <p:spPr bwMode="auto">
            <a:xfrm>
              <a:off x="1573768" y="2305032"/>
              <a:ext cx="6624757" cy="2308340"/>
            </a:xfrm>
            <a:prstGeom prst="rect">
              <a:avLst/>
            </a:prstGeom>
            <a:noFill/>
            <a:ln w="9525">
              <a:noFill/>
              <a:miter lim="800000"/>
              <a:headEnd/>
              <a:tailEnd/>
            </a:ln>
          </p:spPr>
          <p:txBody>
            <a:bodyPr wrap="square" anchor="ctr">
              <a:spAutoFit/>
            </a:bodyPr>
            <a:lstStyle/>
            <a:p>
              <a:pPr algn="r" rtl="1"/>
              <a:r>
                <a:rPr lang="ar-EG" sz="3600" b="1" dirty="0">
                  <a:latin typeface="Calibri" pitchFamily="34" charset="0"/>
                  <a:ea typeface="Times New Roman" pitchFamily="18" charset="0"/>
                  <a:cs typeface="+mn-cs"/>
                </a:rPr>
                <a:t>التعرض لأشعة الشمس باعتدال يُشعرنا بالحيوية والطاقة، ويساعد أجسامنا في إنتاج فيتامين (د) الذي يعدُّ ضرورياً لتكوين العظام،</a:t>
              </a:r>
            </a:p>
          </p:txBody>
        </p:sp>
      </p:grpSp>
      <p:sp>
        <p:nvSpPr>
          <p:cNvPr id="12" name="TextBox 11"/>
          <p:cNvSpPr txBox="1"/>
          <p:nvPr/>
        </p:nvSpPr>
        <p:spPr>
          <a:xfrm>
            <a:off x="1537250" y="4423657"/>
            <a:ext cx="6912768" cy="1754326"/>
          </a:xfrm>
          <a:prstGeom prst="rect">
            <a:avLst/>
          </a:prstGeom>
          <a:noFill/>
        </p:spPr>
        <p:txBody>
          <a:bodyPr wrap="square" rtlCol="1">
            <a:spAutoFit/>
          </a:bodyPr>
          <a:lstStyle/>
          <a:p>
            <a:pPr algn="r" rtl="1"/>
            <a:r>
              <a:rPr lang="ar-EG" sz="3600" b="1" dirty="0">
                <a:latin typeface="Calibri" pitchFamily="34" charset="0"/>
                <a:ea typeface="Times New Roman" pitchFamily="18" charset="0"/>
                <a:cs typeface="+mn-cs"/>
              </a:rPr>
              <a:t>إلا أن التعرض لأشعتها فترات طويلة وخاصة في وقت الظهيرة قد يؤذي البشرة ويسبب لها بعض المتاعب، مثل:</a:t>
            </a:r>
            <a:endParaRPr lang="ar-EG" sz="3600" dirty="0">
              <a:ea typeface="Times New Roman" pitchFamily="18" charset="0"/>
              <a:cs typeface="+mn-cs"/>
            </a:endParaRPr>
          </a:p>
        </p:txBody>
      </p:sp>
    </p:spTree>
  </p:cSld>
  <p:clrMapOvr>
    <a:masterClrMapping/>
  </p:clrMapOvr>
  <p:transition>
    <p:pull dir="lu"/>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التعرض لأشعة الشمس باعتدال يُشعرنا بالحيوية والطاقة، ويساعد.wav"/>
                                        </p:tgtEl>
                                      </p:cMediaNode>
                                    </p:audio>
                                  </p:sub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ppt_x</p:attrName>
                                        </p:attrNameLst>
                                      </p:cBhvr>
                                      <p:tavLst>
                                        <p:tav tm="0">
                                          <p:val>
                                            <p:strVal val="#ppt_x-.2"/>
                                          </p:val>
                                        </p:tav>
                                        <p:tav tm="100000">
                                          <p:val>
                                            <p:strVal val="#ppt_x"/>
                                          </p:val>
                                        </p:tav>
                                      </p:tavLst>
                                    </p:anim>
                                    <p:anim calcmode="lin" valueType="num">
                                      <p:cBhvr>
                                        <p:cTn id="1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4" name="إلا أن التعرض لأشعتها فترات طويلة وخاصة في وقت الظهي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312118" y="1374296"/>
            <a:ext cx="6572250" cy="4147161"/>
          </a:xfrm>
          <a:prstGeom prst="rect">
            <a:avLst/>
          </a:prstGeom>
          <a:noFill/>
          <a:ln w="9525">
            <a:noFill/>
            <a:miter lim="800000"/>
            <a:headEnd/>
            <a:tailEnd/>
          </a:ln>
        </p:spPr>
        <p:txBody>
          <a:bodyPr anchor="ctr">
            <a:spAutoFit/>
          </a:bodyPr>
          <a:lstStyle/>
          <a:p>
            <a:pPr lvl="1" algn="r" rtl="1">
              <a:lnSpc>
                <a:spcPct val="150000"/>
              </a:lnSpc>
              <a:tabLst>
                <a:tab pos="828675" algn="l"/>
              </a:tabLst>
            </a:pPr>
            <a:r>
              <a:rPr lang="ar-EG" sz="3600" b="1" dirty="0">
                <a:latin typeface="Calibri" pitchFamily="34" charset="0"/>
                <a:ea typeface="Times New Roman" pitchFamily="18" charset="0"/>
                <a:cs typeface="+mn-cs"/>
              </a:rPr>
              <a:t>1- الحروق الشمسية.</a:t>
            </a:r>
            <a:endParaRPr lang="en-US" sz="2800" b="1" dirty="0">
              <a:ea typeface="Times New Roman" pitchFamily="18" charset="0"/>
              <a:cs typeface="+mn-cs"/>
            </a:endParaRPr>
          </a:p>
          <a:p>
            <a:pPr lvl="1" algn="r" rtl="1" eaLnBrk="0" hangingPunct="0">
              <a:lnSpc>
                <a:spcPct val="150000"/>
              </a:lnSpc>
              <a:tabLst>
                <a:tab pos="828675" algn="l"/>
              </a:tabLst>
            </a:pPr>
            <a:r>
              <a:rPr lang="ar-EG" sz="3600" b="1" dirty="0">
                <a:latin typeface="Calibri" pitchFamily="34" charset="0"/>
                <a:ea typeface="Times New Roman" pitchFamily="18" charset="0"/>
                <a:cs typeface="+mn-cs"/>
              </a:rPr>
              <a:t>2- سرطان الجلد. </a:t>
            </a:r>
            <a:endParaRPr lang="ar-EG" sz="2800" b="1" dirty="0">
              <a:ea typeface="Times New Roman" pitchFamily="18" charset="0"/>
              <a:cs typeface="+mn-cs"/>
            </a:endParaRPr>
          </a:p>
          <a:p>
            <a:pPr lvl="1" algn="r" rtl="1" eaLnBrk="0" hangingPunct="0">
              <a:lnSpc>
                <a:spcPct val="150000"/>
              </a:lnSpc>
              <a:tabLst>
                <a:tab pos="828675" algn="l"/>
              </a:tabLst>
            </a:pPr>
            <a:r>
              <a:rPr lang="ar-EG" sz="2800" b="1" dirty="0">
                <a:ea typeface="Times New Roman" pitchFamily="18" charset="0"/>
                <a:cs typeface="+mn-cs"/>
              </a:rPr>
              <a:t>3- </a:t>
            </a:r>
            <a:r>
              <a:rPr lang="ar-EG" sz="3600" b="1" dirty="0">
                <a:latin typeface="Calibri" pitchFamily="34" charset="0"/>
                <a:ea typeface="Times New Roman" pitchFamily="18" charset="0"/>
                <a:cs typeface="+mn-cs"/>
              </a:rPr>
              <a:t>التجاعيد والشيخوخة المبكرة.</a:t>
            </a:r>
            <a:endParaRPr lang="en-US" sz="2800" b="1" dirty="0">
              <a:cs typeface="+mn-cs"/>
            </a:endParaRPr>
          </a:p>
          <a:p>
            <a:pPr lvl="1" algn="r" rtl="1" eaLnBrk="0" hangingPunct="0">
              <a:lnSpc>
                <a:spcPct val="150000"/>
              </a:lnSpc>
              <a:tabLst>
                <a:tab pos="828675" algn="l"/>
              </a:tabLst>
            </a:pPr>
            <a:r>
              <a:rPr lang="ar-EG" sz="3600" b="1" dirty="0">
                <a:latin typeface="Calibri" pitchFamily="34" charset="0"/>
                <a:cs typeface="+mn-cs"/>
              </a:rPr>
              <a:t>4- النمش والبقع الداكنة.</a:t>
            </a:r>
            <a:endParaRPr lang="en-US" sz="2800" b="1" dirty="0">
              <a:cs typeface="+mn-cs"/>
            </a:endParaRPr>
          </a:p>
          <a:p>
            <a:pPr lvl="1" algn="r" rtl="1" eaLnBrk="0" hangingPunct="0">
              <a:lnSpc>
                <a:spcPct val="150000"/>
              </a:lnSpc>
              <a:tabLst>
                <a:tab pos="828675" algn="l"/>
              </a:tabLst>
            </a:pPr>
            <a:r>
              <a:rPr lang="ar-EG" sz="3600" b="1" dirty="0">
                <a:latin typeface="Calibri" pitchFamily="34" charset="0"/>
                <a:cs typeface="+mn-cs"/>
              </a:rPr>
              <a:t>5- جفاف الجلد.</a:t>
            </a:r>
            <a:endParaRPr lang="en-US" sz="2800" b="1" dirty="0">
              <a:cs typeface="+mn-cs"/>
            </a:endParaRPr>
          </a:p>
        </p:txBody>
      </p:sp>
    </p:spTree>
  </p:cSld>
  <p:clrMapOvr>
    <a:masterClrMapping/>
  </p:clrMapOvr>
  <p:transition>
    <p:cover dir="d"/>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strips(downLeft)">
                                      <p:cBhvr>
                                        <p:cTn id="7" dur="500"/>
                                        <p:tgtEl>
                                          <p:spTgt spid="921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الحروق الشمسية.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217">
                                            <p:txEl>
                                              <p:pRg st="1" end="1"/>
                                            </p:txEl>
                                          </p:spTgt>
                                        </p:tgtEl>
                                        <p:attrNameLst>
                                          <p:attrName>style.visibility</p:attrName>
                                        </p:attrNameLst>
                                      </p:cBhvr>
                                      <p:to>
                                        <p:strVal val="visible"/>
                                      </p:to>
                                    </p:set>
                                    <p:animEffect transition="in" filter="strips(downLeft)">
                                      <p:cBhvr>
                                        <p:cTn id="12" dur="500"/>
                                        <p:tgtEl>
                                          <p:spTgt spid="921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سرطان الجلد.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217">
                                            <p:txEl>
                                              <p:pRg st="2" end="2"/>
                                            </p:txEl>
                                          </p:spTgt>
                                        </p:tgtEl>
                                        <p:attrNameLst>
                                          <p:attrName>style.visibility</p:attrName>
                                        </p:attrNameLst>
                                      </p:cBhvr>
                                      <p:to>
                                        <p:strVal val="visible"/>
                                      </p:to>
                                    </p:set>
                                    <p:animEffect transition="in" filter="strips(downLeft)">
                                      <p:cBhvr>
                                        <p:cTn id="17" dur="500"/>
                                        <p:tgtEl>
                                          <p:spTgt spid="921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التجاعيد والشيخوخة المبكرة.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9217">
                                            <p:txEl>
                                              <p:pRg st="3" end="3"/>
                                            </p:txEl>
                                          </p:spTgt>
                                        </p:tgtEl>
                                        <p:attrNameLst>
                                          <p:attrName>style.visibility</p:attrName>
                                        </p:attrNameLst>
                                      </p:cBhvr>
                                      <p:to>
                                        <p:strVal val="visible"/>
                                      </p:to>
                                    </p:set>
                                    <p:animEffect transition="in" filter="strips(downLeft)">
                                      <p:cBhvr>
                                        <p:cTn id="22" dur="500"/>
                                        <p:tgtEl>
                                          <p:spTgt spid="921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6" name="النمش والبقع الداكنة.wav"/>
                                        </p:tgtEl>
                                      </p:cMediaNode>
                                    </p:audio>
                                  </p:sub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217">
                                            <p:txEl>
                                              <p:pRg st="4" end="4"/>
                                            </p:txEl>
                                          </p:spTgt>
                                        </p:tgtEl>
                                        <p:attrNameLst>
                                          <p:attrName>style.visibility</p:attrName>
                                        </p:attrNameLst>
                                      </p:cBhvr>
                                      <p:to>
                                        <p:strVal val="visible"/>
                                      </p:to>
                                    </p:set>
                                    <p:animEffect transition="in" filter="strips(downLeft)">
                                      <p:cBhvr>
                                        <p:cTn id="27" dur="500"/>
                                        <p:tgtEl>
                                          <p:spTgt spid="921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7" name="جفاف الجل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2">
            <a:extLst>
              <a:ext uri="{FF2B5EF4-FFF2-40B4-BE49-F238E27FC236}">
                <a16:creationId xmlns:a16="http://schemas.microsoft.com/office/drawing/2014/main" id="{FE977E9A-B35A-46BF-B133-5B3E5A4F2926}"/>
              </a:ext>
            </a:extLst>
          </p:cNvPr>
          <p:cNvSpPr/>
          <p:nvPr/>
        </p:nvSpPr>
        <p:spPr>
          <a:xfrm rot="21106206">
            <a:off x="1557180" y="1000145"/>
            <a:ext cx="5307225" cy="939158"/>
          </a:xfrm>
          <a:prstGeom prst="roundRect">
            <a:avLst>
              <a:gd name="adj" fmla="val 50000"/>
            </a:avLst>
          </a:prstGeom>
          <a:solidFill>
            <a:schemeClr val="tx2">
              <a:lumMod val="75000"/>
            </a:schemeClr>
          </a:solidFill>
          <a:ln w="76200">
            <a:solidFill>
              <a:schemeClr val="accent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5400" b="1" dirty="0">
                <a:cs typeface="+mj-cs"/>
              </a:rPr>
              <a:t>المفاهيم الرئيسة:</a:t>
            </a:r>
          </a:p>
        </p:txBody>
      </p:sp>
      <p:grpSp>
        <p:nvGrpSpPr>
          <p:cNvPr id="7" name="Group 8"/>
          <p:cNvGrpSpPr>
            <a:grpSpLocks/>
          </p:cNvGrpSpPr>
          <p:nvPr/>
        </p:nvGrpSpPr>
        <p:grpSpPr bwMode="auto">
          <a:xfrm>
            <a:off x="2051720" y="1988840"/>
            <a:ext cx="5373712" cy="4648200"/>
            <a:chOff x="1456497" y="1714488"/>
            <a:chExt cx="5373750" cy="4648224"/>
          </a:xfrm>
        </p:grpSpPr>
        <p:pic>
          <p:nvPicPr>
            <p:cNvPr id="3076" name="Picture 7"/>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1456497" y="1714488"/>
              <a:ext cx="5373750" cy="4648224"/>
            </a:xfrm>
            <a:prstGeom prst="rect">
              <a:avLst/>
            </a:prstGeom>
            <a:noFill/>
            <a:ln w="9525">
              <a:noFill/>
              <a:miter lim="800000"/>
              <a:headEnd/>
              <a:tailEnd/>
            </a:ln>
          </p:spPr>
        </p:pic>
        <p:sp>
          <p:nvSpPr>
            <p:cNvPr id="3077" name="TextBox 2"/>
            <p:cNvSpPr txBox="1">
              <a:spLocks noChangeArrowheads="1"/>
            </p:cNvSpPr>
            <p:nvPr/>
          </p:nvSpPr>
          <p:spPr bwMode="auto">
            <a:xfrm>
              <a:off x="2786046" y="2722605"/>
              <a:ext cx="2714650" cy="2123669"/>
            </a:xfrm>
            <a:prstGeom prst="rect">
              <a:avLst/>
            </a:prstGeom>
            <a:noFill/>
            <a:ln w="9525">
              <a:noFill/>
              <a:miter lim="800000"/>
              <a:headEnd/>
              <a:tailEnd/>
            </a:ln>
          </p:spPr>
          <p:txBody>
            <a:bodyPr wrap="square">
              <a:spAutoFit/>
            </a:bodyPr>
            <a:lstStyle/>
            <a:p>
              <a:pPr algn="ctr" rtl="1"/>
              <a:r>
                <a:rPr lang="ar-EG" sz="4400" b="1" dirty="0">
                  <a:latin typeface="Calibri" pitchFamily="34" charset="0"/>
                </a:rPr>
                <a:t>الجسم</a:t>
              </a:r>
            </a:p>
            <a:p>
              <a:pPr algn="ctr" rtl="1"/>
              <a:r>
                <a:rPr lang="ar-EG" sz="4400" b="1" dirty="0">
                  <a:latin typeface="Calibri" pitchFamily="34" charset="0"/>
                </a:rPr>
                <a:t>العناية</a:t>
              </a:r>
            </a:p>
            <a:p>
              <a:pPr algn="ctr" rtl="1"/>
              <a:r>
                <a:rPr lang="ar-EG" sz="4400" b="1" dirty="0">
                  <a:latin typeface="Calibri" pitchFamily="34" charset="0"/>
                </a:rPr>
                <a:t>المراهقة</a:t>
              </a:r>
              <a:endParaRPr lang="en-US" sz="4400" dirty="0">
                <a:latin typeface="Calibri" pitchFamily="34" charset="0"/>
              </a:endParaRPr>
            </a:p>
          </p:txBody>
        </p:sp>
      </p:grpSp>
    </p:spTree>
  </p:cSld>
  <p:clrMapOvr>
    <a:masterClrMapping/>
  </p:clrMapOvr>
  <p:transition>
    <p:circle/>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المفاهيم الرئيسة.wav"/>
                                        </p:tgtEl>
                                      </p:cMediaNode>
                                    </p:audio>
                                  </p:sub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style.rotation</p:attrName>
                                        </p:attrNameLst>
                                      </p:cBhvr>
                                      <p:tavLst>
                                        <p:tav tm="0">
                                          <p:val>
                                            <p:fltVal val="720"/>
                                          </p:val>
                                        </p:tav>
                                        <p:tav tm="100000">
                                          <p:val>
                                            <p:fltVal val="0"/>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47664" y="2285999"/>
            <a:ext cx="6408712" cy="2554545"/>
          </a:xfrm>
          <a:prstGeom prst="rect">
            <a:avLst/>
          </a:prstGeom>
          <a:solidFill>
            <a:schemeClr val="bg1"/>
          </a:solidFill>
        </p:spPr>
        <p:txBody>
          <a:bodyPr wrap="square">
            <a:spAutoFit/>
          </a:bodyPr>
          <a:lstStyle/>
          <a:p>
            <a:pPr algn="ctr" rtl="1" fontAlgn="auto">
              <a:spcBef>
                <a:spcPts val="0"/>
              </a:spcBef>
              <a:spcAft>
                <a:spcPts val="0"/>
              </a:spcAft>
              <a:defRPr/>
            </a:pPr>
            <a:r>
              <a:rPr lang="ar-EG" sz="4000" b="1" dirty="0">
                <a:latin typeface="+mn-lt"/>
                <a:cs typeface="+mn-cs"/>
              </a:rPr>
              <a:t>مستعينًا بمصادر التعلُّم، اكتب عن آخر ما توصلت إليه الدراسات العلمية حول فوائد الشمس، ثم قم بعرضه على زملائك للاستفادة منها.</a:t>
            </a:r>
          </a:p>
        </p:txBody>
      </p:sp>
      <p:sp>
        <p:nvSpPr>
          <p:cNvPr id="8" name="TextBox 2">
            <a:extLst>
              <a:ext uri="{FF2B5EF4-FFF2-40B4-BE49-F238E27FC236}">
                <a16:creationId xmlns:a16="http://schemas.microsoft.com/office/drawing/2014/main" id="{C7C080FF-3561-488E-B6A4-2B73635593D8}"/>
              </a:ext>
            </a:extLst>
          </p:cNvPr>
          <p:cNvSpPr txBox="1">
            <a:spLocks noChangeArrowheads="1"/>
          </p:cNvSpPr>
          <p:nvPr/>
        </p:nvSpPr>
        <p:spPr bwMode="auto">
          <a:xfrm rot="21375335">
            <a:off x="4457177" y="1008986"/>
            <a:ext cx="895628" cy="923330"/>
          </a:xfrm>
          <a:prstGeom prst="rect">
            <a:avLst/>
          </a:prstGeom>
          <a:solidFill>
            <a:srgbClr val="FF3399"/>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5400" b="1">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rtl="1"/>
            <a:r>
              <a:rPr lang="ar-SA" sz="4800" dirty="0"/>
              <a:t>3</a:t>
            </a:r>
            <a:endParaRPr lang="en-US" sz="4800" dirty="0"/>
          </a:p>
        </p:txBody>
      </p:sp>
    </p:spTree>
  </p:cSld>
  <p:clrMapOvr>
    <a:masterClrMapping/>
  </p:clrMapOvr>
  <p:transition>
    <p:checker/>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3"/>
                                          </p:stCondLst>
                                        </p:cTn>
                                        <p:tgtEl>
                                          <p:spTgt spid="8"/>
                                        </p:tgtEl>
                                      </p:cBhvr>
                                      <p:to x="100000" y="60000"/>
                                    </p:animScale>
                                    <p:animScale>
                                      <p:cBhvr>
                                        <p:cTn id="14" dur="42"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2" decel="50000">
                                          <p:stCondLst>
                                            <p:cond delay="335"/>
                                          </p:stCondLst>
                                        </p:cTn>
                                        <p:tgtEl>
                                          <p:spTgt spid="8"/>
                                        </p:tgtEl>
                                      </p:cBhvr>
                                      <p:to x="100000" y="100000"/>
                                    </p:animScale>
                                    <p:animScale>
                                      <p:cBhvr>
                                        <p:cTn id="17" dur="7">
                                          <p:stCondLst>
                                            <p:cond delay="411"/>
                                          </p:stCondLst>
                                        </p:cTn>
                                        <p:tgtEl>
                                          <p:spTgt spid="8"/>
                                        </p:tgtEl>
                                      </p:cBhvr>
                                      <p:to x="100000" y="90000"/>
                                    </p:animScale>
                                    <p:animScale>
                                      <p:cBhvr>
                                        <p:cTn id="18" dur="42"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2" decel="50000">
                                          <p:stCondLst>
                                            <p:cond delay="459"/>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7891" y="1843950"/>
            <a:ext cx="6528218"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a:r>
              <a:rPr lang="ar-EG" sz="4000" b="1" dirty="0">
                <a:solidFill>
                  <a:srgbClr val="0000FF"/>
                </a:solidFill>
              </a:rPr>
              <a:t>تمدنا بفيتامين (د) وبالدفىء وكذلك تساعد على إمدادنا بالحيوية والنشاط كما أثبتت الدراسات العلمية أن التعرض لأشعة الشمس بشكل متوازن يساعدنا في الوقاية من بعض أشكال السرطان.</a:t>
            </a:r>
          </a:p>
        </p:txBody>
      </p:sp>
    </p:spTree>
  </p:cSld>
  <p:clrMapOvr>
    <a:masterClrMapping/>
  </p:clrMapOvr>
  <p:transition>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تمدنا بفيتامين (د) وبالدفىء وكذلك تساعد على إمدادنا بالحيوية والنشاط كما أثبتت.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485941" y="446761"/>
            <a:ext cx="6429375" cy="584771"/>
          </a:xfrm>
          <a:prstGeom prst="rect">
            <a:avLst/>
          </a:prstGeom>
          <a:solidFill>
            <a:schemeClr val="accent1">
              <a:lumMod val="20000"/>
              <a:lumOff val="80000"/>
            </a:schemeClr>
          </a:solidFill>
        </p:spPr>
        <p:txBody>
          <a:bodyPr rtlCol="1">
            <a:spAutoFit/>
          </a:bodyPr>
          <a:lstStyle/>
          <a:p>
            <a:pPr algn="ctr" rtl="1" fontAlgn="auto">
              <a:spcBef>
                <a:spcPts val="0"/>
              </a:spcBef>
              <a:spcAft>
                <a:spcPts val="0"/>
              </a:spcAft>
              <a:defRPr/>
            </a:pPr>
            <a:r>
              <a:rPr lang="ar-EG" sz="3200" b="1" dirty="0">
                <a:solidFill>
                  <a:srgbClr val="0000FF"/>
                </a:solidFill>
                <a:latin typeface="+mn-lt"/>
                <a:cs typeface="+mn-cs"/>
              </a:rPr>
              <a:t>كيف يمكن الوقاية من أضرار الشمس؟ </a:t>
            </a:r>
            <a:endParaRPr lang="en-US" sz="3200" b="1" dirty="0">
              <a:solidFill>
                <a:srgbClr val="0000FF"/>
              </a:solidFill>
              <a:latin typeface="+mn-lt"/>
              <a:cs typeface="+mn-cs"/>
            </a:endParaRPr>
          </a:p>
        </p:txBody>
      </p:sp>
      <p:grpSp>
        <p:nvGrpSpPr>
          <p:cNvPr id="4" name="Group 6"/>
          <p:cNvGrpSpPr>
            <a:grpSpLocks/>
          </p:cNvGrpSpPr>
          <p:nvPr/>
        </p:nvGrpSpPr>
        <p:grpSpPr bwMode="auto">
          <a:xfrm>
            <a:off x="5883275" y="1578233"/>
            <a:ext cx="2649165" cy="2630230"/>
            <a:chOff x="5429256" y="1649018"/>
            <a:chExt cx="3189565" cy="3065866"/>
          </a:xfrm>
        </p:grpSpPr>
        <p:pic>
          <p:nvPicPr>
            <p:cNvPr id="19488" name="صورة 8" descr="at_umbrella.gif"/>
            <p:cNvPicPr>
              <a:picLocks noChangeAspect="1"/>
            </p:cNvPicPr>
            <p:nvPr/>
          </p:nvPicPr>
          <p:blipFill>
            <a:blip r:embed="rId8" cstate="print"/>
            <a:srcRect/>
            <a:stretch>
              <a:fillRect/>
            </a:stretch>
          </p:blipFill>
          <p:spPr bwMode="auto">
            <a:xfrm rot="-619351">
              <a:off x="6792547" y="1649018"/>
              <a:ext cx="1826274" cy="1826274"/>
            </a:xfrm>
            <a:prstGeom prst="rect">
              <a:avLst/>
            </a:prstGeom>
            <a:noFill/>
            <a:ln w="9525">
              <a:noFill/>
              <a:miter lim="800000"/>
              <a:headEnd/>
              <a:tailEnd/>
            </a:ln>
          </p:spPr>
        </p:pic>
        <p:grpSp>
          <p:nvGrpSpPr>
            <p:cNvPr id="19489" name="Group 5"/>
            <p:cNvGrpSpPr>
              <a:grpSpLocks/>
            </p:cNvGrpSpPr>
            <p:nvPr/>
          </p:nvGrpSpPr>
          <p:grpSpPr bwMode="auto">
            <a:xfrm>
              <a:off x="5429256" y="2643182"/>
              <a:ext cx="2786082" cy="2071702"/>
              <a:chOff x="5429256" y="2643182"/>
              <a:chExt cx="2786082" cy="2071702"/>
            </a:xfrm>
          </p:grpSpPr>
          <p:sp>
            <p:nvSpPr>
              <p:cNvPr id="5" name="Oval 4"/>
              <p:cNvSpPr/>
              <p:nvPr/>
            </p:nvSpPr>
            <p:spPr>
              <a:xfrm>
                <a:off x="5429256" y="2643182"/>
                <a:ext cx="2786082" cy="2071702"/>
              </a:xfrm>
              <a:prstGeom prst="ellipse">
                <a:avLst/>
              </a:prstGeom>
              <a:solidFill>
                <a:srgbClr val="FFFF00"/>
              </a:solidFill>
              <a:ln w="57150">
                <a:solidFill>
                  <a:schemeClr val="tx1"/>
                </a:solidFill>
              </a:ln>
              <a:effectLst>
                <a:innerShdw blurRad="1079500">
                  <a:prstClr val="black"/>
                </a:innerShdw>
              </a:effectLst>
            </p:spPr>
            <p:style>
              <a:lnRef idx="0">
                <a:schemeClr val="accent4"/>
              </a:lnRef>
              <a:fillRef idx="3">
                <a:schemeClr val="accent4"/>
              </a:fillRef>
              <a:effectRef idx="3">
                <a:schemeClr val="accent4"/>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sp>
            <p:nvSpPr>
              <p:cNvPr id="19493" name="TextBox 3"/>
              <p:cNvSpPr txBox="1">
                <a:spLocks noChangeArrowheads="1"/>
              </p:cNvSpPr>
              <p:nvPr/>
            </p:nvSpPr>
            <p:spPr bwMode="auto">
              <a:xfrm>
                <a:off x="5549244" y="2832476"/>
                <a:ext cx="2214579" cy="1829637"/>
              </a:xfrm>
              <a:prstGeom prst="rect">
                <a:avLst/>
              </a:prstGeom>
              <a:noFill/>
              <a:ln w="9525">
                <a:noFill/>
                <a:miter lim="800000"/>
                <a:headEnd/>
                <a:tailEnd/>
              </a:ln>
            </p:spPr>
            <p:txBody>
              <a:bodyPr>
                <a:spAutoFit/>
              </a:bodyPr>
              <a:lstStyle/>
              <a:p>
                <a:pPr algn="r" rtl="1"/>
                <a:r>
                  <a:rPr lang="ar-EG" sz="2400" b="1" dirty="0">
                    <a:latin typeface="Calibri" pitchFamily="34" charset="0"/>
                    <a:cs typeface="+mn-cs"/>
                  </a:rPr>
                  <a:t>1- تجنب التعرّض للشَمس وخاصة وقت الذروة.</a:t>
                </a:r>
                <a:endParaRPr lang="en-US" sz="2400" b="1" dirty="0">
                  <a:latin typeface="Calibri" pitchFamily="34" charset="0"/>
                  <a:cs typeface="+mn-cs"/>
                </a:endParaRPr>
              </a:p>
            </p:txBody>
          </p:sp>
        </p:grpSp>
      </p:grpSp>
      <p:grpSp>
        <p:nvGrpSpPr>
          <p:cNvPr id="7" name="Group 7"/>
          <p:cNvGrpSpPr>
            <a:grpSpLocks/>
          </p:cNvGrpSpPr>
          <p:nvPr/>
        </p:nvGrpSpPr>
        <p:grpSpPr bwMode="auto">
          <a:xfrm>
            <a:off x="3581716" y="1071563"/>
            <a:ext cx="2561910" cy="2552971"/>
            <a:chOff x="5429256" y="1649018"/>
            <a:chExt cx="3189565" cy="3065866"/>
          </a:xfrm>
        </p:grpSpPr>
        <p:pic>
          <p:nvPicPr>
            <p:cNvPr id="19482" name="صورة 8" descr="at_umbrella.gif"/>
            <p:cNvPicPr>
              <a:picLocks noChangeAspect="1"/>
            </p:cNvPicPr>
            <p:nvPr/>
          </p:nvPicPr>
          <p:blipFill>
            <a:blip r:embed="rId8" cstate="print"/>
            <a:srcRect/>
            <a:stretch>
              <a:fillRect/>
            </a:stretch>
          </p:blipFill>
          <p:spPr bwMode="auto">
            <a:xfrm rot="-619351">
              <a:off x="6792547" y="1649018"/>
              <a:ext cx="1826274" cy="1826274"/>
            </a:xfrm>
            <a:prstGeom prst="rect">
              <a:avLst/>
            </a:prstGeom>
            <a:noFill/>
            <a:ln w="9525">
              <a:noFill/>
              <a:miter lim="800000"/>
              <a:headEnd/>
              <a:tailEnd/>
            </a:ln>
          </p:spPr>
        </p:pic>
        <p:grpSp>
          <p:nvGrpSpPr>
            <p:cNvPr id="19483" name="Group 5"/>
            <p:cNvGrpSpPr>
              <a:grpSpLocks/>
            </p:cNvGrpSpPr>
            <p:nvPr/>
          </p:nvGrpSpPr>
          <p:grpSpPr bwMode="auto">
            <a:xfrm>
              <a:off x="5429256" y="2643182"/>
              <a:ext cx="2786082" cy="2071702"/>
              <a:chOff x="5429256" y="2643182"/>
              <a:chExt cx="2786082" cy="2071702"/>
            </a:xfrm>
          </p:grpSpPr>
          <p:sp>
            <p:nvSpPr>
              <p:cNvPr id="11" name="Oval 10"/>
              <p:cNvSpPr/>
              <p:nvPr/>
            </p:nvSpPr>
            <p:spPr>
              <a:xfrm>
                <a:off x="5429256" y="2643182"/>
                <a:ext cx="2786082" cy="2071702"/>
              </a:xfrm>
              <a:prstGeom prst="ellipse">
                <a:avLst/>
              </a:prstGeom>
              <a:solidFill>
                <a:srgbClr val="FFFF00"/>
              </a:solidFill>
              <a:ln w="57150">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r" rtl="1" fontAlgn="auto">
                  <a:spcBef>
                    <a:spcPts val="0"/>
                  </a:spcBef>
                  <a:spcAft>
                    <a:spcPts val="0"/>
                  </a:spcAft>
                  <a:defRPr/>
                </a:pPr>
                <a:endParaRPr lang="ar-EG" b="1" dirty="0">
                  <a:solidFill>
                    <a:schemeClr val="tx1"/>
                  </a:solidFill>
                </a:endParaRPr>
              </a:p>
            </p:txBody>
          </p:sp>
          <p:sp>
            <p:nvSpPr>
              <p:cNvPr id="19487" name="TextBox 3"/>
              <p:cNvSpPr txBox="1">
                <a:spLocks noChangeArrowheads="1"/>
              </p:cNvSpPr>
              <p:nvPr/>
            </p:nvSpPr>
            <p:spPr bwMode="auto">
              <a:xfrm>
                <a:off x="5716176" y="3117340"/>
                <a:ext cx="2156116" cy="1145788"/>
              </a:xfrm>
              <a:prstGeom prst="rect">
                <a:avLst/>
              </a:prstGeom>
              <a:noFill/>
              <a:ln w="9525">
                <a:noFill/>
                <a:miter lim="800000"/>
                <a:headEnd/>
                <a:tailEnd/>
              </a:ln>
            </p:spPr>
            <p:txBody>
              <a:bodyPr wrap="square">
                <a:spAutoFit/>
              </a:bodyPr>
              <a:lstStyle/>
              <a:p>
                <a:pPr algn="r" rtl="1"/>
                <a:r>
                  <a:rPr lang="ar-EG" sz="2800" b="1" dirty="0">
                    <a:latin typeface="Calibri" pitchFamily="34" charset="0"/>
                    <a:cs typeface="+mn-cs"/>
                  </a:rPr>
                  <a:t>2- ا</a:t>
                </a:r>
                <a:r>
                  <a:rPr lang="ar-EG" sz="2800" b="1" dirty="0">
                    <a:solidFill>
                      <a:schemeClr val="tx2"/>
                    </a:solidFill>
                    <a:latin typeface="Calibri" pitchFamily="34" charset="0"/>
                    <a:cs typeface="+mn-cs"/>
                  </a:rPr>
                  <a:t>رتداء غطاء للرأس</a:t>
                </a:r>
                <a:endParaRPr lang="en-US" sz="2800" b="1" dirty="0">
                  <a:latin typeface="Calibri" pitchFamily="34" charset="0"/>
                  <a:cs typeface="+mn-cs"/>
                </a:endParaRPr>
              </a:p>
            </p:txBody>
          </p:sp>
        </p:grpSp>
      </p:grpSp>
      <p:grpSp>
        <p:nvGrpSpPr>
          <p:cNvPr id="9" name="Group 12"/>
          <p:cNvGrpSpPr>
            <a:grpSpLocks/>
          </p:cNvGrpSpPr>
          <p:nvPr/>
        </p:nvGrpSpPr>
        <p:grpSpPr bwMode="auto">
          <a:xfrm>
            <a:off x="815109" y="1000126"/>
            <a:ext cx="2399580" cy="2867343"/>
            <a:chOff x="5206732" y="1649018"/>
            <a:chExt cx="3412089" cy="3243650"/>
          </a:xfrm>
        </p:grpSpPr>
        <p:pic>
          <p:nvPicPr>
            <p:cNvPr id="19476" name="صورة 8" descr="at_umbrella.gif"/>
            <p:cNvPicPr>
              <a:picLocks noChangeAspect="1"/>
            </p:cNvPicPr>
            <p:nvPr/>
          </p:nvPicPr>
          <p:blipFill>
            <a:blip r:embed="rId8" cstate="print"/>
            <a:srcRect/>
            <a:stretch>
              <a:fillRect/>
            </a:stretch>
          </p:blipFill>
          <p:spPr bwMode="auto">
            <a:xfrm rot="-619351">
              <a:off x="6792547" y="1649018"/>
              <a:ext cx="1826274" cy="1826274"/>
            </a:xfrm>
            <a:prstGeom prst="rect">
              <a:avLst/>
            </a:prstGeom>
            <a:noFill/>
            <a:ln w="9525">
              <a:noFill/>
              <a:miter lim="800000"/>
              <a:headEnd/>
              <a:tailEnd/>
            </a:ln>
          </p:spPr>
        </p:pic>
        <p:grpSp>
          <p:nvGrpSpPr>
            <p:cNvPr id="19477" name="Group 5"/>
            <p:cNvGrpSpPr>
              <a:grpSpLocks/>
            </p:cNvGrpSpPr>
            <p:nvPr/>
          </p:nvGrpSpPr>
          <p:grpSpPr bwMode="auto">
            <a:xfrm>
              <a:off x="5206732" y="2643182"/>
              <a:ext cx="3008606" cy="2249486"/>
              <a:chOff x="5206732" y="2643182"/>
              <a:chExt cx="3008606" cy="2249486"/>
            </a:xfrm>
          </p:grpSpPr>
          <p:sp>
            <p:nvSpPr>
              <p:cNvPr id="16" name="Oval 15"/>
              <p:cNvSpPr/>
              <p:nvPr/>
            </p:nvSpPr>
            <p:spPr>
              <a:xfrm>
                <a:off x="5429256" y="2643182"/>
                <a:ext cx="2786082" cy="2071702"/>
              </a:xfrm>
              <a:prstGeom prst="ellipse">
                <a:avLst/>
              </a:prstGeom>
              <a:solidFill>
                <a:srgbClr val="FFFF00"/>
              </a:solidFill>
              <a:ln w="57150">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sp>
            <p:nvSpPr>
              <p:cNvPr id="19481" name="TextBox 3"/>
              <p:cNvSpPr txBox="1">
                <a:spLocks noChangeArrowheads="1"/>
              </p:cNvSpPr>
              <p:nvPr/>
            </p:nvSpPr>
            <p:spPr bwMode="auto">
              <a:xfrm rot="678534">
                <a:off x="5206732" y="2699204"/>
                <a:ext cx="2608594" cy="2193464"/>
              </a:xfrm>
              <a:prstGeom prst="rect">
                <a:avLst/>
              </a:prstGeom>
              <a:noFill/>
              <a:ln w="9525">
                <a:noFill/>
                <a:miter lim="800000"/>
                <a:headEnd/>
                <a:tailEnd/>
              </a:ln>
            </p:spPr>
            <p:txBody>
              <a:bodyPr wrap="square">
                <a:spAutoFit/>
              </a:bodyPr>
              <a:lstStyle/>
              <a:p>
                <a:pPr algn="r" rtl="1"/>
                <a:r>
                  <a:rPr lang="ar-EG" sz="2400" b="1" dirty="0">
                    <a:latin typeface="Calibri" pitchFamily="34" charset="0"/>
                    <a:cs typeface="+mn-cs"/>
                  </a:rPr>
                  <a:t>3- استخدام مستحضر واق عند التعرض للشمس </a:t>
                </a:r>
                <a:endParaRPr lang="en-US" sz="2400" b="1" dirty="0">
                  <a:latin typeface="Calibri" pitchFamily="34" charset="0"/>
                  <a:cs typeface="+mn-cs"/>
                </a:endParaRPr>
              </a:p>
              <a:p>
                <a:pPr algn="r" rtl="1"/>
                <a:endParaRPr lang="en-US" sz="2400" b="1" dirty="0">
                  <a:latin typeface="Calibri" pitchFamily="34" charset="0"/>
                  <a:cs typeface="+mn-cs"/>
                </a:endParaRPr>
              </a:p>
            </p:txBody>
          </p:sp>
        </p:grpSp>
      </p:grpSp>
      <p:grpSp>
        <p:nvGrpSpPr>
          <p:cNvPr id="12" name="Group 17"/>
          <p:cNvGrpSpPr>
            <a:grpSpLocks/>
          </p:cNvGrpSpPr>
          <p:nvPr/>
        </p:nvGrpSpPr>
        <p:grpSpPr bwMode="auto">
          <a:xfrm>
            <a:off x="3779912" y="3721100"/>
            <a:ext cx="3195563" cy="2690139"/>
            <a:chOff x="5422933" y="1649018"/>
            <a:chExt cx="3195888" cy="2690493"/>
          </a:xfrm>
        </p:grpSpPr>
        <p:pic>
          <p:nvPicPr>
            <p:cNvPr id="19470" name="صورة 8" descr="at_umbrella.gif"/>
            <p:cNvPicPr>
              <a:picLocks noChangeAspect="1"/>
            </p:cNvPicPr>
            <p:nvPr/>
          </p:nvPicPr>
          <p:blipFill>
            <a:blip r:embed="rId8" cstate="print"/>
            <a:srcRect/>
            <a:stretch>
              <a:fillRect/>
            </a:stretch>
          </p:blipFill>
          <p:spPr bwMode="auto">
            <a:xfrm rot="-619351">
              <a:off x="6792547" y="1649018"/>
              <a:ext cx="1826274" cy="1826274"/>
            </a:xfrm>
            <a:prstGeom prst="rect">
              <a:avLst/>
            </a:prstGeom>
            <a:noFill/>
            <a:ln w="9525">
              <a:noFill/>
              <a:miter lim="800000"/>
              <a:headEnd/>
              <a:tailEnd/>
            </a:ln>
          </p:spPr>
        </p:pic>
        <p:grpSp>
          <p:nvGrpSpPr>
            <p:cNvPr id="19471" name="Group 5"/>
            <p:cNvGrpSpPr>
              <a:grpSpLocks/>
            </p:cNvGrpSpPr>
            <p:nvPr/>
          </p:nvGrpSpPr>
          <p:grpSpPr bwMode="auto">
            <a:xfrm>
              <a:off x="5422933" y="2643182"/>
              <a:ext cx="2792405" cy="1696329"/>
              <a:chOff x="5422933" y="2643182"/>
              <a:chExt cx="2792405" cy="1696329"/>
            </a:xfrm>
          </p:grpSpPr>
          <p:sp>
            <p:nvSpPr>
              <p:cNvPr id="21" name="Oval 20"/>
              <p:cNvSpPr/>
              <p:nvPr/>
            </p:nvSpPr>
            <p:spPr>
              <a:xfrm>
                <a:off x="5422933" y="2643182"/>
                <a:ext cx="2792405" cy="1696329"/>
              </a:xfrm>
              <a:prstGeom prst="ellipse">
                <a:avLst/>
              </a:prstGeom>
              <a:solidFill>
                <a:srgbClr val="FFFF00"/>
              </a:solidFill>
              <a:ln w="57150">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r" rtl="1" fontAlgn="auto">
                  <a:spcBef>
                    <a:spcPts val="0"/>
                  </a:spcBef>
                  <a:spcAft>
                    <a:spcPts val="0"/>
                  </a:spcAft>
                  <a:defRPr/>
                </a:pPr>
                <a:endParaRPr lang="ar-EG" b="1">
                  <a:solidFill>
                    <a:schemeClr val="tx1"/>
                  </a:solidFill>
                </a:endParaRPr>
              </a:p>
            </p:txBody>
          </p:sp>
          <p:sp>
            <p:nvSpPr>
              <p:cNvPr id="19475" name="TextBox 3"/>
              <p:cNvSpPr txBox="1">
                <a:spLocks noChangeArrowheads="1"/>
              </p:cNvSpPr>
              <p:nvPr/>
            </p:nvSpPr>
            <p:spPr bwMode="auto">
              <a:xfrm>
                <a:off x="5440228" y="2882474"/>
                <a:ext cx="2472607" cy="1200487"/>
              </a:xfrm>
              <a:prstGeom prst="rect">
                <a:avLst/>
              </a:prstGeom>
              <a:noFill/>
              <a:ln w="9525">
                <a:noFill/>
                <a:miter lim="800000"/>
                <a:headEnd/>
                <a:tailEnd/>
              </a:ln>
            </p:spPr>
            <p:txBody>
              <a:bodyPr wrap="square">
                <a:spAutoFit/>
              </a:bodyPr>
              <a:lstStyle/>
              <a:p>
                <a:pPr algn="r" rtl="1"/>
                <a:r>
                  <a:rPr lang="ar-EG" sz="2400" b="1" dirty="0">
                    <a:latin typeface="Calibri" pitchFamily="34" charset="0"/>
                    <a:cs typeface="+mn-cs"/>
                  </a:rPr>
                  <a:t>4- </a:t>
                </a:r>
                <a:r>
                  <a:rPr lang="ar-EG" sz="2400" b="1" dirty="0">
                    <a:solidFill>
                      <a:schemeClr val="tx2"/>
                    </a:solidFill>
                    <a:latin typeface="Calibri" pitchFamily="34" charset="0"/>
                    <a:cs typeface="+mn-cs"/>
                  </a:rPr>
                  <a:t>الجلوس تحت المظلة طالما اضطررنا لذلك</a:t>
                </a:r>
                <a:endParaRPr lang="en-US" sz="2400" b="1" dirty="0">
                  <a:latin typeface="Calibri" pitchFamily="34" charset="0"/>
                  <a:cs typeface="+mn-cs"/>
                </a:endParaRPr>
              </a:p>
            </p:txBody>
          </p:sp>
        </p:grpSp>
      </p:grpSp>
      <p:grpSp>
        <p:nvGrpSpPr>
          <p:cNvPr id="14" name="Group 22"/>
          <p:cNvGrpSpPr>
            <a:grpSpLocks/>
          </p:cNvGrpSpPr>
          <p:nvPr/>
        </p:nvGrpSpPr>
        <p:grpSpPr bwMode="auto">
          <a:xfrm>
            <a:off x="1475656" y="3721101"/>
            <a:ext cx="2381969" cy="2228180"/>
            <a:chOff x="5429256" y="1649018"/>
            <a:chExt cx="3189565" cy="3065866"/>
          </a:xfrm>
        </p:grpSpPr>
        <p:pic>
          <p:nvPicPr>
            <p:cNvPr id="19464" name="صورة 8" descr="at_umbrella.gif"/>
            <p:cNvPicPr>
              <a:picLocks noChangeAspect="1"/>
            </p:cNvPicPr>
            <p:nvPr/>
          </p:nvPicPr>
          <p:blipFill>
            <a:blip r:embed="rId8" cstate="print"/>
            <a:srcRect/>
            <a:stretch>
              <a:fillRect/>
            </a:stretch>
          </p:blipFill>
          <p:spPr bwMode="auto">
            <a:xfrm rot="-619351">
              <a:off x="6792547" y="1649018"/>
              <a:ext cx="1826274" cy="1826274"/>
            </a:xfrm>
            <a:prstGeom prst="rect">
              <a:avLst/>
            </a:prstGeom>
            <a:noFill/>
            <a:ln w="9525">
              <a:noFill/>
              <a:miter lim="800000"/>
              <a:headEnd/>
              <a:tailEnd/>
            </a:ln>
          </p:spPr>
        </p:pic>
        <p:grpSp>
          <p:nvGrpSpPr>
            <p:cNvPr id="19465" name="Group 5"/>
            <p:cNvGrpSpPr>
              <a:grpSpLocks/>
            </p:cNvGrpSpPr>
            <p:nvPr/>
          </p:nvGrpSpPr>
          <p:grpSpPr bwMode="auto">
            <a:xfrm>
              <a:off x="5429256" y="2643182"/>
              <a:ext cx="2786082" cy="2071702"/>
              <a:chOff x="5429256" y="2643182"/>
              <a:chExt cx="2786082" cy="2071702"/>
            </a:xfrm>
          </p:grpSpPr>
          <p:sp>
            <p:nvSpPr>
              <p:cNvPr id="26" name="Oval 25"/>
              <p:cNvSpPr/>
              <p:nvPr/>
            </p:nvSpPr>
            <p:spPr>
              <a:xfrm>
                <a:off x="5429256" y="2643182"/>
                <a:ext cx="2786082" cy="2071702"/>
              </a:xfrm>
              <a:prstGeom prst="ellipse">
                <a:avLst/>
              </a:prstGeom>
              <a:solidFill>
                <a:srgbClr val="FFFF00"/>
              </a:solidFill>
              <a:ln w="57150">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ctr" rtl="1" fontAlgn="auto">
                  <a:spcBef>
                    <a:spcPts val="0"/>
                  </a:spcBef>
                  <a:spcAft>
                    <a:spcPts val="0"/>
                  </a:spcAft>
                  <a:defRPr/>
                </a:pPr>
                <a:endParaRPr lang="ar-EG" b="1">
                  <a:solidFill>
                    <a:schemeClr val="tx1"/>
                  </a:solidFill>
                </a:endParaRPr>
              </a:p>
            </p:txBody>
          </p:sp>
          <p:sp>
            <p:nvSpPr>
              <p:cNvPr id="19469" name="TextBox 3"/>
              <p:cNvSpPr txBox="1">
                <a:spLocks noChangeArrowheads="1"/>
              </p:cNvSpPr>
              <p:nvPr/>
            </p:nvSpPr>
            <p:spPr bwMode="auto">
              <a:xfrm>
                <a:off x="5720272" y="2936904"/>
                <a:ext cx="1855637" cy="1651594"/>
              </a:xfrm>
              <a:prstGeom prst="rect">
                <a:avLst/>
              </a:prstGeom>
              <a:noFill/>
              <a:ln w="9525">
                <a:noFill/>
                <a:miter lim="800000"/>
                <a:headEnd/>
                <a:tailEnd/>
              </a:ln>
            </p:spPr>
            <p:txBody>
              <a:bodyPr wrap="square">
                <a:spAutoFit/>
              </a:bodyPr>
              <a:lstStyle/>
              <a:p>
                <a:pPr algn="r" rtl="1"/>
                <a:r>
                  <a:rPr lang="ar-EG" sz="2400" b="1" dirty="0">
                    <a:latin typeface="Calibri" pitchFamily="34" charset="0"/>
                    <a:cs typeface="+mn-cs"/>
                  </a:rPr>
                  <a:t>5- استخدام النظارات الشمسية </a:t>
                </a:r>
                <a:endParaRPr lang="en-US" sz="2400" b="1" dirty="0">
                  <a:latin typeface="Calibri" pitchFamily="34" charset="0"/>
                  <a:cs typeface="+mn-cs"/>
                </a:endParaRPr>
              </a:p>
            </p:txBody>
          </p:sp>
        </p:grpSp>
      </p:grpSp>
    </p:spTree>
  </p:cSld>
  <p:clrMapOvr>
    <a:masterClrMapping/>
  </p:clrMapOvr>
  <p:transition>
    <p:wedge/>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تجنب التعرّض للشَمس وخاصة وقت الذروة.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4" name="إرتداء غطاء للرأس.wav"/>
                                        </p:tgtEl>
                                      </p:cMediaNode>
                                    </p:audio>
                                  </p:sub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5" name="استخدام مستحضر واق عند التعرض للشمس.wav"/>
                                        </p:tgtEl>
                                      </p:cMediaNode>
                                    </p:audio>
                                  </p:sub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style.rotation</p:attrName>
                                        </p:attrNameLst>
                                      </p:cBhvr>
                                      <p:tavLst>
                                        <p:tav tm="0">
                                          <p:val>
                                            <p:fltVal val="360"/>
                                          </p:val>
                                        </p:tav>
                                        <p:tav tm="100000">
                                          <p:val>
                                            <p:fltVal val="0"/>
                                          </p:val>
                                        </p:tav>
                                      </p:tavLst>
                                    </p:anim>
                                    <p:animEffect transition="in" filter="fade">
                                      <p:cBhvr>
                                        <p:cTn id="39"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6" name="الجلوس تحت المظلة طالما اضطررنا لذلك.wav"/>
                                        </p:tgtEl>
                                      </p:cMediaNode>
                                    </p:audio>
                                  </p:sub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 calcmode="lin" valueType="num">
                                      <p:cBhvr>
                                        <p:cTn id="46" dur="500" fill="hold"/>
                                        <p:tgtEl>
                                          <p:spTgt spid="14"/>
                                        </p:tgtEl>
                                        <p:attrNameLst>
                                          <p:attrName>style.rotation</p:attrName>
                                        </p:attrNameLst>
                                      </p:cBhvr>
                                      <p:tavLst>
                                        <p:tav tm="0">
                                          <p:val>
                                            <p:fltVal val="360"/>
                                          </p:val>
                                        </p:tav>
                                        <p:tav tm="100000">
                                          <p:val>
                                            <p:fltVal val="0"/>
                                          </p:val>
                                        </p:tav>
                                      </p:tavLst>
                                    </p:anim>
                                    <p:animEffect transition="in" filter="fade">
                                      <p:cBhvr>
                                        <p:cTn id="47" dur="500"/>
                                        <p:tgtEl>
                                          <p:spTgt spid="14"/>
                                        </p:tgtEl>
                                      </p:cBhvr>
                                    </p:animEffect>
                                  </p:childTnLst>
                                  <p:subTnLst>
                                    <p:audio>
                                      <p:cMediaNode>
                                        <p:cTn display="0" masterRel="sameClick">
                                          <p:stCondLst>
                                            <p:cond evt="begin" delay="0">
                                              <p:tn val="42"/>
                                            </p:cond>
                                          </p:stCondLst>
                                          <p:endCondLst>
                                            <p:cond evt="onStopAudio" delay="0">
                                              <p:tgtEl>
                                                <p:sldTgt/>
                                              </p:tgtEl>
                                            </p:cond>
                                          </p:endCondLst>
                                        </p:cTn>
                                        <p:tgtEl>
                                          <p:sndTgt r:embed="rId7" name="استخدام النظارات الشمسي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77ED054-3ACB-4B49-B9EC-F114E601023E}"/>
              </a:ext>
            </a:extLst>
          </p:cNvPr>
          <p:cNvPicPr>
            <a:picLocks noChangeAspect="1"/>
          </p:cNvPicPr>
          <p:nvPr/>
        </p:nvPicPr>
        <p:blipFill rotWithShape="1">
          <a:blip r:embed="rId3">
            <a:clrChange>
              <a:clrFrom>
                <a:srgbClr val="000000"/>
              </a:clrFrom>
              <a:clrTo>
                <a:srgbClr val="000000">
                  <a:alpha val="0"/>
                </a:srgbClr>
              </a:clrTo>
            </a:clrChange>
          </a:blip>
          <a:srcRect r="3871" b="6627"/>
          <a:stretch/>
        </p:blipFill>
        <p:spPr>
          <a:xfrm>
            <a:off x="6732240" y="332656"/>
            <a:ext cx="1800200" cy="1400235"/>
          </a:xfrm>
          <a:prstGeom prst="rect">
            <a:avLst/>
          </a:prstGeom>
        </p:spPr>
      </p:pic>
      <p:sp>
        <p:nvSpPr>
          <p:cNvPr id="16385" name="Rectangle 1"/>
          <p:cNvSpPr>
            <a:spLocks noChangeArrowheads="1"/>
          </p:cNvSpPr>
          <p:nvPr/>
        </p:nvSpPr>
        <p:spPr bwMode="auto">
          <a:xfrm>
            <a:off x="1061610" y="1671790"/>
            <a:ext cx="7020780" cy="1856125"/>
          </a:xfrm>
          <a:prstGeom prst="roundRect">
            <a:avLst>
              <a:gd name="adj" fmla="val 10117"/>
            </a:avLst>
          </a:prstGeom>
          <a:solidFill>
            <a:schemeClr val="accent6">
              <a:lumMod val="20000"/>
              <a:lumOff val="80000"/>
            </a:schemeClr>
          </a:solidFill>
          <a:ln w="9525">
            <a:solidFill>
              <a:srgbClr val="FF0000"/>
            </a:solidFill>
            <a:miter lim="800000"/>
            <a:headEnd/>
            <a:tailEnd/>
          </a:ln>
          <a:effectLst/>
          <a:scene3d>
            <a:camera prst="orthographicFront"/>
            <a:lightRig rig="threePt" dir="t"/>
          </a:scene3d>
          <a:sp3d>
            <a:bevelT w="114300" prst="artDeco"/>
          </a:sp3d>
        </p:spPr>
        <p:txBody>
          <a:bodyPr wrap="square" anchor="ctr">
            <a:spAutoFit/>
          </a:bodyPr>
          <a:lstStyle/>
          <a:p>
            <a:pPr lvl="1" algn="ctr" rtl="1">
              <a:tabLst>
                <a:tab pos="914400" algn="l"/>
              </a:tabLst>
              <a:defRPr/>
            </a:pPr>
            <a:r>
              <a:rPr lang="ar-EG" sz="3600" b="1" dirty="0">
                <a:latin typeface="Calibri" pitchFamily="34" charset="0"/>
                <a:ea typeface="Times New Roman" pitchFamily="18" charset="0"/>
                <a:cs typeface="+mj-cs"/>
              </a:rPr>
              <a:t>انظر كتاب جرعة وعي (للتعرف أكثر على خطورة التعرض لأشعة الشمس وطرق الوقاية منها)</a:t>
            </a:r>
            <a:endParaRPr lang="ar-EG" sz="4400" b="1" dirty="0">
              <a:latin typeface="Arial" pitchFamily="34" charset="0"/>
              <a:cs typeface="+mj-cs"/>
            </a:endParaRPr>
          </a:p>
        </p:txBody>
      </p:sp>
      <p:pic>
        <p:nvPicPr>
          <p:cNvPr id="3" name="صورة 2">
            <a:extLst>
              <a:ext uri="{FF2B5EF4-FFF2-40B4-BE49-F238E27FC236}">
                <a16:creationId xmlns:a16="http://schemas.microsoft.com/office/drawing/2014/main" id="{53866EEB-5B7C-4784-A4E7-04749B792D2B}"/>
              </a:ext>
            </a:extLst>
          </p:cNvPr>
          <p:cNvPicPr>
            <a:picLocks noChangeAspect="1"/>
          </p:cNvPicPr>
          <p:nvPr/>
        </p:nvPicPr>
        <p:blipFill>
          <a:blip r:embed="rId4"/>
          <a:stretch>
            <a:fillRect/>
          </a:stretch>
        </p:blipFill>
        <p:spPr>
          <a:xfrm>
            <a:off x="1339470" y="5059890"/>
            <a:ext cx="1375258" cy="1345997"/>
          </a:xfrm>
          <a:prstGeom prst="rect">
            <a:avLst/>
          </a:prstGeom>
        </p:spPr>
      </p:pic>
      <p:pic>
        <p:nvPicPr>
          <p:cNvPr id="6" name="صورة 5">
            <a:extLst>
              <a:ext uri="{FF2B5EF4-FFF2-40B4-BE49-F238E27FC236}">
                <a16:creationId xmlns:a16="http://schemas.microsoft.com/office/drawing/2014/main" id="{22BFB189-360E-4AC6-A509-133130191265}"/>
              </a:ext>
            </a:extLst>
          </p:cNvPr>
          <p:cNvPicPr>
            <a:picLocks noChangeAspect="1"/>
          </p:cNvPicPr>
          <p:nvPr/>
        </p:nvPicPr>
        <p:blipFill rotWithShape="1">
          <a:blip r:embed="rId5">
            <a:clrChange>
              <a:clrFrom>
                <a:srgbClr val="000000"/>
              </a:clrFrom>
              <a:clrTo>
                <a:srgbClr val="000000">
                  <a:alpha val="0"/>
                </a:srgbClr>
              </a:clrTo>
            </a:clrChange>
          </a:blip>
          <a:srcRect r="7609"/>
          <a:stretch/>
        </p:blipFill>
        <p:spPr>
          <a:xfrm>
            <a:off x="588744" y="3691738"/>
            <a:ext cx="2622934" cy="2838958"/>
          </a:xfrm>
          <a:prstGeom prst="rect">
            <a:avLst/>
          </a:prstGeom>
        </p:spPr>
      </p:pic>
    </p:spTree>
    <p:extLst>
      <p:ext uri="{BB962C8B-B14F-4D97-AF65-F5344CB8AC3E}">
        <p14:creationId xmlns:p14="http://schemas.microsoft.com/office/powerpoint/2010/main" val="2692491246"/>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fade">
                                      <p:cBhvr>
                                        <p:cTn id="10" dur="500"/>
                                        <p:tgtEl>
                                          <p:spTgt spid="1638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168C0492-77C1-4EE2-819F-65161BF8127C}"/>
              </a:ext>
            </a:extLst>
          </p:cNvPr>
          <p:cNvSpPr>
            <a:spLocks noChangeArrowheads="1"/>
          </p:cNvSpPr>
          <p:nvPr/>
        </p:nvSpPr>
        <p:spPr bwMode="auto">
          <a:xfrm>
            <a:off x="5436096" y="1124744"/>
            <a:ext cx="2276194" cy="830991"/>
          </a:xfrm>
          <a:prstGeom prst="rect">
            <a:avLst/>
          </a:prstGeom>
          <a:solidFill>
            <a:schemeClr val="accent5"/>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800" b="1" dirty="0">
                <a:solidFill>
                  <a:schemeClr val="lt1"/>
                </a:solidFill>
                <a:effectLst>
                  <a:outerShdw blurRad="38100" dist="38100" dir="2700000" algn="tl">
                    <a:srgbClr val="000000">
                      <a:alpha val="43137"/>
                    </a:srgbClr>
                  </a:outerShdw>
                </a:effectLst>
                <a:latin typeface="+mn-lt"/>
                <a:cs typeface="+mn-cs"/>
              </a:rPr>
              <a:t>نشاط (أ):    </a:t>
            </a:r>
          </a:p>
        </p:txBody>
      </p:sp>
      <p:sp>
        <p:nvSpPr>
          <p:cNvPr id="12" name="Rectangle 2">
            <a:extLst>
              <a:ext uri="{FF2B5EF4-FFF2-40B4-BE49-F238E27FC236}">
                <a16:creationId xmlns:a16="http://schemas.microsoft.com/office/drawing/2014/main" id="{164C1E82-139A-4B5E-994D-93BF8341CEFE}"/>
              </a:ext>
            </a:extLst>
          </p:cNvPr>
          <p:cNvSpPr/>
          <p:nvPr/>
        </p:nvSpPr>
        <p:spPr bwMode="auto">
          <a:xfrm>
            <a:off x="1907704" y="2459504"/>
            <a:ext cx="5599972" cy="1938992"/>
          </a:xfrm>
          <a:prstGeom prst="rect">
            <a:avLst/>
          </a:prstGeom>
          <a:noFill/>
          <a:ln w="9525">
            <a:noFill/>
            <a:miter lim="800000"/>
            <a:headEnd/>
            <a:tailEnd/>
          </a:ln>
        </p:spPr>
        <p:txBody>
          <a:bodyPr wrap="square">
            <a:spAutoFit/>
          </a:bodyPr>
          <a:lstStyle/>
          <a:p>
            <a:pPr algn="ctr" rtl="1"/>
            <a:r>
              <a:rPr lang="ar-EG" sz="4000" b="1" dirty="0">
                <a:latin typeface="Calibri" pitchFamily="34" charset="0"/>
                <a:cs typeface="+mj-cs"/>
              </a:rPr>
              <a:t>طبق ما تعلمته من تدليك اليدين والقدمين على أحد والديك، ثم صف شعورك وأنت تقوم بذلك.</a:t>
            </a:r>
          </a:p>
        </p:txBody>
      </p:sp>
    </p:spTree>
  </p:cSld>
  <p:clrMapOvr>
    <a:masterClrMapping/>
  </p:clrMapOvr>
  <p:transition>
    <p:pull dir="d"/>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168C0492-77C1-4EE2-819F-65161BF8127C}"/>
              </a:ext>
            </a:extLst>
          </p:cNvPr>
          <p:cNvSpPr>
            <a:spLocks noChangeArrowheads="1"/>
          </p:cNvSpPr>
          <p:nvPr/>
        </p:nvSpPr>
        <p:spPr bwMode="auto">
          <a:xfrm>
            <a:off x="5220072" y="1124744"/>
            <a:ext cx="2492218" cy="830991"/>
          </a:xfrm>
          <a:prstGeom prst="rect">
            <a:avLst/>
          </a:prstGeom>
          <a:solidFill>
            <a:schemeClr val="accent5"/>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800" b="1" dirty="0">
                <a:solidFill>
                  <a:schemeClr val="lt1"/>
                </a:solidFill>
                <a:effectLst>
                  <a:outerShdw blurRad="38100" dist="38100" dir="2700000" algn="tl">
                    <a:srgbClr val="000000">
                      <a:alpha val="43137"/>
                    </a:srgbClr>
                  </a:outerShdw>
                </a:effectLst>
                <a:latin typeface="+mn-lt"/>
                <a:cs typeface="+mn-cs"/>
              </a:rPr>
              <a:t>نشاط (ب):    </a:t>
            </a:r>
          </a:p>
        </p:txBody>
      </p:sp>
      <p:sp>
        <p:nvSpPr>
          <p:cNvPr id="12" name="Rectangle 2">
            <a:extLst>
              <a:ext uri="{FF2B5EF4-FFF2-40B4-BE49-F238E27FC236}">
                <a16:creationId xmlns:a16="http://schemas.microsoft.com/office/drawing/2014/main" id="{164C1E82-139A-4B5E-994D-93BF8341CEFE}"/>
              </a:ext>
            </a:extLst>
          </p:cNvPr>
          <p:cNvSpPr/>
          <p:nvPr/>
        </p:nvSpPr>
        <p:spPr bwMode="auto">
          <a:xfrm>
            <a:off x="1772014" y="2564904"/>
            <a:ext cx="5599972" cy="3170099"/>
          </a:xfrm>
          <a:prstGeom prst="rect">
            <a:avLst/>
          </a:prstGeom>
          <a:noFill/>
          <a:ln w="9525">
            <a:noFill/>
            <a:miter lim="800000"/>
            <a:headEnd/>
            <a:tailEnd/>
          </a:ln>
        </p:spPr>
        <p:txBody>
          <a:bodyPr wrap="square">
            <a:spAutoFit/>
          </a:bodyPr>
          <a:lstStyle/>
          <a:p>
            <a:pPr algn="ctr" rtl="1"/>
            <a:r>
              <a:rPr lang="ar-EG" sz="4000" b="1" dirty="0">
                <a:latin typeface="Calibri" pitchFamily="34" charset="0"/>
                <a:cs typeface="+mj-cs"/>
              </a:rPr>
              <a:t>قم بعمل بحث ميداني في فناء المدرسة بشأن اعتماد بعض الطالبات في وجبة إفطارهم على أصناف محددة وتأثير ذلك على بشرتهم، ثم دوِّن نتائج البحث. </a:t>
            </a:r>
          </a:p>
        </p:txBody>
      </p:sp>
    </p:spTree>
    <p:extLst>
      <p:ext uri="{BB962C8B-B14F-4D97-AF65-F5344CB8AC3E}">
        <p14:creationId xmlns:p14="http://schemas.microsoft.com/office/powerpoint/2010/main" val="2366130530"/>
      </p:ext>
    </p:extLst>
  </p:cSld>
  <p:clrMapOvr>
    <a:masterClrMapping/>
  </p:clrMapOvr>
  <p:transition>
    <p:pull dir="d"/>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
          <p:cNvSpPr>
            <a:spLocks noChangeArrowheads="1"/>
          </p:cNvSpPr>
          <p:nvPr/>
        </p:nvSpPr>
        <p:spPr bwMode="auto">
          <a:xfrm>
            <a:off x="521550" y="692696"/>
            <a:ext cx="8100900" cy="5016758"/>
          </a:xfrm>
          <a:prstGeom prst="rect">
            <a:avLst/>
          </a:prstGeom>
          <a:noFill/>
          <a:ln w="9525">
            <a:noFill/>
            <a:miter lim="800000"/>
            <a:headEnd/>
            <a:tailEnd/>
          </a:ln>
        </p:spPr>
        <p:txBody>
          <a:bodyPr wrap="square">
            <a:spAutoFit/>
          </a:bodyPr>
          <a:lstStyle/>
          <a:p>
            <a:pPr algn="ctr" rtl="1"/>
            <a:r>
              <a:rPr lang="ar-EG" sz="4000" b="1" dirty="0">
                <a:latin typeface="Calibri" pitchFamily="34" charset="0"/>
                <a:cs typeface="+mn-cs"/>
              </a:rPr>
              <a:t>حث الإسلام على المحافظة على النظافة بشكل عام، حيث حرص على النظافة المعنوية والحسية، ودعت النصوص الإسلامية في كثير من المواضع في القرآن الكريم، والسنة النبوية الشريفة للتطيب والزينة والطهارة فهي من أساسات هذا الدين، قال تعالى: </a:t>
            </a:r>
            <a:r>
              <a:rPr lang="ar-EG" sz="3600" b="1" dirty="0">
                <a:solidFill>
                  <a:srgbClr val="00B050"/>
                </a:solidFill>
                <a:latin typeface="Calibri" pitchFamily="34" charset="0"/>
                <a:cs typeface="+mn-cs"/>
              </a:rPr>
              <a:t>﴿يَا بَنِي آدَمَ خُذُوا زِينَتَكُمْ عِندَ كُلِّ مَسْجِدٍ وَكُلُوا وَاشْرَبُوا وَلَا تُسْرِفُوا ۚ إِنَّهُ لَا يُحِبُّ الْمُسْرِفِينَ﴾</a:t>
            </a:r>
            <a:r>
              <a:rPr lang="ar-EG" sz="4000" b="1" dirty="0">
                <a:latin typeface="Calibri" pitchFamily="34" charset="0"/>
                <a:cs typeface="+mn-cs"/>
              </a:rPr>
              <a:t> </a:t>
            </a:r>
            <a:r>
              <a:rPr lang="ar-EG" sz="3200" b="1" dirty="0">
                <a:latin typeface="Calibri" pitchFamily="34" charset="0"/>
                <a:cs typeface="+mn-cs"/>
              </a:rPr>
              <a:t>(سورة الأعراف آية: ٣١)</a:t>
            </a:r>
            <a:endParaRPr lang="ar-EG" sz="4000" dirty="0">
              <a:latin typeface="Calibri" pitchFamily="34" charset="0"/>
              <a:cs typeface="+mn-cs"/>
            </a:endParaRPr>
          </a:p>
        </p:txBody>
      </p:sp>
    </p:spTree>
  </p:cSld>
  <p:clrMapOvr>
    <a:masterClrMapping/>
  </p:clrMapOvr>
  <p:transition>
    <p:plus/>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animEffect transition="in" filter="fade">
                                      <p:cBhvr>
                                        <p:cTn id="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75B32DAF-30AE-41E9-88ED-7BE9CDD9AD66}"/>
              </a:ext>
            </a:extLst>
          </p:cNvPr>
          <p:cNvSpPr>
            <a:spLocks noChangeArrowheads="1"/>
          </p:cNvSpPr>
          <p:nvPr/>
        </p:nvSpPr>
        <p:spPr bwMode="auto">
          <a:xfrm>
            <a:off x="5004048" y="719449"/>
            <a:ext cx="3433118" cy="707886"/>
          </a:xfrm>
          <a:prstGeom prst="rect">
            <a:avLst/>
          </a:prstGeom>
          <a:solidFill>
            <a:schemeClr val="accent1">
              <a:lumMod val="20000"/>
              <a:lumOff val="80000"/>
            </a:schemeClr>
          </a:solidFill>
          <a:ln w="9525">
            <a:noFill/>
            <a:miter lim="800000"/>
            <a:headEnd/>
            <a:tailEnd/>
          </a:ln>
        </p:spPr>
        <p:txBody>
          <a:bodyPr wrap="square" anchor="ctr">
            <a:spAutoFit/>
          </a:bodyPr>
          <a:lstStyle/>
          <a:p>
            <a:pPr algn="ctr" rtl="1">
              <a:defRPr/>
            </a:pPr>
            <a:r>
              <a:rPr lang="ar-EG" sz="4000" b="1" dirty="0">
                <a:solidFill>
                  <a:srgbClr val="C00000"/>
                </a:solidFill>
                <a:latin typeface="Calibri" pitchFamily="34" charset="0"/>
                <a:cs typeface="+mj-cs"/>
              </a:rPr>
              <a:t>ما السبب في رأيك؟</a:t>
            </a:r>
            <a:endParaRPr lang="ar-EG" sz="4800" dirty="0">
              <a:solidFill>
                <a:srgbClr val="C00000"/>
              </a:solidFill>
              <a:latin typeface="Arial" pitchFamily="34" charset="0"/>
              <a:cs typeface="+mj-cs"/>
            </a:endParaRPr>
          </a:p>
        </p:txBody>
      </p:sp>
      <p:sp>
        <p:nvSpPr>
          <p:cNvPr id="17" name="مربع نص 16">
            <a:extLst>
              <a:ext uri="{FF2B5EF4-FFF2-40B4-BE49-F238E27FC236}">
                <a16:creationId xmlns:a16="http://schemas.microsoft.com/office/drawing/2014/main" id="{7F5E55E8-D526-4750-8CF7-6431991F2FD1}"/>
              </a:ext>
            </a:extLst>
          </p:cNvPr>
          <p:cNvSpPr txBox="1"/>
          <p:nvPr/>
        </p:nvSpPr>
        <p:spPr>
          <a:xfrm>
            <a:off x="1138182" y="2348880"/>
            <a:ext cx="6867636" cy="3416320"/>
          </a:xfrm>
          <a:prstGeom prst="rect">
            <a:avLst/>
          </a:prstGeom>
          <a:noFill/>
        </p:spPr>
        <p:txBody>
          <a:bodyPr wrap="square">
            <a:spAutoFit/>
          </a:bodyPr>
          <a:lstStyle/>
          <a:p>
            <a:pPr algn="ctr" rtl="1"/>
            <a:r>
              <a:rPr lang="ar-EG" sz="3600" b="1" i="0" dirty="0">
                <a:solidFill>
                  <a:srgbClr val="0000FF"/>
                </a:solidFill>
                <a:effectLst/>
                <a:latin typeface="DroidArabicKufi-Regular"/>
              </a:rPr>
              <a:t>تتمثّل الحكمة من تشريع النظافة والطهارة في تعظيم مقام الربوبية حين الوقوف بين يدي الله -تعالى- ومناجاته، فالله -سبحانه- يحبّ عباده التوابين المتطهّرين، كما أنّ في النظافة حرصاً على كرامة المسلم بين الناس، حيث إنّ الناس تنفر من منعدم النظافة.</a:t>
            </a:r>
            <a:endParaRPr lang="ar-EG" sz="3600" b="1" dirty="0">
              <a:solidFill>
                <a:srgbClr val="0000FF"/>
              </a:solidFill>
            </a:endParaRPr>
          </a:p>
        </p:txBody>
      </p:sp>
    </p:spTree>
  </p:cSld>
  <p:clrMapOvr>
    <a:masterClrMapping/>
  </p:clrMapOvr>
  <p:transition>
    <p:cover dir="ru"/>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51620" y="2348881"/>
            <a:ext cx="6840760" cy="3170099"/>
          </a:xfrm>
          <a:prstGeom prst="rect">
            <a:avLst/>
          </a:prstGeom>
          <a:solidFill>
            <a:schemeClr val="bg2">
              <a:lumMod val="90000"/>
            </a:schemeClr>
          </a:solidFill>
          <a:ln w="9525">
            <a:noFill/>
            <a:miter lim="800000"/>
            <a:headEnd/>
            <a:tailEnd/>
          </a:ln>
          <a:effectLst/>
          <a:scene3d>
            <a:camera prst="orthographicFront"/>
            <a:lightRig rig="threePt" dir="t"/>
          </a:scene3d>
          <a:sp3d>
            <a:bevelT w="114300" prst="artDeco"/>
          </a:sp3d>
        </p:spPr>
        <p:txBody>
          <a:bodyPr wrap="square" anchor="ctr">
            <a:spAutoFit/>
          </a:bodyPr>
          <a:lstStyle/>
          <a:p>
            <a:pPr lvl="1" algn="ctr" rtl="1">
              <a:tabLst>
                <a:tab pos="914400" algn="l"/>
              </a:tabLst>
              <a:defRPr/>
            </a:pPr>
            <a:r>
              <a:rPr lang="ar-EG" sz="4000" b="1" dirty="0">
                <a:latin typeface="Calibri" pitchFamily="34" charset="0"/>
                <a:ea typeface="Times New Roman" pitchFamily="18" charset="0"/>
                <a:cs typeface="+mj-cs"/>
              </a:rPr>
              <a:t>مجموعة من العادات والممارسات للمحافظة على الصحة، والوقاية من الأمراض تبعث الحيوية والنشاط، وتكون انطباعًا جيدًا لدى الآخرين للتواصل الفعال معهم.</a:t>
            </a:r>
            <a:endParaRPr lang="ar-EG" sz="4800" b="1" dirty="0">
              <a:latin typeface="Arial" pitchFamily="34" charset="0"/>
              <a:cs typeface="+mj-cs"/>
            </a:endParaRPr>
          </a:p>
        </p:txBody>
      </p:sp>
      <p:sp>
        <p:nvSpPr>
          <p:cNvPr id="3" name="Rectangle 1">
            <a:extLst>
              <a:ext uri="{FF2B5EF4-FFF2-40B4-BE49-F238E27FC236}">
                <a16:creationId xmlns:a16="http://schemas.microsoft.com/office/drawing/2014/main" id="{21EC129F-DA0D-4853-A8B7-B39C718EAB14}"/>
              </a:ext>
            </a:extLst>
          </p:cNvPr>
          <p:cNvSpPr>
            <a:spLocks noChangeArrowheads="1"/>
          </p:cNvSpPr>
          <p:nvPr/>
        </p:nvSpPr>
        <p:spPr bwMode="auto">
          <a:xfrm>
            <a:off x="4572000" y="908720"/>
            <a:ext cx="3420380" cy="935230"/>
          </a:xfrm>
          <a:prstGeom prst="verticalScroll">
            <a:avLst/>
          </a:prstGeom>
          <a:solidFill>
            <a:schemeClr val="bg2">
              <a:lumMod val="5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400" b="1" dirty="0">
                <a:solidFill>
                  <a:schemeClr val="lt1"/>
                </a:solidFill>
                <a:effectLst>
                  <a:outerShdw blurRad="38100" dist="38100" dir="2700000" algn="tl">
                    <a:srgbClr val="000000">
                      <a:alpha val="43137"/>
                    </a:srgbClr>
                  </a:outerShdw>
                </a:effectLst>
                <a:latin typeface="+mn-lt"/>
                <a:cs typeface="+mn-cs"/>
              </a:rPr>
              <a:t>العناية بالجسم</a:t>
            </a:r>
          </a:p>
        </p:txBody>
      </p:sp>
    </p:spTree>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385"/>
                                        </p:tgtEl>
                                        <p:attrNameLst>
                                          <p:attrName>style.visibility</p:attrName>
                                        </p:attrNameLst>
                                      </p:cBhvr>
                                      <p:to>
                                        <p:strVal val="visible"/>
                                      </p:to>
                                    </p:set>
                                    <p:anim calcmode="lin" valueType="num">
                                      <p:cBhvr>
                                        <p:cTn id="12" dur="500" fill="hold"/>
                                        <p:tgtEl>
                                          <p:spTgt spid="16385"/>
                                        </p:tgtEl>
                                        <p:attrNameLst>
                                          <p:attrName>ppt_w</p:attrName>
                                        </p:attrNameLst>
                                      </p:cBhvr>
                                      <p:tavLst>
                                        <p:tav tm="0">
                                          <p:val>
                                            <p:fltVal val="0"/>
                                          </p:val>
                                        </p:tav>
                                        <p:tav tm="100000">
                                          <p:val>
                                            <p:strVal val="#ppt_w"/>
                                          </p:val>
                                        </p:tav>
                                      </p:tavLst>
                                    </p:anim>
                                    <p:anim calcmode="lin" valueType="num">
                                      <p:cBhvr>
                                        <p:cTn id="13" dur="500" fill="hold"/>
                                        <p:tgtEl>
                                          <p:spTgt spid="16385"/>
                                        </p:tgtEl>
                                        <p:attrNameLst>
                                          <p:attrName>ppt_h</p:attrName>
                                        </p:attrNameLst>
                                      </p:cBhvr>
                                      <p:tavLst>
                                        <p:tav tm="0">
                                          <p:val>
                                            <p:fltVal val="0"/>
                                          </p:val>
                                        </p:tav>
                                        <p:tav tm="100000">
                                          <p:val>
                                            <p:strVal val="#ppt_h"/>
                                          </p:val>
                                        </p:tav>
                                      </p:tavLst>
                                    </p:anim>
                                    <p:animEffect transition="in" filter="fade">
                                      <p:cBhvr>
                                        <p:cTn id="14"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77ED054-3ACB-4B49-B9EC-F114E601023E}"/>
              </a:ext>
            </a:extLst>
          </p:cNvPr>
          <p:cNvPicPr>
            <a:picLocks noChangeAspect="1"/>
          </p:cNvPicPr>
          <p:nvPr/>
        </p:nvPicPr>
        <p:blipFill rotWithShape="1">
          <a:blip r:embed="rId3">
            <a:clrChange>
              <a:clrFrom>
                <a:srgbClr val="000000"/>
              </a:clrFrom>
              <a:clrTo>
                <a:srgbClr val="000000">
                  <a:alpha val="0"/>
                </a:srgbClr>
              </a:clrTo>
            </a:clrChange>
          </a:blip>
          <a:srcRect r="3871" b="6627"/>
          <a:stretch/>
        </p:blipFill>
        <p:spPr>
          <a:xfrm>
            <a:off x="6732240" y="332656"/>
            <a:ext cx="1800200" cy="1400235"/>
          </a:xfrm>
          <a:prstGeom prst="rect">
            <a:avLst/>
          </a:prstGeom>
        </p:spPr>
      </p:pic>
      <p:sp>
        <p:nvSpPr>
          <p:cNvPr id="16385" name="Rectangle 1"/>
          <p:cNvSpPr>
            <a:spLocks noChangeArrowheads="1"/>
          </p:cNvSpPr>
          <p:nvPr/>
        </p:nvSpPr>
        <p:spPr bwMode="auto">
          <a:xfrm>
            <a:off x="1061610" y="1763771"/>
            <a:ext cx="7020780" cy="4005322"/>
          </a:xfrm>
          <a:prstGeom prst="roundRect">
            <a:avLst>
              <a:gd name="adj" fmla="val 10117"/>
            </a:avLst>
          </a:prstGeom>
          <a:solidFill>
            <a:schemeClr val="accent6">
              <a:lumMod val="20000"/>
              <a:lumOff val="80000"/>
            </a:schemeClr>
          </a:solidFill>
          <a:ln w="9525">
            <a:solidFill>
              <a:srgbClr val="FF0000"/>
            </a:solidFill>
            <a:miter lim="800000"/>
            <a:headEnd/>
            <a:tailEnd/>
          </a:ln>
          <a:effectLst/>
          <a:scene3d>
            <a:camera prst="orthographicFront"/>
            <a:lightRig rig="threePt" dir="t"/>
          </a:scene3d>
          <a:sp3d>
            <a:bevelT w="114300" prst="artDeco"/>
          </a:sp3d>
        </p:spPr>
        <p:txBody>
          <a:bodyPr wrap="square" anchor="ctr">
            <a:spAutoFit/>
          </a:bodyPr>
          <a:lstStyle/>
          <a:p>
            <a:pPr lvl="1" algn="ctr" rtl="1">
              <a:tabLst>
                <a:tab pos="914400" algn="l"/>
              </a:tabLst>
              <a:defRPr/>
            </a:pPr>
            <a:r>
              <a:rPr lang="ar-EG" sz="4000" b="1" dirty="0">
                <a:latin typeface="Calibri" pitchFamily="34" charset="0"/>
                <a:ea typeface="Times New Roman" pitchFamily="18" charset="0"/>
                <a:cs typeface="+mj-cs"/>
              </a:rPr>
              <a:t>المراهقة: فترة النمو السريعة التي تعتبر مقدمة لمرحلة البلوغ، وتحدث فيها التغيرات الجسمية والنفسية والعقلية، وتمتد هذه المرحلة من سن الحادية عشرة إلى التاسعة عشر تقريبًا، وتختلف باختلاف الأشخاص.</a:t>
            </a:r>
            <a:endParaRPr lang="ar-EG" sz="4800" b="1" dirty="0">
              <a:latin typeface="Arial" pitchFamily="34" charset="0"/>
              <a:cs typeface="+mj-cs"/>
            </a:endParaRPr>
          </a:p>
        </p:txBody>
      </p:sp>
    </p:spTree>
    <p:extLst>
      <p:ext uri="{BB962C8B-B14F-4D97-AF65-F5344CB8AC3E}">
        <p14:creationId xmlns:p14="http://schemas.microsoft.com/office/powerpoint/2010/main" val="1243171347"/>
      </p:ext>
    </p:extLst>
  </p:cSld>
  <p:clrMapOvr>
    <a:masterClrMapping/>
  </p:clrMapOvr>
  <p:transition>
    <p:diamond/>
    <p:sndAc>
      <p:stSnd>
        <p:snd r:embed="rId2" name="0162 -  خطأ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fade">
                                      <p:cBhvr>
                                        <p:cTn id="10"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39592" y="1052736"/>
            <a:ext cx="7143750" cy="1323439"/>
          </a:xfrm>
          <a:prstGeom prst="rect">
            <a:avLst/>
          </a:prstGeom>
          <a:noFill/>
          <a:ln w="9525">
            <a:noFill/>
            <a:miter lim="800000"/>
            <a:headEnd/>
            <a:tailEnd/>
          </a:ln>
        </p:spPr>
        <p:txBody>
          <a:bodyPr>
            <a:spAutoFit/>
          </a:bodyPr>
          <a:lstStyle/>
          <a:p>
            <a:pPr algn="r" rtl="1"/>
            <a:r>
              <a:rPr lang="ar-EG" sz="4000" b="1" dirty="0">
                <a:latin typeface="Calibri" pitchFamily="34" charset="0"/>
                <a:cs typeface="+mn-cs"/>
              </a:rPr>
              <a:t>وضح أهمية العناية بالنظافة الشخصية في سن المراهقة والبلوغ.</a:t>
            </a:r>
            <a:endParaRPr lang="en-US" sz="4000" dirty="0">
              <a:latin typeface="Calibri" pitchFamily="34" charset="0"/>
              <a:cs typeface="+mn-cs"/>
            </a:endParaRPr>
          </a:p>
        </p:txBody>
      </p:sp>
      <p:sp>
        <p:nvSpPr>
          <p:cNvPr id="18" name="TextBox 1">
            <a:extLst>
              <a:ext uri="{FF2B5EF4-FFF2-40B4-BE49-F238E27FC236}">
                <a16:creationId xmlns:a16="http://schemas.microsoft.com/office/drawing/2014/main" id="{62A3AC0B-C5D5-48B7-BBA9-FA758748339B}"/>
              </a:ext>
            </a:extLst>
          </p:cNvPr>
          <p:cNvSpPr txBox="1">
            <a:spLocks noChangeArrowheads="1"/>
          </p:cNvSpPr>
          <p:nvPr/>
        </p:nvSpPr>
        <p:spPr bwMode="auto">
          <a:xfrm>
            <a:off x="1000125" y="3512330"/>
            <a:ext cx="7143750" cy="1938992"/>
          </a:xfrm>
          <a:prstGeom prst="rect">
            <a:avLst/>
          </a:prstGeom>
          <a:noFill/>
          <a:ln w="9525">
            <a:noFill/>
            <a:miter lim="800000"/>
            <a:headEnd/>
            <a:tailEnd/>
          </a:ln>
        </p:spPr>
        <p:txBody>
          <a:bodyPr>
            <a:spAutoFit/>
          </a:bodyPr>
          <a:lstStyle/>
          <a:p>
            <a:pPr algn="ctr" rtl="1"/>
            <a:r>
              <a:rPr lang="ar-EG" sz="4000" b="1" dirty="0">
                <a:solidFill>
                  <a:srgbClr val="0000FF"/>
                </a:solidFill>
                <a:latin typeface="Calibri" pitchFamily="34" charset="0"/>
                <a:cs typeface="+mn-cs"/>
              </a:rPr>
              <a:t>حيث أنه في سن البلوغ تطرأ تغييرات على الجسم تميز الانتقال من سن الطفولة إلى سن البلوغ، مما يستدعي عناية خاصة.</a:t>
            </a:r>
            <a:endParaRPr lang="en-US" sz="4000" dirty="0">
              <a:solidFill>
                <a:srgbClr val="0000FF"/>
              </a:solidFill>
              <a:latin typeface="Calibri" pitchFamily="34" charset="0"/>
              <a:cs typeface="+mn-cs"/>
            </a:endParaRPr>
          </a:p>
        </p:txBody>
      </p:sp>
    </p:spTree>
  </p:cSld>
  <p:clrMapOvr>
    <a:masterClrMapping/>
  </p:clrMapOvr>
  <p:transition>
    <p:zoom dir="in"/>
    <p:sndAc>
      <p:stSnd>
        <p:snd r:embed="rId2" name="FallenB2onusXX.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بعد ساعة كاملة أحضري منديلاً ورقياً وضعيه على وجهك، واضغطي على أربعة مواضع من الوجه.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بعد ساعة كاملة أحضري منديلاً ورقياً وضعيه على وجهك، واضغطي على أربعة مواضع من الوج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1721</TotalTime>
  <Words>1609</Words>
  <Application>Microsoft Office PowerPoint</Application>
  <PresentationFormat>عرض على الشاشة (4:3)</PresentationFormat>
  <Paragraphs>134</Paragraphs>
  <Slides>45</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45</vt:i4>
      </vt:variant>
    </vt:vector>
  </HeadingPairs>
  <TitlesOfParts>
    <vt:vector size="54" baseType="lpstr">
      <vt:lpstr>Aharoni</vt:lpstr>
      <vt:lpstr>Arial</vt:lpstr>
      <vt:lpstr>Calibri</vt:lpstr>
      <vt:lpstr>Cambria</vt:lpstr>
      <vt:lpstr>DroidArabicKufi-Regular</vt:lpstr>
      <vt:lpstr>flat-jooza</vt:lpstr>
      <vt:lpstr>Helvetica Neue</vt:lpstr>
      <vt:lpstr>Wingdings</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AQSA Comp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MISHO )</dc:creator>
  <cp:lastModifiedBy>Eman Adel</cp:lastModifiedBy>
  <cp:revision>182</cp:revision>
  <dcterms:created xsi:type="dcterms:W3CDTF">2010-05-03T17:52:51Z</dcterms:created>
  <dcterms:modified xsi:type="dcterms:W3CDTF">2021-10-21T17:35:15Z</dcterms:modified>
</cp:coreProperties>
</file>