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310.xml" ContentType="application/vnd.openxmlformats-officedocument.presentationml.slide+xml"/>
  <Override PartName="/ppt/slides/slide400.xml" ContentType="application/vnd.openxmlformats-officedocument.presentationml.slide+xml"/>
  <Override PartName="/ppt/slides/slide500.xml" ContentType="application/vnd.openxmlformats-officedocument.presentationml.slide+xml"/>
  <Override PartName="/ppt/slides/slide210.xml" ContentType="application/vnd.openxmlformats-officedocument.presentationml.slide+xml"/>
  <Override PartName="/ppt/slideLayouts/slideLayout90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6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640.xml" ContentType="application/vnd.openxmlformats-officedocument.presentationml.slideLayout+xml"/>
  <Override PartName="/ppt/theme/theme10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74"/>
  </p:notesMasterIdLst>
  <p:sldIdLst>
    <p:sldId id="2580" r:id="rId5"/>
    <p:sldId id="2558" r:id="rId6"/>
    <p:sldId id="2581" r:id="rId7"/>
    <p:sldId id="408" r:id="rId8"/>
    <p:sldId id="409" r:id="rId9"/>
    <p:sldId id="2474" r:id="rId10"/>
    <p:sldId id="1511" r:id="rId11"/>
    <p:sldId id="2585" r:id="rId12"/>
    <p:sldId id="2698" r:id="rId13"/>
    <p:sldId id="2712" r:id="rId14"/>
    <p:sldId id="2713" r:id="rId15"/>
    <p:sldId id="2714" r:id="rId16"/>
    <p:sldId id="2709" r:id="rId17"/>
    <p:sldId id="2710" r:id="rId18"/>
    <p:sldId id="2711" r:id="rId19"/>
    <p:sldId id="2718" r:id="rId20"/>
    <p:sldId id="2719" r:id="rId21"/>
    <p:sldId id="2721" r:id="rId22"/>
    <p:sldId id="2722" r:id="rId23"/>
    <p:sldId id="2720" r:id="rId24"/>
    <p:sldId id="2723" r:id="rId25"/>
    <p:sldId id="2724" r:id="rId26"/>
    <p:sldId id="2725" r:id="rId27"/>
    <p:sldId id="2726" r:id="rId28"/>
    <p:sldId id="2727" r:id="rId29"/>
    <p:sldId id="2728" r:id="rId30"/>
    <p:sldId id="2729" r:id="rId31"/>
    <p:sldId id="2731" r:id="rId32"/>
    <p:sldId id="2730" r:id="rId33"/>
    <p:sldId id="2732" r:id="rId34"/>
    <p:sldId id="2735" r:id="rId35"/>
    <p:sldId id="2733" r:id="rId36"/>
    <p:sldId id="2741" r:id="rId37"/>
    <p:sldId id="2766" r:id="rId38"/>
    <p:sldId id="2759" r:id="rId39"/>
    <p:sldId id="415" r:id="rId40"/>
    <p:sldId id="2734" r:id="rId41"/>
    <p:sldId id="2745" r:id="rId42"/>
    <p:sldId id="302" r:id="rId43"/>
    <p:sldId id="303" r:id="rId44"/>
    <p:sldId id="311" r:id="rId45"/>
    <p:sldId id="312" r:id="rId46"/>
    <p:sldId id="313" r:id="rId47"/>
    <p:sldId id="314" r:id="rId48"/>
    <p:sldId id="801" r:id="rId49"/>
    <p:sldId id="2736" r:id="rId50"/>
    <p:sldId id="2769" r:id="rId51"/>
    <p:sldId id="2738" r:id="rId52"/>
    <p:sldId id="2742" r:id="rId53"/>
    <p:sldId id="2760" r:id="rId54"/>
    <p:sldId id="2761" r:id="rId55"/>
    <p:sldId id="2762" r:id="rId56"/>
    <p:sldId id="2763" r:id="rId57"/>
    <p:sldId id="2764" r:id="rId58"/>
    <p:sldId id="2765" r:id="rId59"/>
    <p:sldId id="2739" r:id="rId60"/>
    <p:sldId id="2743" r:id="rId61"/>
    <p:sldId id="2744" r:id="rId62"/>
    <p:sldId id="2746" r:id="rId63"/>
    <p:sldId id="2747" r:id="rId64"/>
    <p:sldId id="2197" r:id="rId65"/>
    <p:sldId id="258" r:id="rId66"/>
    <p:sldId id="2198" r:id="rId67"/>
    <p:sldId id="2773" r:id="rId68"/>
    <p:sldId id="2740" r:id="rId69"/>
    <p:sldId id="2749" r:id="rId70"/>
    <p:sldId id="2750" r:id="rId71"/>
    <p:sldId id="2753" r:id="rId72"/>
    <p:sldId id="276" r:id="rId73"/>
  </p:sldIdLst>
  <p:sldSz cx="12192000" cy="6858000"/>
  <p:notesSz cx="6858000" cy="9144000"/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D0FD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D52F34-A540-45A3-BCA7-555F388BCF54}" v="1" dt="2021-06-06T09:20:47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ساميه مرشد عواد السبيعى العنزى" userId="S::s.enazi0312@education.qa::97155be6-bb7e-47aa-af89-4b3056dcab04" providerId="AD" clId="Web-{D7D52F34-A540-45A3-BCA7-555F388BCF54}"/>
    <pc:docChg chg="modSld">
      <pc:chgData name="ساميه مرشد عواد السبيعى العنزى" userId="S::s.enazi0312@education.qa::97155be6-bb7e-47aa-af89-4b3056dcab04" providerId="AD" clId="Web-{D7D52F34-A540-45A3-BCA7-555F388BCF54}" dt="2021-06-06T09:20:47.484" v="0"/>
      <pc:docMkLst>
        <pc:docMk/>
      </pc:docMkLst>
      <pc:sldChg chg="delSp delAnim">
        <pc:chgData name="ساميه مرشد عواد السبيعى العنزى" userId="S::s.enazi0312@education.qa::97155be6-bb7e-47aa-af89-4b3056dcab04" providerId="AD" clId="Web-{D7D52F34-A540-45A3-BCA7-555F388BCF54}" dt="2021-06-06T09:20:47.484" v="0"/>
        <pc:sldMkLst>
          <pc:docMk/>
          <pc:sldMk cId="2917754357" sldId="2731"/>
        </pc:sldMkLst>
        <pc:spChg chg="del">
          <ac:chgData name="ساميه مرشد عواد السبيعى العنزى" userId="S::s.enazi0312@education.qa::97155be6-bb7e-47aa-af89-4b3056dcab04" providerId="AD" clId="Web-{D7D52F34-A540-45A3-BCA7-555F388BCF54}" dt="2021-06-06T09:20:47.484" v="0"/>
          <ac:spMkLst>
            <pc:docMk/>
            <pc:sldMk cId="2917754357" sldId="2731"/>
            <ac:spMk id="19" creationId="{4EC27C1A-7234-4B69-95C2-884983617BE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E1D65-747C-4DEF-9FA4-BDE69B33F3A3}" type="datetimeFigureOut">
              <a:rPr lang="en-GB" smtClean="0"/>
              <a:t>06/06/2021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48352-822E-4FCF-9DD7-F9394ADC7F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18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E9B94-A198-4162-94D6-5A96DECBFD1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17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E9B94-A198-4162-94D6-5A96DECBFD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0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88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58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23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725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48352-822E-4FCF-9DD7-F9394ADC7F8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40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E9B94-A198-4162-94D6-5A96DECBFD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3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2E84-39C9-4B04-927C-ED0E486EA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6D7D3-33E7-4BA7-A4EC-CF08BD003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63F0D-C847-459E-916F-0089DFE6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11A2-4D0D-4C13-9DD6-FF08073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99CAC-7D26-49CC-AAD9-107C2851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206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06312858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0156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1637114"/>
      </p:ext>
    </p:extLst>
  </p:cSld>
  <p:clrMapOvr>
    <a:masterClrMapping/>
  </p:clrMapOvr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65215363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74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618046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89410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146316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0782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607969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575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14987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59859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320732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99556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654340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4985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6302041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2520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505882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9785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5415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823245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116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6264327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214310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3768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2580416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927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717455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1817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4664086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4243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1F1C-A62D-412B-9BF8-88264F90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D312E-B698-486F-9AC2-F06E16509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64A9-63DE-4258-B9F9-B1928F7A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3D9A1-38C1-4E33-A9BA-FDFF3F28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3749-686E-4565-8D26-B995528C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4418504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0631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966E-4DC9-4D47-8FBF-575E0073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1DFF3-938A-4E83-9FCF-2C3058CAB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07BB3-6C94-4803-94F4-5EBDCCB2C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17E55-C07F-4361-9915-6A91FFAA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FE8DB-BAD5-4625-A198-DD273DE0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460CF-CF00-4C4D-A2AE-EC1F34D4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6869139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5325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686B-BA2A-4CFA-9ED5-EF875AD8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311B-31B6-441E-B1F2-D9FE8030A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8A9B4-FF41-4B57-A0CB-8D9BAADDB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DFC0C-956F-4F2C-974A-1C36B9A29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F120B-144A-4000-A70A-DFFD33323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1D163-0161-479C-9507-867419FD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8ADA04-F30F-4946-B765-487CBE4E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8CC32-AB97-4D01-BC7B-471AD5C0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5688564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7604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73E1-CD47-4299-8058-09AC3EAA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D0771-28A2-4EF3-B46C-3A3F7AED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6EB5-0BE4-4509-B2DE-F038D478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D5181-FBFA-47EE-B08D-EAFE01ED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99391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79556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9452599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901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12047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5937977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30343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851180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270274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65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3393078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13595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777927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43863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5809985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06569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040212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3064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5465785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04188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9082815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21131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3820136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139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3507864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196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4954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8557616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71902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5981772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354307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2671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9183812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95048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14995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798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7878856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36500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8775725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6361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9419299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2083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1390695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6574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3010018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93525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A507-5379-4571-9254-19F9BBA0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1CEA-FB6B-4399-9EA9-5AE66B30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AE589-0765-4F46-9370-370F87D58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DD2F7-9E76-4598-8FE0-DB58E9CC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4A933-6FF2-421B-AC59-00E6DD6A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7C17-97EC-40FC-AF7B-A09E87B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3419826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555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46537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0FF0-7C18-408E-8110-912AD7D9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A70F5-1540-439A-AF1B-391A06E50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E2E63-5083-4E18-829A-95A27A329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0B542-3781-4A71-8824-AADFE0B6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FDFC6-4B48-4104-8B4A-CA0FB655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A2E24-FBE0-4F13-A77E-1B4CCCAA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6000412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8541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8803-5409-4217-870C-941EE4C6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57347-A6B9-4B38-BE99-3DB15F27A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3AFBC-86B8-43DB-95DA-32C6BC1A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86AA4-E980-4717-969B-D1FD0514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D795-78E1-44C6-B510-2816ACEE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6924005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890299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23E4A7-84DA-49B2-9696-18CAE30C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D3C526-4082-4DDD-8839-A29369CCC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90CAD3-E66C-43C1-A454-BB9C3B759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7C9883-D87E-47F9-927D-4F3E3453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44A383-31E0-44D6-9C7C-7656A052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19563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6E1FC-9ED2-461F-82FD-84B84835E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7AD60-7486-453B-A608-E16635596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CFE03-044C-4F00-BA26-B491763C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5DA89-F515-421A-8439-1DB2D54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28B7-8D50-441C-8176-CE8A1A62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5611232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EB0D57-39DC-4F27-82A1-780E8EA0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85D90E-97EA-4711-80DA-284FC872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5BC2C16-90C5-4215-99BB-9116D78A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4C52EC3-B1F5-4876-9A3F-808AB3BA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56C17D-146B-44E9-A20C-E6AB49A8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0A1D38-0D0A-4086-A88C-E7E3DD3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1408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3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66689B-89E2-4826-A219-86E5BFB25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F28EAE-94C0-4A11-8715-89EC63D4A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217FB2F-1BD1-4EAF-9B06-B993D7B06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A6A3653-47C5-4FBB-B954-02C3BDB04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3E1F947-FB5B-48BB-A6BF-B11B779BC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0E0229B-8E8F-4A13-A37B-5BB4B0B2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D357E11-49DC-4E61-A073-B380BDD2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E1CAE74-EA35-46D1-9B67-C248172F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210315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0298E-5BFE-40D2-B73A-B305EE15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9DC7B70-B988-4DD7-B4EF-CB1B83ED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C685271-A520-4915-A09B-95AA2E399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6EBC87F-877B-4A86-8CF5-9FD40754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8573843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235769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5860934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5752845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78650261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5070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79457933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71640778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826024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9928132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7954924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E85BA8-B1C8-4642-97CD-A25226E9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57B2F2-D524-4AFC-8182-01664941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D10BA8-67A0-4AAB-81FA-4895DFA0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51485832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5631FD-E491-477A-AD48-5AF2D6B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FFC60A-52BA-4ABB-ABA3-740875AC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9DEDFA-7541-4A1E-A580-2C562289B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3CA158-9BDE-423A-8CCD-EE57CBA62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74FEBCB-CB84-4E0E-9239-564FC712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D83DED-3531-4414-BC16-CD2D9FEA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453998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2B9538-1D1A-43C0-8D2A-0E462B2F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825C163-118B-4388-A5BD-06A2C02B9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38AA05-85A9-4734-8F3D-01C7390A2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286E11-92D3-4978-9B19-5EE419EA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CEF4E1-D594-45B3-A80D-F8C84C10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51F0C71-DF61-48AB-9875-539DA265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2764369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FBB986-7ACE-41BE-AB82-0F3146C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6868585-BD96-44C2-8159-D0CBDBEF5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32C6E9-CEFF-4AE7-9661-3D675C4C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A199C4-209B-44E1-9E79-D417D7E2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CF42C6-4436-4BA2-98CE-92E8CC18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1426169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9F48DE8-89BE-4F2C-B8C2-06018F9F4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3B67288-42DA-4DB2-8C99-F909586FF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0D49CF-46D2-4565-B91F-79FED9CF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B184592-D01A-44DF-8565-D329DC6B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B7030F2-818C-4749-BFED-B0243E3B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84513027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8937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2777198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083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46422543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8B9C88-A179-4185-AE80-9DE792AA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99469E-B78B-4125-A5C8-E21E54C1B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143F91-C8F0-46E0-B0CA-4DFC63C4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C4C122-E223-40AE-98AD-313A8821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CC81C2-5E66-4C18-9D2D-5FEF3C83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9477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01399994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EDE5B-8E1F-40DC-B252-B7E9A2D8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12EFDD-83C9-488E-951D-FC3DF307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9EAB2F-7C03-4AB1-89EB-0D2D7DC79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D5886E-0895-4DE1-8D40-72B2B90B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3542D2-6F78-41BE-8123-E93ED06F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858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0.xml"/><Relationship Id="rId21" Type="http://schemas.openxmlformats.org/officeDocument/2006/relationships/slideLayout" Target="../slideLayouts/slideLayout211.xml"/><Relationship Id="rId42" Type="http://schemas.openxmlformats.org/officeDocument/2006/relationships/slideLayout" Target="../slideLayouts/slideLayout420.xml"/><Relationship Id="rId47" Type="http://schemas.openxmlformats.org/officeDocument/2006/relationships/slideLayout" Target="../slideLayouts/slideLayout470.xml"/><Relationship Id="rId63" Type="http://schemas.openxmlformats.org/officeDocument/2006/relationships/slideLayout" Target="../slideLayouts/slideLayout630.xml"/><Relationship Id="rId68" Type="http://schemas.openxmlformats.org/officeDocument/2006/relationships/slideLayout" Target="../slideLayouts/slideLayout680.xml"/><Relationship Id="rId7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1100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70.xml"/><Relationship Id="rId40" Type="http://schemas.openxmlformats.org/officeDocument/2006/relationships/slideLayout" Target="../slideLayouts/slideLayout400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530.xml"/><Relationship Id="rId58" Type="http://schemas.openxmlformats.org/officeDocument/2006/relationships/slideLayout" Target="../slideLayouts/slideLayout580.xml"/><Relationship Id="rId66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510.xml"/><Relationship Id="rId61" Type="http://schemas.openxmlformats.org/officeDocument/2006/relationships/slideLayout" Target="../slideLayouts/slideLayout610.xml"/><Relationship Id="rId1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50.xml"/><Relationship Id="rId43" Type="http://schemas.openxmlformats.org/officeDocument/2006/relationships/slideLayout" Target="../slideLayouts/slideLayout430.xml"/><Relationship Id="rId48" Type="http://schemas.openxmlformats.org/officeDocument/2006/relationships/slideLayout" Target="../slideLayouts/slideLayout480.xml"/><Relationship Id="rId56" Type="http://schemas.openxmlformats.org/officeDocument/2006/relationships/slideLayout" Target="../slideLayouts/slideLayout560.xml"/><Relationship Id="rId64" Type="http://schemas.openxmlformats.org/officeDocument/2006/relationships/slideLayout" Target="../slideLayouts/slideLayout640.xml"/><Relationship Id="rId69" Type="http://schemas.openxmlformats.org/officeDocument/2006/relationships/theme" Target="../theme/theme10.xml"/><Relationship Id="rId8" Type="http://schemas.openxmlformats.org/officeDocument/2006/relationships/slideLayout" Target="../slideLayouts/slideLayout800.xml"/><Relationship Id="rId51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80.xml"/><Relationship Id="rId46" Type="http://schemas.openxmlformats.org/officeDocument/2006/relationships/slideLayout" Target="../slideLayouts/slideLayout460.xml"/><Relationship Id="rId59" Type="http://schemas.openxmlformats.org/officeDocument/2006/relationships/slideLayout" Target="../slideLayouts/slideLayout590.xml"/><Relationship Id="rId67" Type="http://schemas.openxmlformats.org/officeDocument/2006/relationships/slideLayout" Target="../slideLayouts/slideLayout670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411.xml"/><Relationship Id="rId54" Type="http://schemas.openxmlformats.org/officeDocument/2006/relationships/slideLayout" Target="../slideLayouts/slideLayout540.xml"/><Relationship Id="rId62" Type="http://schemas.openxmlformats.org/officeDocument/2006/relationships/slideLayout" Target="../slideLayouts/slideLayout620.xml"/><Relationship Id="rId70" Type="http://schemas.openxmlformats.org/officeDocument/2006/relationships/image" Target="../media/image1100.png"/><Relationship Id="rId1" Type="http://schemas.openxmlformats.org/officeDocument/2006/relationships/slideLayout" Target="../slideLayouts/slideLayout1110.xml"/><Relationship Id="rId6" Type="http://schemas.openxmlformats.org/officeDocument/2006/relationships/slideLayout" Target="../slideLayouts/slideLayout69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360.xml"/><Relationship Id="rId49" Type="http://schemas.openxmlformats.org/officeDocument/2006/relationships/slideLayout" Target="../slideLayouts/slideLayout490.xml"/><Relationship Id="rId57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1000.xml"/><Relationship Id="rId31" Type="http://schemas.openxmlformats.org/officeDocument/2006/relationships/slideLayout" Target="../slideLayouts/slideLayout311.xml"/><Relationship Id="rId44" Type="http://schemas.openxmlformats.org/officeDocument/2006/relationships/slideLayout" Target="../slideLayouts/slideLayout440.xml"/><Relationship Id="rId52" Type="http://schemas.openxmlformats.org/officeDocument/2006/relationships/slideLayout" Target="../slideLayouts/slideLayout520.xml"/><Relationship Id="rId60" Type="http://schemas.openxmlformats.org/officeDocument/2006/relationships/slideLayout" Target="../slideLayouts/slideLayout600.xml"/><Relationship Id="rId65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900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39" Type="http://schemas.openxmlformats.org/officeDocument/2006/relationships/slideLayout" Target="../slideLayouts/slideLayout390.xml"/><Relationship Id="rId34" Type="http://schemas.openxmlformats.org/officeDocument/2006/relationships/slideLayout" Target="../slideLayouts/slideLayout340.xml"/><Relationship Id="rId50" Type="http://schemas.openxmlformats.org/officeDocument/2006/relationships/slideLayout" Target="../slideLayouts/slideLayout500.xml"/><Relationship Id="rId55" Type="http://schemas.openxmlformats.org/officeDocument/2006/relationships/slideLayout" Target="../slideLayouts/slideLayout5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455A3-0716-4CE6-96E8-9D685195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5D906-3980-40C7-B271-A097ABAE3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6CCE-63FC-4A6A-8648-1E8BA468C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3BC2C-25B4-41A4-86B8-8A25411F2604}" type="datetimeFigureOut">
              <a:rPr lang="ar-AE" smtClean="0"/>
              <a:t>26/10/1442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ACC8-548A-4C48-A973-636FFD001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46B3-5B9F-44EA-B72D-29CB44640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90D7-E3FA-4E51-ADD2-24F3EDBBDD57}" type="slidenum">
              <a:rPr lang="ar-AE" smtClean="0"/>
              <a:t>‹#›</a:t>
            </a:fld>
            <a:endParaRPr lang="ar-A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53CB0-FA72-4E57-89EA-1F8A8ED28B87}"/>
              </a:ext>
            </a:extLst>
          </p:cNvPr>
          <p:cNvSpPr txBox="1"/>
          <p:nvPr userDrawn="1"/>
        </p:nvSpPr>
        <p:spPr>
          <a:xfrm>
            <a:off x="10383415" y="45522"/>
            <a:ext cx="194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0" dirty="0">
                <a:latin typeface="Dubai Medium" panose="020B0603030403030204" pitchFamily="34" charset="-78"/>
                <a:cs typeface="Dubai Medium" panose="020B0603030403030204" pitchFamily="34" charset="-78"/>
              </a:rPr>
              <a:t>تصميم: زياد محمد</a:t>
            </a:r>
          </a:p>
        </p:txBody>
      </p:sp>
    </p:spTree>
    <p:extLst>
      <p:ext uri="{BB962C8B-B14F-4D97-AF65-F5344CB8AC3E}">
        <p14:creationId xmlns:p14="http://schemas.microsoft.com/office/powerpoint/2010/main" val="37734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8" r:id="rId3"/>
    <p:sldLayoutId id="2147483695" r:id="rId4"/>
    <p:sldLayoutId id="2147483694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  <p:sldLayoutId id="2147483679" r:id="rId12"/>
    <p:sldLayoutId id="2147483678" r:id="rId13"/>
    <p:sldLayoutId id="2147483677" r:id="rId14"/>
    <p:sldLayoutId id="2147483675" r:id="rId15"/>
    <p:sldLayoutId id="2147483674" r:id="rId16"/>
    <p:sldLayoutId id="2147483673" r:id="rId17"/>
    <p:sldLayoutId id="2147483672" r:id="rId18"/>
    <p:sldLayoutId id="2147483668" r:id="rId19"/>
    <p:sldLayoutId id="2147483667" r:id="rId20"/>
    <p:sldLayoutId id="2147483666" r:id="rId21"/>
    <p:sldLayoutId id="2147483665" r:id="rId22"/>
    <p:sldLayoutId id="2147483664" r:id="rId23"/>
    <p:sldLayoutId id="2147483662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703" r:id="rId30"/>
    <p:sldLayoutId id="2147483702" r:id="rId31"/>
    <p:sldLayoutId id="2147483701" r:id="rId32"/>
    <p:sldLayoutId id="2147483700" r:id="rId33"/>
    <p:sldLayoutId id="2147483699" r:id="rId34"/>
    <p:sldLayoutId id="2147483697" r:id="rId35"/>
    <p:sldLayoutId id="2147483696" r:id="rId36"/>
    <p:sldLayoutId id="2147483693" r:id="rId37"/>
    <p:sldLayoutId id="2147483692" r:id="rId38"/>
    <p:sldLayoutId id="2147483691" r:id="rId39"/>
    <p:sldLayoutId id="2147483684" r:id="rId40"/>
    <p:sldLayoutId id="2147483683" r:id="rId41"/>
    <p:sldLayoutId id="2147483682" r:id="rId42"/>
    <p:sldLayoutId id="2147483681" r:id="rId43"/>
    <p:sldLayoutId id="2147483680" r:id="rId44"/>
    <p:sldLayoutId id="2147483676" r:id="rId45"/>
    <p:sldLayoutId id="2147483671" r:id="rId46"/>
    <p:sldLayoutId id="2147483670" r:id="rId47"/>
    <p:sldLayoutId id="2147483669" r:id="rId48"/>
    <p:sldLayoutId id="2147483656" r:id="rId49"/>
    <p:sldLayoutId id="2147483657" r:id="rId50"/>
    <p:sldLayoutId id="2147483658" r:id="rId51"/>
    <p:sldLayoutId id="2147483659" r:id="rId52"/>
    <p:sldLayoutId id="2147483663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0">
            <a:lum/>
          </a:blip>
          <a:srcRect/>
          <a:stretch>
            <a:fillRect l="-5000" t="1000" r="-1000" b="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58B213C-F6FB-4E75-888E-B9D241FF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1737174-D6BD-4538-9868-0A5640CD2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5E214A-AE21-4B55-9A21-24477A323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503B1-D540-4C61-86C4-46BB4818855D}" type="datetimeFigureOut">
              <a:rPr lang="ar-KW" smtClean="0"/>
              <a:t>05/09/1442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ECC280-6297-4C23-898D-4F43F4602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EF0636-3E58-4E6D-81D5-94B380845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766F1-0CBA-4F85-AFDD-D2C07EDB357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140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6" r:id="rId2"/>
    <p:sldLayoutId id="2147483713" r:id="rId3"/>
    <p:sldLayoutId id="2147483710" r:id="rId4"/>
    <p:sldLayoutId id="2147483693" r:id="rId5"/>
    <p:sldLayoutId id="2147483684" r:id="rId6"/>
    <p:sldLayoutId id="2147483682" r:id="rId7"/>
    <p:sldLayoutId id="2147483661" r:id="rId8"/>
    <p:sldLayoutId id="2147483650" r:id="rId9"/>
    <p:sldLayoutId id="2147483715" r:id="rId10"/>
    <p:sldLayoutId id="2147483714" r:id="rId11"/>
    <p:sldLayoutId id="2147483712" r:id="rId12"/>
    <p:sldLayoutId id="2147483711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702" r:id="rId20"/>
    <p:sldLayoutId id="2147483701" r:id="rId21"/>
    <p:sldLayoutId id="2147483700" r:id="rId22"/>
    <p:sldLayoutId id="2147483699" r:id="rId23"/>
    <p:sldLayoutId id="2147483698" r:id="rId24"/>
    <p:sldLayoutId id="2147483697" r:id="rId25"/>
    <p:sldLayoutId id="2147483696" r:id="rId26"/>
    <p:sldLayoutId id="2147483695" r:id="rId27"/>
    <p:sldLayoutId id="2147483694" r:id="rId28"/>
    <p:sldLayoutId id="2147483692" r:id="rId29"/>
    <p:sldLayoutId id="2147483691" r:id="rId30"/>
    <p:sldLayoutId id="2147483690" r:id="rId31"/>
    <p:sldLayoutId id="2147483689" r:id="rId32"/>
    <p:sldLayoutId id="2147483688" r:id="rId33"/>
    <p:sldLayoutId id="2147483687" r:id="rId34"/>
    <p:sldLayoutId id="2147483685" r:id="rId35"/>
    <p:sldLayoutId id="2147483683" r:id="rId36"/>
    <p:sldLayoutId id="2147483681" r:id="rId37"/>
    <p:sldLayoutId id="2147483680" r:id="rId38"/>
    <p:sldLayoutId id="2147483679" r:id="rId39"/>
    <p:sldLayoutId id="2147483678" r:id="rId40"/>
    <p:sldLayoutId id="2147483677" r:id="rId41"/>
    <p:sldLayoutId id="2147483676" r:id="rId42"/>
    <p:sldLayoutId id="2147483675" r:id="rId43"/>
    <p:sldLayoutId id="2147483668" r:id="rId44"/>
    <p:sldLayoutId id="2147483666" r:id="rId45"/>
    <p:sldLayoutId id="2147483665" r:id="rId46"/>
    <p:sldLayoutId id="2147483664" r:id="rId47"/>
    <p:sldLayoutId id="2147483663" r:id="rId48"/>
    <p:sldLayoutId id="2147483662" r:id="rId49"/>
    <p:sldLayoutId id="2147483660" r:id="rId50"/>
    <p:sldLayoutId id="2147483651" r:id="rId51"/>
    <p:sldLayoutId id="2147483652" r:id="rId52"/>
    <p:sldLayoutId id="2147483653" r:id="rId53"/>
    <p:sldLayoutId id="2147483654" r:id="rId54"/>
    <p:sldLayoutId id="2147483655" r:id="rId55"/>
    <p:sldLayoutId id="2147483703" r:id="rId56"/>
    <p:sldLayoutId id="2147483686" r:id="rId57"/>
    <p:sldLayoutId id="2147483674" r:id="rId58"/>
    <p:sldLayoutId id="2147483673" r:id="rId59"/>
    <p:sldLayoutId id="2147483672" r:id="rId60"/>
    <p:sldLayoutId id="2147483671" r:id="rId61"/>
    <p:sldLayoutId id="2147483670" r:id="rId62"/>
    <p:sldLayoutId id="2147483669" r:id="rId63"/>
    <p:sldLayoutId id="2147483667" r:id="rId64"/>
    <p:sldLayoutId id="2147483656" r:id="rId65"/>
    <p:sldLayoutId id="2147483657" r:id="rId66"/>
    <p:sldLayoutId id="2147483658" r:id="rId67"/>
    <p:sldLayoutId id="2147483659" r:id="rId6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18" Type="http://schemas.openxmlformats.org/officeDocument/2006/relationships/image" Target="../media/image150.png"/><Relationship Id="rId26" Type="http://schemas.openxmlformats.org/officeDocument/2006/relationships/slide" Target="slide210.xml"/><Relationship Id="rId3" Type="http://schemas.openxmlformats.org/officeDocument/2006/relationships/image" Target="../media/image2.gif"/><Relationship Id="rId21" Type="http://schemas.openxmlformats.org/officeDocument/2006/relationships/image" Target="../media/image17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slide" Target="slide310.xml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slide" Target="slide4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8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slide" Target="slide500.xml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19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12.xml"/><Relationship Id="rId4" Type="http://schemas.openxmlformats.org/officeDocument/2006/relationships/image" Target="../media/image5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15.xml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slide" Target="slide15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0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700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slide" Target="slide15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0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gif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0.png"/><Relationship Id="rId7" Type="http://schemas.openxmlformats.org/officeDocument/2006/relationships/image" Target="../media/image83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5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4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90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5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ar/resource/1744064/%D8%A3%D8%B3%D9%85%D8%A7%D8%A1-%D8%A7%D9%84%D8%A7%D8%B4%D8%A7%D8%B1%D9%87-%D9%87%D8%B0%D8%A7-%D9%87%D8%B0%D9%8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955192/&#1590;&#1605;&#1575;&#1574;&#1585;-&#1575;&#1604;&#1594;&#1575;&#1574;&#1576;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0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slide" Target="slide42.xml"/><Relationship Id="rId4" Type="http://schemas.openxmlformats.org/officeDocument/2006/relationships/image" Target="../media/image91.png"/><Relationship Id="rId9" Type="http://schemas.openxmlformats.org/officeDocument/2006/relationships/image" Target="../media/image89.png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0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0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slide" Target="slide42.xml"/><Relationship Id="rId4" Type="http://schemas.openxmlformats.org/officeDocument/2006/relationships/image" Target="../media/image91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0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slide" Target="slide42.xml"/><Relationship Id="rId4" Type="http://schemas.openxmlformats.org/officeDocument/2006/relationships/image" Target="../media/image91.png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0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slide" Target="slide42.xml"/><Relationship Id="rId4" Type="http://schemas.openxmlformats.org/officeDocument/2006/relationships/image" Target="../media/image91.png"/><Relationship Id="rId9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0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2.png"/><Relationship Id="rId5" Type="http://schemas.openxmlformats.org/officeDocument/2006/relationships/slide" Target="slide42.xml"/><Relationship Id="rId4" Type="http://schemas.openxmlformats.org/officeDocument/2006/relationships/image" Target="../media/image91.png"/><Relationship Id="rId9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hyperlink" Target="https://wordwall.net/resource/4664927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microsoft.com/office/2007/relationships/hdphoto" Target="../media/hdphoto6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3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audio" Target="../media/audio3.wav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audio" Target="../media/audio3.wav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audio" Target="../media/audio3.wav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us/YEdoH" TargetMode="External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2877"/>
            <a:ext cx="12191999" cy="68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amadan lantern, Islamic kids activities, Ramadan karee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39" y="-32877"/>
            <a:ext cx="1994283" cy="18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madan lantern, Islamic kids activities, Ramadan karee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4283" cy="18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3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6394" flipH="1">
            <a:off x="10480108" y="4881287"/>
            <a:ext cx="1766547" cy="207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9499" y="2116138"/>
            <a:ext cx="5574890" cy="238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๑۩۞۩0 مسلسلات رمضان 2019 &quot;۩۞۩ تفاصيل / تغطيات / نقاشات / انطباعات / تغطية  مصورة / بوسترات - شبكة الدراما والمسرح الكويتية الخليجية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18"/>
          <a:stretch/>
        </p:blipFill>
        <p:spPr bwMode="auto">
          <a:xfrm>
            <a:off x="1640113" y="-30128"/>
            <a:ext cx="8287657" cy="22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44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5229" y="5546386"/>
            <a:ext cx="5701540" cy="131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صفة عجز مختصرا تنزيل فوانيس رمضان - findlocal-drivewayrepair.com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00" y="3427901"/>
            <a:ext cx="1056728" cy="17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الصفة عجز مختصرا تنزيل فوانيس رمضان - findlocal-drivewayrepair.com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35" y="3398872"/>
            <a:ext cx="1056728" cy="17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17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916551" y="3727095"/>
            <a:ext cx="2455340" cy="294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5258816"/>
            <a:ext cx="4419731" cy="182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9834" y="4444323"/>
            <a:ext cx="1869600" cy="13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70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3758" y="4701806"/>
            <a:ext cx="1741133" cy="116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1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69026" y="4847464"/>
            <a:ext cx="869433" cy="86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23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064525" y="4444323"/>
            <a:ext cx="2067258" cy="10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7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17861" y="4678870"/>
            <a:ext cx="1633940" cy="57534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C3820A-63DD-46BB-83EF-A06DAE6855B9}"/>
              </a:ext>
            </a:extLst>
          </p:cNvPr>
          <p:cNvSpPr txBox="1"/>
          <p:nvPr/>
        </p:nvSpPr>
        <p:spPr>
          <a:xfrm>
            <a:off x="2737940" y="2386659"/>
            <a:ext cx="6372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QA" sz="4000" b="1" dirty="0">
                <a:ln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مرحباً بكن طالباتي</a:t>
            </a:r>
          </a:p>
          <a:p>
            <a:pPr algn="ctr" rtl="1"/>
            <a:r>
              <a:rPr lang="ar-QA" sz="4000" b="1" dirty="0">
                <a:ln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 المتميزات  في </a:t>
            </a:r>
          </a:p>
          <a:p>
            <a:pPr algn="ctr" rtl="1"/>
            <a:r>
              <a:rPr lang="ar-QA" sz="4000" b="1" dirty="0">
                <a:ln/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anose="02010400000000000000" pitchFamily="2" charset="-78"/>
              </a:rPr>
              <a:t>حصة اللغة العربية </a:t>
            </a:r>
            <a:endParaRPr lang="en-US" sz="4800" b="1" dirty="0">
              <a:ln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B49EC190-B110-4DA5-BD62-4FD2167367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16098" y="2163107"/>
              <a:ext cx="2183079" cy="1104730"/>
            </p:xfrm>
            <a:graphic>
              <a:graphicData uri="http://schemas.microsoft.com/office/powerpoint/2016/slidezoom">
                <pslz:sldZm>
                  <pslz:sldZmObj sldId="2581" cId="1057430933">
                    <pslz:zmPr id="{C6E48C1E-9294-47F3-87C5-1D7544A2DE9F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83079" cy="110473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B49EC190-B110-4DA5-BD62-4FD216736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16098" y="2163107"/>
                <a:ext cx="2183079" cy="1104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ED2B3563-FFBF-477E-B082-1746033293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60526" y="1960020"/>
              <a:ext cx="1984465" cy="1292932"/>
            </p:xfrm>
            <a:graphic>
              <a:graphicData uri="http://schemas.microsoft.com/office/powerpoint/2016/slidezoom">
                <pslz:sldZm>
                  <pslz:sldZmObj sldId="408" cId="3394297880">
                    <pslz:zmPr id="{83765B5B-8C30-4139-B310-31A799437ED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4465" cy="12929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ED2B3563-FFBF-477E-B082-174603329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60526" y="1960020"/>
                <a:ext cx="1984465" cy="129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87FE24FF-9D7F-40FD-A808-042F00A543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76411" y="832186"/>
              <a:ext cx="2371093" cy="1203920"/>
            </p:xfrm>
            <a:graphic>
              <a:graphicData uri="http://schemas.microsoft.com/office/powerpoint/2016/slidezoom">
                <pslz:sldZm>
                  <pslz:sldZmObj sldId="409" cId="2380234295">
                    <pslz:zmPr id="{F01222A3-DEC5-45AC-8091-F1D87CFF29DC}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1093" cy="120392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87FE24FF-9D7F-40FD-A808-042F00A543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76411" y="832186"/>
                <a:ext cx="2371093" cy="12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E3CD50F5-F5D3-4CEE-BF9A-0830A53CB3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5224" y="872458"/>
              <a:ext cx="2199760" cy="1116029"/>
            </p:xfrm>
            <a:graphic>
              <a:graphicData uri="http://schemas.microsoft.com/office/powerpoint/2016/slidezoom">
                <pslz:sldZm>
                  <pslz:sldZmObj sldId="2558" cId="1462734905">
                    <pslz:zmPr id="{24E96F0E-9C1A-41D8-B214-303B30E5E3E7}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99760" cy="111602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E3CD50F5-F5D3-4CEE-BF9A-0830A53CB3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5224" y="872458"/>
                <a:ext cx="2199760" cy="11160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297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-26126" y="14345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CEF67F-AA53-43B6-AA1C-76ED173E6B29}"/>
              </a:ext>
            </a:extLst>
          </p:cNvPr>
          <p:cNvSpPr/>
          <p:nvPr/>
        </p:nvSpPr>
        <p:spPr>
          <a:xfrm>
            <a:off x="9183189" y="171151"/>
            <a:ext cx="2811682" cy="121613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3600" b="1" dirty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الدّرْسُ الأول: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ABEBA-2B0C-43D5-92E6-E8E3E12C3C88}"/>
              </a:ext>
            </a:extLst>
          </p:cNvPr>
          <p:cNvSpPr txBox="1"/>
          <p:nvPr/>
        </p:nvSpPr>
        <p:spPr>
          <a:xfrm>
            <a:off x="9098187" y="2190184"/>
            <a:ext cx="302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Q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الفُصُولُ الأرْبَعَةُ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A6670-B7E1-4D83-BC63-8B1596AC1E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7" t="16936" r="26081" b="2452"/>
          <a:stretch/>
        </p:blipFill>
        <p:spPr>
          <a:xfrm>
            <a:off x="587827" y="630659"/>
            <a:ext cx="7341327" cy="501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99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تصميم مكتب العمل التوضيح الخلفية, بسيط, رسوم متحركة, مكتب تجاري صورة  الخلفية للتحميل مجانا">
            <a:extLst>
              <a:ext uri="{FF2B5EF4-FFF2-40B4-BE49-F238E27FC236}">
                <a16:creationId xmlns:a16="http://schemas.microsoft.com/office/drawing/2014/main" id="{F5E7D2C0-FE35-4399-A43A-E7BEFB75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CD91CC8-3443-4432-8B35-EBDB1AB7F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455467"/>
              </p:ext>
            </p:extLst>
          </p:nvPr>
        </p:nvGraphicFramePr>
        <p:xfrm>
          <a:off x="2925068" y="110459"/>
          <a:ext cx="9185650" cy="504504"/>
        </p:xfrm>
        <a:graphic>
          <a:graphicData uri="http://schemas.openxmlformats.org/drawingml/2006/table">
            <a:tbl>
              <a:tblPr rtl="1" firstRow="1" firstCol="1" bandRow="1">
                <a:tableStyleId>{F5AB1C69-6EDB-4FF4-983F-18BD219EF322}</a:tableStyleId>
              </a:tblPr>
              <a:tblGrid>
                <a:gridCol w="9185650">
                  <a:extLst>
                    <a:ext uri="{9D8B030D-6E8A-4147-A177-3AD203B41FA5}">
                      <a16:colId xmlns:a16="http://schemas.microsoft.com/office/drawing/2014/main" val="1008935275"/>
                    </a:ext>
                  </a:extLst>
                </a:gridCol>
              </a:tblGrid>
              <a:tr h="504504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4165" algn="l"/>
                          <a:tab pos="2900045" algn="ctr"/>
                        </a:tabLst>
                      </a:pPr>
                      <a:r>
                        <a:rPr lang="ar-QA" sz="2800" dirty="0">
                          <a:solidFill>
                            <a:srgbClr val="C00000"/>
                          </a:solidFill>
                          <a:effectLst/>
                        </a:rPr>
                        <a:t>		ضَعْ عَلامَةَ (√) جانِبَ العِبارَةِ الصَّحيحَةِ، وَعَلامةَ(×) جانِبَ العِبارةِ الخَطَأ</a:t>
                      </a:r>
                      <a:r>
                        <a:rPr lang="ar-QA" sz="2800" u="sng" dirty="0">
                          <a:solidFill>
                            <a:srgbClr val="C00000"/>
                          </a:solidFill>
                          <a:effectLst/>
                        </a:rPr>
                        <a:t>: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6792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580D67D-F278-4E60-ACE3-5948E67D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4451" y="430448"/>
            <a:ext cx="15466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QA" altLang="zh-TW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r>
              <a:rPr kumimoji="0" lang="ar-QA" altLang="zh-TW" sz="2800" b="1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endParaRPr kumimoji="0" lang="ar-QA" altLang="zh-TW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798A8E-D449-455F-B9F4-52677248B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38173"/>
              </p:ext>
            </p:extLst>
          </p:nvPr>
        </p:nvGraphicFramePr>
        <p:xfrm>
          <a:off x="1911353" y="1476929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تَهْطِلُ الأمْطَارُ فِي الصَّيْف.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A030AF-B00C-4307-A393-580DF1789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088738"/>
              </p:ext>
            </p:extLst>
          </p:nvPr>
        </p:nvGraphicFramePr>
        <p:xfrm>
          <a:off x="1923817" y="2136840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تُزهِرُ النَّباتَات ويَعْتَدِلُ الجَوّ فِي الرّبِيعِ.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6BBF71-1F34-4A04-9D6D-10EFB81B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65941"/>
              </p:ext>
            </p:extLst>
          </p:nvPr>
        </p:nvGraphicFramePr>
        <p:xfrm>
          <a:off x="1911352" y="2796751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تَخْضَرّ أوراقُ الأشجَارِ فِي الخَريفِ.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868D65-C6AB-4D4C-BABF-C979B81E6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587868"/>
              </p:ext>
            </p:extLst>
          </p:nvPr>
        </p:nvGraphicFramePr>
        <p:xfrm>
          <a:off x="1923817" y="3443146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تَنْخَفِضُ الحَرارَة فِي الشِّتَاءِ.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0D8E9F8-06D6-4CEA-9734-F53D90E5F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83386"/>
              </p:ext>
            </p:extLst>
          </p:nvPr>
        </p:nvGraphicFramePr>
        <p:xfrm>
          <a:off x="1923817" y="4103057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تَنْضَجُ الثَّمَارُ فِي الصَّيفِ.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B82F136-9203-4F76-BE9B-0963C1943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255109"/>
              </p:ext>
            </p:extLst>
          </p:nvPr>
        </p:nvGraphicFramePr>
        <p:xfrm>
          <a:off x="1911351" y="4762968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تتَساقَطُ أوراق الشَّجَر فِي الخَرِيفِ.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B74922D-4CD7-4113-BD72-B969D44B2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218615"/>
              </p:ext>
            </p:extLst>
          </p:nvPr>
        </p:nvGraphicFramePr>
        <p:xfrm>
          <a:off x="1911350" y="5409363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تَهْطِلُ الثّلُوجِ في فَصْلِ الرَّبيعِ.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05D827-AC4D-4F90-B726-076C2C040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4532861"/>
            <a:ext cx="1890828" cy="220641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BF54E9-55A0-4868-B800-21C483F1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90" y="4504818"/>
            <a:ext cx="1890828" cy="220641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B9DC76-B47A-4DA2-86C9-0576951F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6" y="4535112"/>
            <a:ext cx="1890828" cy="2206410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1E9D05-4964-493C-AC9F-C6C99E6CF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90" y="4507069"/>
            <a:ext cx="1890828" cy="2206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AEA437-DD5F-4AF5-9125-7CCB66608F0A}"/>
                  </a:ext>
                </a:extLst>
              </p:cNvPr>
              <p:cNvSpPr txBox="1"/>
              <p:nvPr/>
            </p:nvSpPr>
            <p:spPr>
              <a:xfrm>
                <a:off x="2085894" y="1429495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AEA437-DD5F-4AF5-9125-7CCB66608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894" y="1429495"/>
                <a:ext cx="102111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A27873-436B-4F82-82EC-1196C32750F6}"/>
                  </a:ext>
                </a:extLst>
              </p:cNvPr>
              <p:cNvSpPr txBox="1"/>
              <p:nvPr/>
            </p:nvSpPr>
            <p:spPr>
              <a:xfrm>
                <a:off x="1742836" y="3393773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A27873-436B-4F82-82EC-1196C3275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36" y="3393773"/>
                <a:ext cx="1707225" cy="595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B8909B-F965-42A5-B657-C291E3A038E6}"/>
                  </a:ext>
                </a:extLst>
              </p:cNvPr>
              <p:cNvSpPr txBox="1"/>
              <p:nvPr/>
            </p:nvSpPr>
            <p:spPr>
              <a:xfrm>
                <a:off x="2085894" y="2810458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B8909B-F965-42A5-B657-C291E3A03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894" y="2810458"/>
                <a:ext cx="102111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EB7005-9084-47B1-B8A4-55CA332A9D36}"/>
                  </a:ext>
                </a:extLst>
              </p:cNvPr>
              <p:cNvSpPr txBox="1"/>
              <p:nvPr/>
            </p:nvSpPr>
            <p:spPr>
              <a:xfrm>
                <a:off x="1742836" y="2121585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BEB7005-9084-47B1-B8A4-55CA332A9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36" y="2121585"/>
                <a:ext cx="1707225" cy="5953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734E26-DB7D-45FE-A083-D4C8F3D2FBED}"/>
                  </a:ext>
                </a:extLst>
              </p:cNvPr>
              <p:cNvSpPr txBox="1"/>
              <p:nvPr/>
            </p:nvSpPr>
            <p:spPr>
              <a:xfrm>
                <a:off x="1704180" y="4043849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734E26-DB7D-45FE-A083-D4C8F3D2F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180" y="4043849"/>
                <a:ext cx="1707225" cy="5953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3A6B39-7C4B-4FCE-80DB-3A291808AFF4}"/>
                  </a:ext>
                </a:extLst>
              </p:cNvPr>
              <p:cNvSpPr txBox="1"/>
              <p:nvPr/>
            </p:nvSpPr>
            <p:spPr>
              <a:xfrm>
                <a:off x="1704179" y="4686596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3A6B39-7C4B-4FCE-80DB-3A291808A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179" y="4686596"/>
                <a:ext cx="1707225" cy="5953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513935-2404-4616-8486-77C84AC920C0}"/>
                  </a:ext>
                </a:extLst>
              </p:cNvPr>
              <p:cNvSpPr txBox="1"/>
              <p:nvPr/>
            </p:nvSpPr>
            <p:spPr>
              <a:xfrm>
                <a:off x="2047236" y="5351550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513935-2404-4616-8486-77C84AC9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236" y="5351550"/>
                <a:ext cx="102111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1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D3899A6-1945-4DE7-BEA5-7DAB2110E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12" name="Picture 11" descr="A picture containing computer, sitting, computer, electronics&#10;&#10;Description automatically generated">
            <a:extLst>
              <a:ext uri="{FF2B5EF4-FFF2-40B4-BE49-F238E27FC236}">
                <a16:creationId xmlns:a16="http://schemas.microsoft.com/office/drawing/2014/main" id="{E22D41F3-D1F5-4284-A773-4E55B53F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1" y="650135"/>
            <a:ext cx="9481898" cy="621126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A15116E-406D-44D9-ACB3-B2A5B1E47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65445"/>
              </p:ext>
            </p:extLst>
          </p:nvPr>
        </p:nvGraphicFramePr>
        <p:xfrm>
          <a:off x="2996126" y="40483"/>
          <a:ext cx="9185650" cy="551329"/>
        </p:xfrm>
        <a:graphic>
          <a:graphicData uri="http://schemas.openxmlformats.org/drawingml/2006/table">
            <a:tbl>
              <a:tblPr rtl="1" firstRow="1" firstCol="1" bandRow="1">
                <a:tableStyleId>{F5AB1C69-6EDB-4FF4-983F-18BD219EF322}</a:tableStyleId>
              </a:tblPr>
              <a:tblGrid>
                <a:gridCol w="9185650">
                  <a:extLst>
                    <a:ext uri="{9D8B030D-6E8A-4147-A177-3AD203B41FA5}">
                      <a16:colId xmlns:a16="http://schemas.microsoft.com/office/drawing/2014/main" val="1008935275"/>
                    </a:ext>
                  </a:extLst>
                </a:gridCol>
              </a:tblGrid>
              <a:tr h="55132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4165" algn="l"/>
                          <a:tab pos="2900045" algn="ctr"/>
                        </a:tabLst>
                      </a:pPr>
                      <a:r>
                        <a:rPr lang="ar-QA" sz="2800" dirty="0">
                          <a:solidFill>
                            <a:srgbClr val="FF0000"/>
                          </a:solidFill>
                          <a:effectLst/>
                        </a:rPr>
                        <a:t>ضَع دَائِرَة حَول الإجابة الصَّحِيحَةِ: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67924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67FF9F7-5FBC-45C9-B155-1277018F95E8}"/>
              </a:ext>
            </a:extLst>
          </p:cNvPr>
          <p:cNvSpPr/>
          <p:nvPr/>
        </p:nvSpPr>
        <p:spPr>
          <a:xfrm>
            <a:off x="2996126" y="1248532"/>
            <a:ext cx="6060602" cy="3693827"/>
          </a:xfrm>
          <a:prstGeom prst="roundRect">
            <a:avLst>
              <a:gd name="adj" fmla="val 43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FBD5753-0CBE-42EC-A0A9-B5B5691C9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05797"/>
              </p:ext>
            </p:extLst>
          </p:nvPr>
        </p:nvGraphicFramePr>
        <p:xfrm>
          <a:off x="2193912" y="1593354"/>
          <a:ext cx="7233219" cy="43357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233219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dirty="0">
                          <a:solidFill>
                            <a:srgbClr val="C00000"/>
                          </a:solidFill>
                          <a:effectLst/>
                        </a:rPr>
                        <a:t>يَتَحَدَّثُ النَّصُّ الذِي اسْتَمَعْتُ إلَيهِ عَنْ: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580D67D-F278-4E60-ACE3-5948E67D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4451" y="430448"/>
            <a:ext cx="15466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QA" altLang="zh-TW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r>
              <a:rPr kumimoji="0" lang="ar-QA" altLang="zh-TW" sz="2800" b="1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endParaRPr kumimoji="0" lang="ar-QA" altLang="zh-TW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A19DE6-3C01-44EA-9F2F-C7DE676F1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943489"/>
              </p:ext>
            </p:extLst>
          </p:nvPr>
        </p:nvGraphicFramePr>
        <p:xfrm>
          <a:off x="3294528" y="2727990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1. جَمَال الفُصُول الأرْبَعَة.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3265E33-DE89-40C3-AB6C-DC795ADEE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51796"/>
              </p:ext>
            </p:extLst>
          </p:nvPr>
        </p:nvGraphicFramePr>
        <p:xfrm>
          <a:off x="3294528" y="3422469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{7DF18680-E054-41AD-8BC1-D1AEF772440D}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2. الفُصُولُ الأرْبَعَةُ.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EC53FC0-CF0E-4085-95F5-9668550E4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02245"/>
              </p:ext>
            </p:extLst>
          </p:nvPr>
        </p:nvGraphicFramePr>
        <p:xfrm>
          <a:off x="3294527" y="4116948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{21E4AEA4-8DFA-4A89-87EB-49C32662AFE0}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3. مَظَاهِر الفُصُول الأرْبَعَة.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11E72F3E-0806-4F7A-97BC-00D05BD58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26" y="3801887"/>
            <a:ext cx="1124838" cy="98538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402FB1D3-CC82-4A6F-B4B2-769BA1EA6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79" l="3141" r="100000">
                        <a14:foregroundMark x1="54450" y1="16246" x2="29319" y2="18487"/>
                        <a14:foregroundMark x1="90052" y1="92157" x2="24607" y2="92157"/>
                        <a14:foregroundMark x1="82723" y1="95518" x2="37173" y2="94398"/>
                        <a14:foregroundMark x1="86911" y1="38375" x2="10995" y2="49300"/>
                        <a14:foregroundMark x1="7853" y1="45658" x2="59686" y2="57703"/>
                        <a14:foregroundMark x1="74346" y1="37255" x2="45550" y2="40616"/>
                        <a14:foregroundMark x1="61780" y1="90196" x2="47644" y2="91036"/>
                        <a14:foregroundMark x1="93717" y1="41176" x2="87435" y2="4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17" y="1299379"/>
            <a:ext cx="2782388" cy="55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-26126" y="14345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CEF67F-AA53-43B6-AA1C-76ED173E6B29}"/>
              </a:ext>
            </a:extLst>
          </p:cNvPr>
          <p:cNvSpPr/>
          <p:nvPr/>
        </p:nvSpPr>
        <p:spPr>
          <a:xfrm>
            <a:off x="9170126" y="171151"/>
            <a:ext cx="2824745" cy="121613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3600" b="1" dirty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الدّرْسُ الثاني: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ABEBA-2B0C-43D5-92E6-E8E3E12C3C88}"/>
              </a:ext>
            </a:extLst>
          </p:cNvPr>
          <p:cNvSpPr txBox="1"/>
          <p:nvPr/>
        </p:nvSpPr>
        <p:spPr>
          <a:xfrm>
            <a:off x="8816627" y="2921168"/>
            <a:ext cx="3024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Q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أُحِبُّ الْبَحْرَ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1D366-01C3-42F1-A053-68CEF6524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6" t="18270" r="29087" b="2644"/>
          <a:stretch/>
        </p:blipFill>
        <p:spPr>
          <a:xfrm>
            <a:off x="1038790" y="742885"/>
            <a:ext cx="6818228" cy="493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389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تصميم مكتب العمل التوضيح الخلفية, بسيط, رسوم متحركة, مكتب تجاري صورة  الخلفية للتحميل مجانا">
            <a:extLst>
              <a:ext uri="{FF2B5EF4-FFF2-40B4-BE49-F238E27FC236}">
                <a16:creationId xmlns:a16="http://schemas.microsoft.com/office/drawing/2014/main" id="{E9D2775E-D75D-4882-AE89-CAE5B0C38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580D67D-F278-4E60-ACE3-5948E67D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4451" y="430448"/>
            <a:ext cx="15466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QA" altLang="zh-TW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r>
              <a:rPr kumimoji="0" lang="ar-QA" altLang="zh-TW" sz="2800" b="1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endParaRPr kumimoji="0" lang="ar-QA" altLang="zh-TW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798A8E-D449-455F-B9F4-52677248B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96899"/>
              </p:ext>
            </p:extLst>
          </p:nvPr>
        </p:nvGraphicFramePr>
        <p:xfrm>
          <a:off x="1911352" y="1686936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وَقَفَ حَمَد مَع وَالِدِه أمَامَ البَحْر.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A030AF-B00C-4307-A393-580DF1789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935534"/>
              </p:ext>
            </p:extLst>
          </p:nvPr>
        </p:nvGraphicFramePr>
        <p:xfrm>
          <a:off x="1923817" y="2376112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قَالَ حَمَدُ: أحِبُّ البَحرَ كَثِيرًا.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F6BBF71-1F34-4A04-9D6D-10EFB81BA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04776"/>
              </p:ext>
            </p:extLst>
          </p:nvPr>
        </p:nvGraphicFramePr>
        <p:xfrm>
          <a:off x="1923817" y="2961834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مِنَ البَحْرُ نأكُلُ ولا نَتَزَيَّن.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868D65-C6AB-4D4C-BABF-C979B81E6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62313"/>
              </p:ext>
            </p:extLst>
          </p:nvPr>
        </p:nvGraphicFramePr>
        <p:xfrm>
          <a:off x="1923817" y="3577042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نَحْمَدُ الله عَلَى نِعمَة البَحْرِ.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0D8E9F8-06D6-4CEA-9734-F53D90E5F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86274"/>
              </p:ext>
            </p:extLst>
          </p:nvPr>
        </p:nvGraphicFramePr>
        <p:xfrm>
          <a:off x="1923817" y="4177600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قَال حَمَدُ: أكْرَهُ البَحْرَ.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ED026FA-055D-4FD2-AAC0-F5D9EE9E4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72330"/>
              </p:ext>
            </p:extLst>
          </p:nvPr>
        </p:nvGraphicFramePr>
        <p:xfrm>
          <a:off x="1911352" y="4763470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فِي البَحْرِ كَائِناتٌ بَحْرِيَّةٌ.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B8585D0-B59E-490D-824D-8797880B2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261685"/>
              </p:ext>
            </p:extLst>
          </p:nvPr>
        </p:nvGraphicFramePr>
        <p:xfrm>
          <a:off x="1911352" y="5423381"/>
          <a:ext cx="8686239" cy="5513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11633">
                  <a:extLst>
                    <a:ext uri="{9D8B030D-6E8A-4147-A177-3AD203B41FA5}">
                      <a16:colId xmlns:a16="http://schemas.microsoft.com/office/drawing/2014/main" val="1326428514"/>
                    </a:ext>
                  </a:extLst>
                </a:gridCol>
                <a:gridCol w="6684146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  <a:gridCol w="1290460">
                  <a:extLst>
                    <a:ext uri="{9D8B030D-6E8A-4147-A177-3AD203B41FA5}">
                      <a16:colId xmlns:a16="http://schemas.microsoft.com/office/drawing/2014/main" val="914433712"/>
                    </a:ext>
                  </a:extLst>
                </a:gridCol>
              </a:tblGrid>
              <a:tr h="551330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قَال الجَدُّ: مِنَ البَحْرِ نَتَزَيَّنُ.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(         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A26D0F-74AD-4669-8502-E9BB684B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" y="4343400"/>
            <a:ext cx="2029158" cy="2367828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5CCB97-BB25-4383-A505-89AD2FBFF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90" y="4504818"/>
            <a:ext cx="1890828" cy="220641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EB4C1A2-56C2-4274-9819-4D735AC3D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242327"/>
              </p:ext>
            </p:extLst>
          </p:nvPr>
        </p:nvGraphicFramePr>
        <p:xfrm>
          <a:off x="2925068" y="110459"/>
          <a:ext cx="9185650" cy="504504"/>
        </p:xfrm>
        <a:graphic>
          <a:graphicData uri="http://schemas.openxmlformats.org/drawingml/2006/table">
            <a:tbl>
              <a:tblPr rtl="1" firstRow="1" firstCol="1" bandRow="1">
                <a:tableStyleId>{F5AB1C69-6EDB-4FF4-983F-18BD219EF322}</a:tableStyleId>
              </a:tblPr>
              <a:tblGrid>
                <a:gridCol w="9185650">
                  <a:extLst>
                    <a:ext uri="{9D8B030D-6E8A-4147-A177-3AD203B41FA5}">
                      <a16:colId xmlns:a16="http://schemas.microsoft.com/office/drawing/2014/main" val="1008935275"/>
                    </a:ext>
                  </a:extLst>
                </a:gridCol>
              </a:tblGrid>
              <a:tr h="504504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4165" algn="l"/>
                          <a:tab pos="2900045" algn="ctr"/>
                        </a:tabLst>
                      </a:pPr>
                      <a:r>
                        <a:rPr lang="ar-QA" sz="2800" dirty="0">
                          <a:solidFill>
                            <a:srgbClr val="C00000"/>
                          </a:solidFill>
                          <a:effectLst/>
                        </a:rPr>
                        <a:t>		ضَعْ عَلامَةَ (√) جانِبَ العِبارَةِ الصَّحيحَةِ، وَعَلامةَ(×) جانِبَ العِبارةِ الخَطَأ</a:t>
                      </a:r>
                      <a:r>
                        <a:rPr lang="ar-QA" sz="2800" u="sng" dirty="0">
                          <a:solidFill>
                            <a:srgbClr val="C00000"/>
                          </a:solidFill>
                          <a:effectLst/>
                        </a:rPr>
                        <a:t>: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679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50C24F-0AEC-4248-8B0D-A4674F537633}"/>
                  </a:ext>
                </a:extLst>
              </p:cNvPr>
              <p:cNvSpPr txBox="1"/>
              <p:nvPr/>
            </p:nvSpPr>
            <p:spPr>
              <a:xfrm>
                <a:off x="2034772" y="1652396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50C24F-0AEC-4248-8B0D-A4674F537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772" y="1652396"/>
                <a:ext cx="102111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77F756-EEA3-4063-81E1-AFE2D6905EAE}"/>
                  </a:ext>
                </a:extLst>
              </p:cNvPr>
              <p:cNvSpPr txBox="1"/>
              <p:nvPr/>
            </p:nvSpPr>
            <p:spPr>
              <a:xfrm>
                <a:off x="1704180" y="2361711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77F756-EEA3-4063-81E1-AFE2D6905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180" y="2361711"/>
                <a:ext cx="1707225" cy="595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0566BE-8F14-4D28-A5ED-B804D8FB10A0}"/>
                  </a:ext>
                </a:extLst>
              </p:cNvPr>
              <p:cNvSpPr txBox="1"/>
              <p:nvPr/>
            </p:nvSpPr>
            <p:spPr>
              <a:xfrm>
                <a:off x="2085894" y="2925873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10566BE-8F14-4D28-A5ED-B804D8FB1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894" y="2925873"/>
                <a:ext cx="102111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BC6C5B-9397-4281-A003-6F897C88C227}"/>
                  </a:ext>
                </a:extLst>
              </p:cNvPr>
              <p:cNvSpPr txBox="1"/>
              <p:nvPr/>
            </p:nvSpPr>
            <p:spPr>
              <a:xfrm>
                <a:off x="1691715" y="3354318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BC6C5B-9397-4281-A003-6F897C88C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715" y="3354318"/>
                <a:ext cx="1707225" cy="5953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D46BA5-429E-410D-9868-E40F60D8BFDA}"/>
                  </a:ext>
                </a:extLst>
              </p:cNvPr>
              <p:cNvSpPr txBox="1"/>
              <p:nvPr/>
            </p:nvSpPr>
            <p:spPr>
              <a:xfrm>
                <a:off x="2034772" y="3952438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D46BA5-429E-410D-9868-E40F60D8B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772" y="3952438"/>
                <a:ext cx="102111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6ACF6CE-4197-4F82-808F-57181739C6E2}"/>
                  </a:ext>
                </a:extLst>
              </p:cNvPr>
              <p:cNvSpPr txBox="1"/>
              <p:nvPr/>
            </p:nvSpPr>
            <p:spPr>
              <a:xfrm>
                <a:off x="1708939" y="4619092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6ACF6CE-4197-4F82-808F-57181739C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39" y="4619092"/>
                <a:ext cx="1707225" cy="5953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C3D0DC-28DF-40C5-AB8E-EA19A3BFE91F}"/>
                  </a:ext>
                </a:extLst>
              </p:cNvPr>
              <p:cNvSpPr txBox="1"/>
              <p:nvPr/>
            </p:nvSpPr>
            <p:spPr>
              <a:xfrm>
                <a:off x="1708939" y="5365544"/>
                <a:ext cx="170722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C3D0DC-28DF-40C5-AB8E-EA19A3BFE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939" y="5365544"/>
                <a:ext cx="1707225" cy="5953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6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34A4E5-B380-4744-B2D4-8EC42ABC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0227"/>
            <a:ext cx="12192000" cy="1424339"/>
          </a:xfrm>
          <a:prstGeom prst="rect">
            <a:avLst/>
          </a:prstGeom>
        </p:spPr>
      </p:pic>
      <p:pic>
        <p:nvPicPr>
          <p:cNvPr id="12" name="Picture 11" descr="A picture containing computer, sitting, computer, electronics&#10;&#10;Description automatically generated">
            <a:extLst>
              <a:ext uri="{FF2B5EF4-FFF2-40B4-BE49-F238E27FC236}">
                <a16:creationId xmlns:a16="http://schemas.microsoft.com/office/drawing/2014/main" id="{34272F7A-B007-435A-B463-6C20DCD29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31" y="661717"/>
            <a:ext cx="9481898" cy="621126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68A7F5-E7AA-47C9-9A2B-2FDACF200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70006"/>
              </p:ext>
            </p:extLst>
          </p:nvPr>
        </p:nvGraphicFramePr>
        <p:xfrm>
          <a:off x="2996126" y="52065"/>
          <a:ext cx="9185650" cy="551329"/>
        </p:xfrm>
        <a:graphic>
          <a:graphicData uri="http://schemas.openxmlformats.org/drawingml/2006/table">
            <a:tbl>
              <a:tblPr rtl="1" firstRow="1" firstCol="1" bandRow="1">
                <a:tableStyleId>{F5AB1C69-6EDB-4FF4-983F-18BD219EF322}</a:tableStyleId>
              </a:tblPr>
              <a:tblGrid>
                <a:gridCol w="9185650">
                  <a:extLst>
                    <a:ext uri="{9D8B030D-6E8A-4147-A177-3AD203B41FA5}">
                      <a16:colId xmlns:a16="http://schemas.microsoft.com/office/drawing/2014/main" val="1008935275"/>
                    </a:ext>
                  </a:extLst>
                </a:gridCol>
              </a:tblGrid>
              <a:tr h="55132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04165" algn="l"/>
                          <a:tab pos="2900045" algn="ctr"/>
                        </a:tabLst>
                      </a:pPr>
                      <a:r>
                        <a:rPr lang="ar-QA" sz="2800" dirty="0">
                          <a:solidFill>
                            <a:srgbClr val="FF0000"/>
                          </a:solidFill>
                          <a:effectLst/>
                        </a:rPr>
                        <a:t>ضَع دَائِرَة حَول الإجابة الصَّحِيحَةِ: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567924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EAA135-69B4-4151-8DCE-AAEF42A47D26}"/>
              </a:ext>
            </a:extLst>
          </p:cNvPr>
          <p:cNvSpPr/>
          <p:nvPr/>
        </p:nvSpPr>
        <p:spPr>
          <a:xfrm>
            <a:off x="2996126" y="1260114"/>
            <a:ext cx="6060602" cy="3693827"/>
          </a:xfrm>
          <a:prstGeom prst="roundRect">
            <a:avLst>
              <a:gd name="adj" fmla="val 43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B52A500-A41D-491B-ACB4-2309616B0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108166"/>
              </p:ext>
            </p:extLst>
          </p:nvPr>
        </p:nvGraphicFramePr>
        <p:xfrm>
          <a:off x="2193912" y="1604936"/>
          <a:ext cx="7233219" cy="43357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7233219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dirty="0">
                          <a:solidFill>
                            <a:srgbClr val="C00000"/>
                          </a:solidFill>
                          <a:effectLst/>
                        </a:rPr>
                        <a:t>يَتَحَدَّثُ النَّصُّ الذِي اسْتَمَعْتُ إلَيهِ عَنْ: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B580D67D-F278-4E60-ACE3-5948E67D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54451" y="430448"/>
            <a:ext cx="154660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QA" altLang="zh-TW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r>
              <a:rPr kumimoji="0" lang="ar-QA" altLang="zh-TW" sz="2800" b="1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Simplified Arabic" panose="02020603050405020304" pitchFamily="18" charset="-78"/>
                <a:ea typeface="PMingLiU" panose="02020500000000000000" pitchFamily="18" charset="-120"/>
                <a:cs typeface="Simplified Arabic" panose="02020603050405020304" pitchFamily="18" charset="-78"/>
              </a:rPr>
              <a:t> </a:t>
            </a:r>
            <a:endParaRPr kumimoji="0" lang="ar-QA" altLang="zh-TW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9A19DE6-3C01-44EA-9F2F-C7DE676F1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086258"/>
              </p:ext>
            </p:extLst>
          </p:nvPr>
        </p:nvGraphicFramePr>
        <p:xfrm>
          <a:off x="3294527" y="2726198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1. أنَا أُحِبُّ البَحْرَ.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3265E33-DE89-40C3-AB6C-DC795ADEE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98074"/>
              </p:ext>
            </p:extLst>
          </p:nvPr>
        </p:nvGraphicFramePr>
        <p:xfrm>
          <a:off x="3294528" y="3422469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{7DF18680-E054-41AD-8BC1-D1AEF772440D}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2.  البَحْرُ نِعْمَةٌ مِن نِعَمِ الله.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EC53FC0-CF0E-4085-95F5-9668550E4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42804"/>
              </p:ext>
            </p:extLst>
          </p:nvPr>
        </p:nvGraphicFramePr>
        <p:xfrm>
          <a:off x="3294527" y="4111054"/>
          <a:ext cx="4416427" cy="416639"/>
        </p:xfrm>
        <a:graphic>
          <a:graphicData uri="http://schemas.openxmlformats.org/drawingml/2006/table">
            <a:tbl>
              <a:tblPr rtl="1" firstRow="1" firstCol="1" bandRow="1">
                <a:tableStyleId>{21E4AEA4-8DFA-4A89-87EB-49C32662AFE0}</a:tableStyleId>
              </a:tblPr>
              <a:tblGrid>
                <a:gridCol w="4416427">
                  <a:extLst>
                    <a:ext uri="{9D8B030D-6E8A-4147-A177-3AD203B41FA5}">
                      <a16:colId xmlns:a16="http://schemas.microsoft.com/office/drawing/2014/main" val="3227534006"/>
                    </a:ext>
                  </a:extLst>
                </a:gridCol>
              </a:tblGrid>
              <a:tr h="41663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400" dirty="0">
                          <a:solidFill>
                            <a:schemeClr val="tx1"/>
                          </a:solidFill>
                          <a:effectLst/>
                        </a:rPr>
                        <a:t>3. تَعِيش الكَائِنَات فِي البَحْرِ.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32439"/>
                  </a:ext>
                </a:extLst>
              </a:tr>
            </a:tbl>
          </a:graphicData>
        </a:graphic>
      </p:graphicFrame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AC4253A4-9940-49CA-9414-6DF42D3E5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02" y="3135151"/>
            <a:ext cx="1124838" cy="98538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78A53ACB-526E-4ECA-854D-E6352D272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79" l="3141" r="100000">
                        <a14:foregroundMark x1="54450" y1="16246" x2="29319" y2="18487"/>
                        <a14:foregroundMark x1="90052" y1="92157" x2="24607" y2="92157"/>
                        <a14:foregroundMark x1="82723" y1="95518" x2="37173" y2="94398"/>
                        <a14:foregroundMark x1="86911" y1="38375" x2="10995" y2="49300"/>
                        <a14:foregroundMark x1="7853" y1="45658" x2="59686" y2="57703"/>
                        <a14:foregroundMark x1="74346" y1="37255" x2="45550" y2="40616"/>
                        <a14:foregroundMark x1="61780" y1="90196" x2="47644" y2="91036"/>
                        <a14:foregroundMark x1="93717" y1="41176" x2="87435" y2="4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317" y="1299379"/>
            <a:ext cx="2782388" cy="55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 القراءة من </a:t>
            </a:r>
          </a:p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(الوحدة الرَّابِعَة) 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646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5193E4-04BA-439C-8CCC-F60010048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568C1-EA1C-454B-867A-0B28178D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7" t="34500" r="20862" b="24510"/>
          <a:stretch/>
        </p:blipFill>
        <p:spPr>
          <a:xfrm>
            <a:off x="204952" y="0"/>
            <a:ext cx="11987048" cy="3294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A5459B-F511-4C18-9B75-0BA0B8CE0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67" t="29876" r="25646" b="16306"/>
          <a:stretch/>
        </p:blipFill>
        <p:spPr>
          <a:xfrm>
            <a:off x="1073331" y="3051303"/>
            <a:ext cx="10045337" cy="3689131"/>
          </a:xfrm>
          <a:prstGeom prst="rect">
            <a:avLst/>
          </a:prstGeom>
        </p:spPr>
      </p:pic>
      <p:pic>
        <p:nvPicPr>
          <p:cNvPr id="6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4D54A84-E069-46B1-923C-F113C085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667" l="227" r="100000">
                        <a14:foregroundMark x1="37415" y1="15500" x2="50340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8" y="117567"/>
            <a:ext cx="2459420" cy="33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FEB23E-BFA5-4914-95F7-D196125420BB}"/>
              </a:ext>
            </a:extLst>
          </p:cNvPr>
          <p:cNvCxnSpPr>
            <a:cxnSpLocks/>
          </p:cNvCxnSpPr>
          <p:nvPr/>
        </p:nvCxnSpPr>
        <p:spPr>
          <a:xfrm flipH="1">
            <a:off x="4107305" y="4895868"/>
            <a:ext cx="4437088" cy="145042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D86522-CEDD-47B7-854C-06364D300C79}"/>
              </a:ext>
            </a:extLst>
          </p:cNvPr>
          <p:cNvCxnSpPr>
            <a:cxnSpLocks/>
          </p:cNvCxnSpPr>
          <p:nvPr/>
        </p:nvCxnSpPr>
        <p:spPr>
          <a:xfrm flipH="1" flipV="1">
            <a:off x="4107305" y="4895869"/>
            <a:ext cx="4437088" cy="725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4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B6A4C4-4398-4636-AD1C-9649FCE99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568C1-EA1C-454B-867A-0B28178D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7" t="34500" r="20862" b="24510"/>
          <a:stretch/>
        </p:blipFill>
        <p:spPr>
          <a:xfrm>
            <a:off x="204952" y="0"/>
            <a:ext cx="11987048" cy="3294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FDE09-AD0D-490D-A45F-045DA8691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8" t="30847" r="26285" b="15846"/>
          <a:stretch/>
        </p:blipFill>
        <p:spPr>
          <a:xfrm>
            <a:off x="822960" y="3058510"/>
            <a:ext cx="10384971" cy="379949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BBED7BE9-9533-4369-8C46-C98C79F85E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64" y="192180"/>
            <a:ext cx="2242833" cy="32368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A11EA0-92A1-47C1-B22A-80B6788191EA}"/>
              </a:ext>
            </a:extLst>
          </p:cNvPr>
          <p:cNvCxnSpPr>
            <a:cxnSpLocks/>
          </p:cNvCxnSpPr>
          <p:nvPr/>
        </p:nvCxnSpPr>
        <p:spPr>
          <a:xfrm flipH="1">
            <a:off x="3852473" y="5081666"/>
            <a:ext cx="5171748" cy="59960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F10CE-56C0-4D2E-B4A6-521065C5F854}"/>
              </a:ext>
            </a:extLst>
          </p:cNvPr>
          <p:cNvCxnSpPr>
            <a:cxnSpLocks/>
          </p:cNvCxnSpPr>
          <p:nvPr/>
        </p:nvCxnSpPr>
        <p:spPr>
          <a:xfrm flipH="1" flipV="1">
            <a:off x="4047344" y="4958255"/>
            <a:ext cx="4437089" cy="872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5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3C0861-E863-41A2-8B59-963F5FD7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C2A9E-E3AB-42E2-AC9E-9390743F2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7" t="34500" r="20862" b="24510"/>
          <a:stretch/>
        </p:blipFill>
        <p:spPr>
          <a:xfrm>
            <a:off x="204952" y="0"/>
            <a:ext cx="11987048" cy="3294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D8CFF-203B-4DBC-AD3E-3D11EDDE0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67" t="47125" r="26293" b="1815"/>
          <a:stretch/>
        </p:blipFill>
        <p:spPr>
          <a:xfrm>
            <a:off x="917025" y="2963917"/>
            <a:ext cx="10200290" cy="389408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EE91B00-77AE-4135-9363-53E0B37731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6646" y="0"/>
            <a:ext cx="2903001" cy="35630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ADD175-7B36-4484-BD54-2FB862D2A873}"/>
              </a:ext>
            </a:extLst>
          </p:cNvPr>
          <p:cNvCxnSpPr>
            <a:cxnSpLocks/>
          </p:cNvCxnSpPr>
          <p:nvPr/>
        </p:nvCxnSpPr>
        <p:spPr>
          <a:xfrm flipH="1">
            <a:off x="3582649" y="4991725"/>
            <a:ext cx="5021705" cy="15439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6F84D-1893-4BF9-9F99-59B788868770}"/>
              </a:ext>
            </a:extLst>
          </p:cNvPr>
          <p:cNvCxnSpPr>
            <a:cxnSpLocks/>
          </p:cNvCxnSpPr>
          <p:nvPr/>
        </p:nvCxnSpPr>
        <p:spPr>
          <a:xfrm flipH="1" flipV="1">
            <a:off x="3582650" y="4856813"/>
            <a:ext cx="4886793" cy="95937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3-21 at 7.21.51 AM" descr="A computer with a person's face on the screen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A6F74BD4-3C06-459F-BE9B-9DED201DF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5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DC2CA4-7A12-42E5-B265-0070634DD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A568C1-EA1C-454B-867A-0B28178DB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7" t="34500" r="20862" b="24510"/>
          <a:stretch/>
        </p:blipFill>
        <p:spPr>
          <a:xfrm>
            <a:off x="204952" y="0"/>
            <a:ext cx="11987048" cy="3294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E07DF-3B98-4E43-9048-2415D0C3B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8" t="28495" r="25129" b="29185"/>
          <a:stretch/>
        </p:blipFill>
        <p:spPr>
          <a:xfrm>
            <a:off x="869729" y="2995448"/>
            <a:ext cx="10326414" cy="3862552"/>
          </a:xfrm>
          <a:prstGeom prst="rect">
            <a:avLst/>
          </a:prstGeom>
        </p:spPr>
      </p:pic>
      <p:pic>
        <p:nvPicPr>
          <p:cNvPr id="4" name="Picture 14" descr="Free Sesame Street Clipart Sesame Street Clipart At - Png Download ...">
            <a:extLst>
              <a:ext uri="{FF2B5EF4-FFF2-40B4-BE49-F238E27FC236}">
                <a16:creationId xmlns:a16="http://schemas.microsoft.com/office/drawing/2014/main" id="{4A9B6517-F77F-4AAA-9103-1F5C1C11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238"/>
            <a:ext cx="3484179" cy="42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DD1532D-95EC-4860-97CC-CBC684D69319}"/>
              </a:ext>
            </a:extLst>
          </p:cNvPr>
          <p:cNvSpPr/>
          <p:nvPr/>
        </p:nvSpPr>
        <p:spPr>
          <a:xfrm flipV="1">
            <a:off x="7734925" y="4926723"/>
            <a:ext cx="3138669" cy="590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113273-AB8E-4560-B93F-622C7F7F0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357898"/>
              </p:ext>
            </p:extLst>
          </p:nvPr>
        </p:nvGraphicFramePr>
        <p:xfrm>
          <a:off x="643466" y="465794"/>
          <a:ext cx="10905068" cy="588646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4227229">
                  <a:extLst>
                    <a:ext uri="{9D8B030D-6E8A-4147-A177-3AD203B41FA5}">
                      <a16:colId xmlns:a16="http://schemas.microsoft.com/office/drawing/2014/main" val="1754836702"/>
                    </a:ext>
                  </a:extLst>
                </a:gridCol>
                <a:gridCol w="2411349">
                  <a:extLst>
                    <a:ext uri="{9D8B030D-6E8A-4147-A177-3AD203B41FA5}">
                      <a16:colId xmlns:a16="http://schemas.microsoft.com/office/drawing/2014/main" val="933791137"/>
                    </a:ext>
                  </a:extLst>
                </a:gridCol>
                <a:gridCol w="4266490">
                  <a:extLst>
                    <a:ext uri="{9D8B030D-6E8A-4147-A177-3AD203B41FA5}">
                      <a16:colId xmlns:a16="http://schemas.microsoft.com/office/drawing/2014/main" val="3453385689"/>
                    </a:ext>
                  </a:extLst>
                </a:gridCol>
              </a:tblGrid>
              <a:tr h="71649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900" b="1" cap="none" spc="0" dirty="0">
                          <a:solidFill>
                            <a:srgbClr val="FF0000"/>
                          </a:solidFill>
                          <a:effectLst/>
                        </a:rPr>
                        <a:t>السُّؤالُ الثّالث</a:t>
                      </a:r>
                      <a:r>
                        <a:rPr lang="en-US" sz="2900" b="1" cap="none" spc="0" dirty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2900" b="1" cap="none" spc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4709" marT="33256" marB="166278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9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9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4709" marT="33256" marB="166278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9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4709" marT="33256" marB="166278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9315"/>
                  </a:ext>
                </a:extLst>
              </a:tr>
              <a:tr h="732202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900" b="0" cap="none" spc="0">
                          <a:solidFill>
                            <a:schemeClr val="tx1"/>
                          </a:solidFill>
                          <a:effectLst/>
                        </a:rPr>
                        <a:t>ضَعْ عَلامَةَ (</a:t>
                      </a:r>
                      <a:r>
                        <a:rPr lang="en-US" sz="2900" b="0" cap="none" spc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ar-QA" sz="2900" b="0" cap="none" spc="0">
                          <a:solidFill>
                            <a:schemeClr val="tx1"/>
                          </a:solidFill>
                          <a:effectLst/>
                        </a:rPr>
                        <a:t>) جَانِبَ العِبَارَةِ الصَّحِيحَةِ، وعَلامَةَ (×) جَانِبَ العِبَارَةِ الْخَطَـأ:</a:t>
                      </a:r>
                      <a:endParaRPr lang="en-US" sz="29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24709" marT="49883" marB="1662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31313"/>
                  </a:ext>
                </a:extLst>
              </a:tr>
              <a:tr h="4054413">
                <a:tc gridSpan="3"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cs"/>
                        <a:buAutoNum type="arabic1Minus"/>
                      </a:pPr>
                      <a:r>
                        <a:rPr lang="ar-S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جَلَسْنَا حَولَ طَاوِلَةٍ مُتَّسِخَةٍ.  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رَحَّبَ النَّادِلُ وأَحْضَرَ قَائِمَة الطَّعَام.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طَلَبَتْ أُمّي الطّعَامَ الذِي نُحِبُّهُ.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أَوْصَانَا أبِي أن نُحافِظ على نَظَافَةِ المَكَان.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جَلَسنَا حَوْلَ طَاوِلَةٍ مُرَتَّبَةٍ.    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لا يَجِب عَلَينَا أنْ نُحافِظ عَلَى نَظَافَة المَكَان.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 أحْضَرَ النَّادِلُ الطَّعَامَ.                                                      (                  )</a:t>
                      </a:r>
                      <a:endParaRPr lang="en-US" sz="29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900" b="0" cap="none" spc="0" dirty="0">
                          <a:solidFill>
                            <a:schemeClr val="tx1"/>
                          </a:solidFill>
                          <a:effectLst/>
                        </a:rPr>
                        <a:t>رَّحَبَ بِنَا الطَّباخُ وَأحْضَرَ لَنَا الطَّعَام.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endParaRPr lang="ar-QA" sz="29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24709" marT="49883" marB="16627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0977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F06F7D-80A4-45B5-85A0-A136DC7722BB}"/>
                  </a:ext>
                </a:extLst>
              </p:cNvPr>
              <p:cNvSpPr txBox="1"/>
              <p:nvPr/>
            </p:nvSpPr>
            <p:spPr>
              <a:xfrm>
                <a:off x="1154243" y="2404315"/>
                <a:ext cx="150005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F06F7D-80A4-45B5-85A0-A136DC772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243" y="2404315"/>
                <a:ext cx="1500055" cy="59535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AA4E6D-4E1B-42D4-9EA2-3E71224EA53B}"/>
                  </a:ext>
                </a:extLst>
              </p:cNvPr>
              <p:cNvSpPr txBox="1"/>
              <p:nvPr/>
            </p:nvSpPr>
            <p:spPr>
              <a:xfrm>
                <a:off x="1411900" y="3762841"/>
                <a:ext cx="984739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AA4E6D-4E1B-42D4-9EA2-3E71224EA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900" y="3762841"/>
                <a:ext cx="984739" cy="5953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64C684-40F9-4008-A4B7-7BD2BDF67D93}"/>
                  </a:ext>
                </a:extLst>
              </p:cNvPr>
              <p:cNvSpPr txBox="1"/>
              <p:nvPr/>
            </p:nvSpPr>
            <p:spPr>
              <a:xfrm>
                <a:off x="1455759" y="4758702"/>
                <a:ext cx="984739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64C684-40F9-4008-A4B7-7BD2BDF67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59" y="4758702"/>
                <a:ext cx="984739" cy="5953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C77AD5-B779-4DBB-BDD3-B6672F76C084}"/>
                  </a:ext>
                </a:extLst>
              </p:cNvPr>
              <p:cNvSpPr txBox="1"/>
              <p:nvPr/>
            </p:nvSpPr>
            <p:spPr>
              <a:xfrm>
                <a:off x="1343566" y="1873397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C77AD5-B779-4DBB-BDD3-B6672F76C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566" y="1873397"/>
                <a:ext cx="102111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46F13-2982-402C-AB47-4A9C7F4378A2}"/>
                  </a:ext>
                </a:extLst>
              </p:cNvPr>
              <p:cNvSpPr txBox="1"/>
              <p:nvPr/>
            </p:nvSpPr>
            <p:spPr>
              <a:xfrm>
                <a:off x="1393714" y="2963645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46F13-2982-402C-AB47-4A9C7F437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14" y="2963645"/>
                <a:ext cx="102111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DD8672-2ED1-4E0E-9E54-02236567627F}"/>
                  </a:ext>
                </a:extLst>
              </p:cNvPr>
              <p:cNvSpPr txBox="1"/>
              <p:nvPr/>
            </p:nvSpPr>
            <p:spPr>
              <a:xfrm>
                <a:off x="1392603" y="3400790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5DD8672-2ED1-4E0E-9E54-022365676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603" y="3400790"/>
                <a:ext cx="102111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207AC-7A72-438B-ABEF-71573C77A7F2}"/>
                  </a:ext>
                </a:extLst>
              </p:cNvPr>
              <p:cNvSpPr txBox="1"/>
              <p:nvPr/>
            </p:nvSpPr>
            <p:spPr>
              <a:xfrm>
                <a:off x="1455759" y="4375845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207AC-7A72-438B-ABEF-71573C77A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759" y="4375845"/>
                <a:ext cx="102111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9E772A-57D7-49B7-A36F-0849310559B9}"/>
                  </a:ext>
                </a:extLst>
              </p:cNvPr>
              <p:cNvSpPr txBox="1"/>
              <p:nvPr/>
            </p:nvSpPr>
            <p:spPr>
              <a:xfrm>
                <a:off x="1437573" y="5320249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9E772A-57D7-49B7-A36F-084931055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573" y="5320249"/>
                <a:ext cx="102111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3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1-03-21 at 7.21.51 AM" descr="A computer with a person's face on the screen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A6F74BD4-3C06-459F-BE9B-9DED201DF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5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09CFF-E0DD-4945-A828-C03D32B0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B6D1C-341F-4BFB-AA57-600BAF11F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5" t="32464" r="25847" b="10949"/>
          <a:stretch/>
        </p:blipFill>
        <p:spPr>
          <a:xfrm>
            <a:off x="1515291" y="781492"/>
            <a:ext cx="9196251" cy="57760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98280D-6BB5-4B87-B633-ABFA580E7EEF}"/>
              </a:ext>
            </a:extLst>
          </p:cNvPr>
          <p:cNvSpPr/>
          <p:nvPr/>
        </p:nvSpPr>
        <p:spPr>
          <a:xfrm>
            <a:off x="10032274" y="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8EDB7-D705-44DC-AE97-AD7D24007579}"/>
              </a:ext>
            </a:extLst>
          </p:cNvPr>
          <p:cNvCxnSpPr>
            <a:cxnSpLocks/>
          </p:cNvCxnSpPr>
          <p:nvPr/>
        </p:nvCxnSpPr>
        <p:spPr>
          <a:xfrm flipH="1">
            <a:off x="4961744" y="3429000"/>
            <a:ext cx="3372788" cy="20196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5D382D-4D41-4CD5-9063-7CC43C7FAD5B}"/>
              </a:ext>
            </a:extLst>
          </p:cNvPr>
          <p:cNvCxnSpPr>
            <a:cxnSpLocks/>
          </p:cNvCxnSpPr>
          <p:nvPr/>
        </p:nvCxnSpPr>
        <p:spPr>
          <a:xfrm flipH="1" flipV="1">
            <a:off x="4961745" y="3429001"/>
            <a:ext cx="2983042" cy="110882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8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71AC4-8490-4896-9C2D-99D27E1A9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98280D-6BB5-4B87-B633-ABFA580E7EEF}"/>
              </a:ext>
            </a:extLst>
          </p:cNvPr>
          <p:cNvSpPr/>
          <p:nvPr/>
        </p:nvSpPr>
        <p:spPr>
          <a:xfrm>
            <a:off x="10032274" y="-26126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C034F-7E72-4D9B-B801-CC924A52F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55" t="32465" r="25726" b="11163"/>
          <a:stretch/>
        </p:blipFill>
        <p:spPr>
          <a:xfrm>
            <a:off x="1787785" y="674286"/>
            <a:ext cx="8616429" cy="57589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CCAF70-F1FF-451F-9F04-A4F3C752C0C2}"/>
              </a:ext>
            </a:extLst>
          </p:cNvPr>
          <p:cNvCxnSpPr>
            <a:cxnSpLocks/>
          </p:cNvCxnSpPr>
          <p:nvPr/>
        </p:nvCxnSpPr>
        <p:spPr>
          <a:xfrm flipH="1">
            <a:off x="4871803" y="3429000"/>
            <a:ext cx="3147935" cy="6932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AE963A-5C67-4051-9CC9-5EAA97946616}"/>
              </a:ext>
            </a:extLst>
          </p:cNvPr>
          <p:cNvCxnSpPr>
            <a:cxnSpLocks/>
          </p:cNvCxnSpPr>
          <p:nvPr/>
        </p:nvCxnSpPr>
        <p:spPr>
          <a:xfrm flipH="1">
            <a:off x="4871803" y="4601980"/>
            <a:ext cx="2863122" cy="75355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7D86CB-C152-4E08-933C-4C43C7CD6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38E9C0-14D7-47FA-8D48-537D65D71A4D}"/>
              </a:ext>
            </a:extLst>
          </p:cNvPr>
          <p:cNvSpPr/>
          <p:nvPr/>
        </p:nvSpPr>
        <p:spPr>
          <a:xfrm>
            <a:off x="10045337" y="29295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239F7-DF8A-4CF0-8B2B-021185882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5" t="33332" r="25536" b="25930"/>
          <a:stretch/>
        </p:blipFill>
        <p:spPr>
          <a:xfrm>
            <a:off x="1430593" y="4846"/>
            <a:ext cx="999744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92C9-926C-4DD2-A064-D3C550A3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6" t="41931" r="26572" b="6000"/>
          <a:stretch/>
        </p:blipFill>
        <p:spPr>
          <a:xfrm>
            <a:off x="1430593" y="3433846"/>
            <a:ext cx="9778181" cy="3424154"/>
          </a:xfrm>
          <a:prstGeom prst="rect">
            <a:avLst/>
          </a:prstGeom>
        </p:spPr>
      </p:pic>
      <p:pic>
        <p:nvPicPr>
          <p:cNvPr id="9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90B8DADE-D333-4B74-83EA-7F1EAD00E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9667" l="227" r="100000">
                        <a14:foregroundMark x1="37415" y1="15500" x2="50340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8" y="117567"/>
            <a:ext cx="2459420" cy="33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F0323-EC90-48D8-B3C0-00851C5E98F2}"/>
              </a:ext>
            </a:extLst>
          </p:cNvPr>
          <p:cNvCxnSpPr>
            <a:cxnSpLocks/>
          </p:cNvCxnSpPr>
          <p:nvPr/>
        </p:nvCxnSpPr>
        <p:spPr>
          <a:xfrm flipH="1">
            <a:off x="4901784" y="5257800"/>
            <a:ext cx="4197247" cy="12610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6EDCFA-9AE2-4747-A6D4-FCD9B1CD86AB}"/>
              </a:ext>
            </a:extLst>
          </p:cNvPr>
          <p:cNvCxnSpPr>
            <a:cxnSpLocks/>
          </p:cNvCxnSpPr>
          <p:nvPr/>
        </p:nvCxnSpPr>
        <p:spPr>
          <a:xfrm flipH="1" flipV="1">
            <a:off x="4901784" y="5145923"/>
            <a:ext cx="3867462" cy="7424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6902CC-1520-49DC-BE6F-2ACEFAA8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F66997-E20B-4128-8C73-9327708F3D35}"/>
              </a:ext>
            </a:extLst>
          </p:cNvPr>
          <p:cNvSpPr/>
          <p:nvPr/>
        </p:nvSpPr>
        <p:spPr>
          <a:xfrm>
            <a:off x="9982620" y="26126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F01A-2674-4CE6-BFD3-98E3F516B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5" t="33332" r="25536" b="25930"/>
          <a:stretch/>
        </p:blipFill>
        <p:spPr>
          <a:xfrm>
            <a:off x="1356360" y="0"/>
            <a:ext cx="999744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701E5-299B-4BE7-91F9-F5FCCD53A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07" t="44378" r="26714" b="3406"/>
          <a:stretch/>
        </p:blipFill>
        <p:spPr>
          <a:xfrm>
            <a:off x="1356361" y="3429000"/>
            <a:ext cx="9760130" cy="34290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896D250A-A6E5-4BB8-AACF-4639C84123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64" y="192180"/>
            <a:ext cx="2242833" cy="32368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A58D1F-5F0B-41A2-AACD-05FEBE21D14A}"/>
              </a:ext>
            </a:extLst>
          </p:cNvPr>
          <p:cNvCxnSpPr>
            <a:cxnSpLocks/>
          </p:cNvCxnSpPr>
          <p:nvPr/>
        </p:nvCxnSpPr>
        <p:spPr>
          <a:xfrm flipH="1">
            <a:off x="4736892" y="5143500"/>
            <a:ext cx="4507044" cy="73264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6B977C-6955-4AFB-86E2-6FF119E402B0}"/>
              </a:ext>
            </a:extLst>
          </p:cNvPr>
          <p:cNvCxnSpPr>
            <a:cxnSpLocks/>
          </p:cNvCxnSpPr>
          <p:nvPr/>
        </p:nvCxnSpPr>
        <p:spPr>
          <a:xfrm flipH="1" flipV="1">
            <a:off x="4736892" y="5143500"/>
            <a:ext cx="4507044" cy="7326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28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1B6702-EB56-47A1-9EAC-F8900239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F66997-E20B-4128-8C73-9327708F3D35}"/>
              </a:ext>
            </a:extLst>
          </p:cNvPr>
          <p:cNvSpPr/>
          <p:nvPr/>
        </p:nvSpPr>
        <p:spPr>
          <a:xfrm>
            <a:off x="9982620" y="26126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BF01A-2674-4CE6-BFD3-98E3F516B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5" t="33332" r="25536" b="25930"/>
          <a:stretch/>
        </p:blipFill>
        <p:spPr>
          <a:xfrm>
            <a:off x="1356360" y="0"/>
            <a:ext cx="999744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04C33-8A5A-49A1-B578-04E7FDB0D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6" t="44729" r="26572" b="3633"/>
          <a:stretch/>
        </p:blipFill>
        <p:spPr>
          <a:xfrm>
            <a:off x="1356360" y="3428998"/>
            <a:ext cx="9997439" cy="3429001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430765B8-F49B-447D-9ED4-D590986D5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6646" y="0"/>
            <a:ext cx="2903001" cy="356300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A7DDB7-3045-4D72-A015-82D363F544D6}"/>
              </a:ext>
            </a:extLst>
          </p:cNvPr>
          <p:cNvCxnSpPr>
            <a:cxnSpLocks/>
          </p:cNvCxnSpPr>
          <p:nvPr/>
        </p:nvCxnSpPr>
        <p:spPr>
          <a:xfrm flipH="1">
            <a:off x="4976734" y="5143498"/>
            <a:ext cx="452628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0F202F-01E8-4E22-9D4A-7C9F6B5C6B2E}"/>
              </a:ext>
            </a:extLst>
          </p:cNvPr>
          <p:cNvCxnSpPr>
            <a:cxnSpLocks/>
          </p:cNvCxnSpPr>
          <p:nvPr/>
        </p:nvCxnSpPr>
        <p:spPr>
          <a:xfrm flipH="1">
            <a:off x="4976734" y="5844782"/>
            <a:ext cx="4267202" cy="68904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BC1414-A9BC-42C2-978A-945F86488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02D49B-4798-433A-8E81-9F8D5127B86F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3FB40-C26D-4DEF-9A55-26FAC56F6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85" t="33332" r="25536" b="25930"/>
          <a:stretch/>
        </p:blipFill>
        <p:spPr>
          <a:xfrm>
            <a:off x="125275" y="-52702"/>
            <a:ext cx="1206672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62FF5-87FF-4EE4-B7FB-01E3B11E2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14" t="29895" r="25750" b="29895"/>
          <a:stretch/>
        </p:blipFill>
        <p:spPr>
          <a:xfrm>
            <a:off x="1408894" y="3455126"/>
            <a:ext cx="9744892" cy="3402874"/>
          </a:xfrm>
          <a:prstGeom prst="rect">
            <a:avLst/>
          </a:prstGeom>
        </p:spPr>
      </p:pic>
      <p:pic>
        <p:nvPicPr>
          <p:cNvPr id="8" name="Picture 14" descr="Free Sesame Street Clipart Sesame Street Clipart At - Png Download ...">
            <a:extLst>
              <a:ext uri="{FF2B5EF4-FFF2-40B4-BE49-F238E27FC236}">
                <a16:creationId xmlns:a16="http://schemas.microsoft.com/office/drawing/2014/main" id="{BE828F01-C51A-49B8-A569-985D62BE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238"/>
            <a:ext cx="3484179" cy="42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9E135B9-42FC-4805-A129-490F1491DFF4}"/>
              </a:ext>
            </a:extLst>
          </p:cNvPr>
          <p:cNvSpPr/>
          <p:nvPr/>
        </p:nvSpPr>
        <p:spPr>
          <a:xfrm>
            <a:off x="7899816" y="5576341"/>
            <a:ext cx="2968781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113273-AB8E-4560-B93F-622C7F7F0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95142"/>
              </p:ext>
            </p:extLst>
          </p:nvPr>
        </p:nvGraphicFramePr>
        <p:xfrm>
          <a:off x="912761" y="907619"/>
          <a:ext cx="10366478" cy="5545523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5268675">
                  <a:extLst>
                    <a:ext uri="{9D8B030D-6E8A-4147-A177-3AD203B41FA5}">
                      <a16:colId xmlns:a16="http://schemas.microsoft.com/office/drawing/2014/main" val="1754836702"/>
                    </a:ext>
                  </a:extLst>
                </a:gridCol>
                <a:gridCol w="2839169">
                  <a:extLst>
                    <a:ext uri="{9D8B030D-6E8A-4147-A177-3AD203B41FA5}">
                      <a16:colId xmlns:a16="http://schemas.microsoft.com/office/drawing/2014/main" val="933791137"/>
                    </a:ext>
                  </a:extLst>
                </a:gridCol>
                <a:gridCol w="2258634">
                  <a:extLst>
                    <a:ext uri="{9D8B030D-6E8A-4147-A177-3AD203B41FA5}">
                      <a16:colId xmlns:a16="http://schemas.microsoft.com/office/drawing/2014/main" val="3453385689"/>
                    </a:ext>
                  </a:extLst>
                </a:gridCol>
              </a:tblGrid>
              <a:tr h="58861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b="1" cap="none" spc="0">
                          <a:solidFill>
                            <a:srgbClr val="FF0000"/>
                          </a:solidFill>
                          <a:effectLst/>
                        </a:rPr>
                        <a:t>السُّؤالُ الثّالث</a:t>
                      </a:r>
                      <a:r>
                        <a:rPr lang="en-US" sz="2800" b="1" cap="none" spc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en-US" sz="2800" b="1" cap="none" spc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8550" marT="31614" marB="15806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8550" marT="31614" marB="15806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8550" marT="31614" marB="158066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9315"/>
                  </a:ext>
                </a:extLst>
              </a:tr>
              <a:tr h="602083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b="0" cap="none" spc="0">
                          <a:solidFill>
                            <a:schemeClr val="tx1"/>
                          </a:solidFill>
                          <a:effectLst/>
                        </a:rPr>
                        <a:t>ضَعْ عَلامَةَ (</a:t>
                      </a:r>
                      <a:r>
                        <a:rPr lang="en-US" sz="2800" b="0" cap="none" spc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</a:t>
                      </a:r>
                      <a:r>
                        <a:rPr lang="ar-QA" sz="2800" b="0" cap="none" spc="0">
                          <a:solidFill>
                            <a:schemeClr val="tx1"/>
                          </a:solidFill>
                          <a:effectLst/>
                        </a:rPr>
                        <a:t>) جَانِبَ العِبَارَةِ الصَّحِيحَةِ، وعَلامَةَ (×) جَانِبَ العِبَارَةِ الْخَطَـأ:</a:t>
                      </a:r>
                      <a:endParaRPr lang="en-US" sz="28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8550" marT="47419" marB="1580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31313"/>
                  </a:ext>
                </a:extLst>
              </a:tr>
              <a:tr h="4281331">
                <a:tc gridSpan="3"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cs"/>
                        <a:buAutoNum type="arabic1Minus"/>
                      </a:pPr>
                      <a:r>
                        <a:rPr lang="ar-S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صَلَّى غَانِمٌ فِي مُصَلَّى الْبيتِ.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 سَلَّمَ غَانِمٌ على والِدَيه.                                                       (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 تَصَدَّق غَانِمٌ بِمَلابِسِه.         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 قَال غَانِمٌ: كُلّ عَامٌ وأنْتُم بِخَيرٍ.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صَلّى غَانِمٌ مَعَ وَالِدِهِ            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 أعْطَى غَانِمٌ عِيديّتهِ للجِيرانِ.                                               (                  )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قَالَ غَانِمٌ: تَقَبَّلَ الله الطَّاعَاتِ.                                                (                  )</a:t>
                      </a:r>
                      <a:endParaRPr lang="en-US" sz="28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AutoNum type="arabic1Minus"/>
                        <a:tabLst/>
                        <a:defRPr/>
                      </a:pPr>
                      <a:r>
                        <a:rPr lang="ar-QA" sz="2800" b="0" cap="none" spc="0" dirty="0">
                          <a:solidFill>
                            <a:schemeClr val="tx1"/>
                          </a:solidFill>
                          <a:effectLst/>
                        </a:rPr>
                        <a:t>سَلَّمَ غَانِمٌ علَى أصْدِقائِهِ.                                                     (                  )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cs"/>
                        <a:buNone/>
                        <a:tabLst/>
                        <a:defRPr/>
                      </a:pPr>
                      <a:endParaRPr lang="ar-QA" sz="2800" b="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118550" marT="47419" marB="1580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0977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8C5C44-3491-49EA-A67C-0664967DF2E5}"/>
                  </a:ext>
                </a:extLst>
              </p:cNvPr>
              <p:cNvSpPr txBox="1"/>
              <p:nvPr/>
            </p:nvSpPr>
            <p:spPr>
              <a:xfrm>
                <a:off x="1553429" y="2266015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8C5C44-3491-49EA-A67C-0664967DF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29" y="2266015"/>
                <a:ext cx="1021110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6ED6F5-0252-493B-8EDE-F884B5B433F7}"/>
                  </a:ext>
                </a:extLst>
              </p:cNvPr>
              <p:cNvSpPr txBox="1"/>
              <p:nvPr/>
            </p:nvSpPr>
            <p:spPr>
              <a:xfrm>
                <a:off x="1553429" y="2714666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6ED6F5-0252-493B-8EDE-F884B5B43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29" y="2714666"/>
                <a:ext cx="102111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3AB951-8404-4CE4-BF59-873E53ABC203}"/>
                  </a:ext>
                </a:extLst>
              </p:cNvPr>
              <p:cNvSpPr txBox="1"/>
              <p:nvPr/>
            </p:nvSpPr>
            <p:spPr>
              <a:xfrm>
                <a:off x="1553429" y="3100802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3AB951-8404-4CE4-BF59-873E53ABC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29" y="3100802"/>
                <a:ext cx="102111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B21E9A-FF3D-4CB3-9460-9E38B533A3CE}"/>
                  </a:ext>
                </a:extLst>
              </p:cNvPr>
              <p:cNvSpPr txBox="1"/>
              <p:nvPr/>
            </p:nvSpPr>
            <p:spPr>
              <a:xfrm>
                <a:off x="1313956" y="3549453"/>
                <a:ext cx="150005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B21E9A-FF3D-4CB3-9460-9E38B533A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56" y="3549453"/>
                <a:ext cx="1500055" cy="595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BCCDFC-02D7-461B-9D72-4052340E0195}"/>
                  </a:ext>
                </a:extLst>
              </p:cNvPr>
              <p:cNvSpPr txBox="1"/>
              <p:nvPr/>
            </p:nvSpPr>
            <p:spPr>
              <a:xfrm>
                <a:off x="1553429" y="4535528"/>
                <a:ext cx="10211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BCCDFC-02D7-461B-9D72-4052340E0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29" y="4535528"/>
                <a:ext cx="102111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B79D38-28D7-424D-AF4D-8800D38E2DB4}"/>
                  </a:ext>
                </a:extLst>
              </p:cNvPr>
              <p:cNvSpPr txBox="1"/>
              <p:nvPr/>
            </p:nvSpPr>
            <p:spPr>
              <a:xfrm>
                <a:off x="1313955" y="4941058"/>
                <a:ext cx="150005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B79D38-28D7-424D-AF4D-8800D38E2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55" y="4941058"/>
                <a:ext cx="1500055" cy="5953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771A5F-1936-4C93-93F3-8E161E8A457D}"/>
                  </a:ext>
                </a:extLst>
              </p:cNvPr>
              <p:cNvSpPr txBox="1"/>
              <p:nvPr/>
            </p:nvSpPr>
            <p:spPr>
              <a:xfrm>
                <a:off x="1313955" y="5355168"/>
                <a:ext cx="1500055" cy="595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771A5F-1936-4C93-93F3-8E161E8A4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55" y="5355168"/>
                <a:ext cx="1500055" cy="5953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7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1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0355B-9562-4A02-A4E9-863E18FF2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8B5D2-04AF-465C-A250-56531CF5B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36" t="33559" r="26155" b="10886"/>
          <a:stretch/>
        </p:blipFill>
        <p:spPr>
          <a:xfrm>
            <a:off x="1813034" y="532408"/>
            <a:ext cx="8947141" cy="59945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668FAD-0BA3-414F-BD34-F31524B695B6}"/>
              </a:ext>
            </a:extLst>
          </p:cNvPr>
          <p:cNvCxnSpPr>
            <a:cxnSpLocks/>
          </p:cNvCxnSpPr>
          <p:nvPr/>
        </p:nvCxnSpPr>
        <p:spPr>
          <a:xfrm flipH="1">
            <a:off x="4901784" y="3429000"/>
            <a:ext cx="3462730" cy="69948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CF4205-8F01-41EA-BB6C-6626DC5EC72F}"/>
              </a:ext>
            </a:extLst>
          </p:cNvPr>
          <p:cNvCxnSpPr>
            <a:cxnSpLocks/>
          </p:cNvCxnSpPr>
          <p:nvPr/>
        </p:nvCxnSpPr>
        <p:spPr>
          <a:xfrm flipH="1" flipV="1">
            <a:off x="5096656" y="3192906"/>
            <a:ext cx="2818151" cy="12891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6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BF72-20B9-45C1-9D45-BF66E111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97EBB-F3D7-4E9A-8876-8D58CA0BE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E51399-A5F3-4B9B-BBA3-B10174996A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1B6FCB34-79F8-428A-9DFA-04D0318CD451}"/>
              </a:ext>
            </a:extLst>
          </p:cNvPr>
          <p:cNvSpPr/>
          <p:nvPr/>
        </p:nvSpPr>
        <p:spPr>
          <a:xfrm>
            <a:off x="5054994" y="4235632"/>
            <a:ext cx="2254479" cy="1517124"/>
          </a:xfrm>
          <a:prstGeom prst="rect">
            <a:avLst/>
          </a:prstGeom>
          <a:ln w="76200">
            <a:solidFill>
              <a:srgbClr val="92B57B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Picture 50" descr="Picture 50">
            <a:extLst>
              <a:ext uri="{FF2B5EF4-FFF2-40B4-BE49-F238E27FC236}">
                <a16:creationId xmlns:a16="http://schemas.microsoft.com/office/drawing/2014/main" id="{1DB1B794-49E4-403D-85AA-397D457B5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81" b="74769"/>
          <a:stretch>
            <a:fillRect/>
          </a:stretch>
        </p:blipFill>
        <p:spPr>
          <a:xfrm>
            <a:off x="4509206" y="5641753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F246CC3B-3247-4423-8EEA-3A1FC4AB284C}"/>
              </a:ext>
            </a:extLst>
          </p:cNvPr>
          <p:cNvSpPr/>
          <p:nvPr/>
        </p:nvSpPr>
        <p:spPr>
          <a:xfrm>
            <a:off x="1240903" y="4231774"/>
            <a:ext cx="2254479" cy="1517124"/>
          </a:xfrm>
          <a:prstGeom prst="rect">
            <a:avLst/>
          </a:prstGeom>
          <a:ln w="76200">
            <a:solidFill>
              <a:srgbClr val="684836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Picture 48" descr="Picture 48">
            <a:extLst>
              <a:ext uri="{FF2B5EF4-FFF2-40B4-BE49-F238E27FC236}">
                <a16:creationId xmlns:a16="http://schemas.microsoft.com/office/drawing/2014/main" id="{F8CD6B78-F74E-447D-87EB-4117A4BE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81" b="74769"/>
          <a:stretch>
            <a:fillRect/>
          </a:stretch>
        </p:blipFill>
        <p:spPr>
          <a:xfrm>
            <a:off x="681047" y="5715395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9" name="Rectangle 45">
            <a:extLst>
              <a:ext uri="{FF2B5EF4-FFF2-40B4-BE49-F238E27FC236}">
                <a16:creationId xmlns:a16="http://schemas.microsoft.com/office/drawing/2014/main" id="{E4D8F45C-DA60-4AB2-84DB-0201CBE259E6}"/>
              </a:ext>
            </a:extLst>
          </p:cNvPr>
          <p:cNvSpPr/>
          <p:nvPr/>
        </p:nvSpPr>
        <p:spPr>
          <a:xfrm>
            <a:off x="1214179" y="1392340"/>
            <a:ext cx="2254479" cy="1517124"/>
          </a:xfrm>
          <a:prstGeom prst="rect">
            <a:avLst/>
          </a:prstGeom>
          <a:ln w="76200">
            <a:solidFill>
              <a:srgbClr val="405768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0" name="Picture 46" descr="Picture 46">
            <a:extLst>
              <a:ext uri="{FF2B5EF4-FFF2-40B4-BE49-F238E27FC236}">
                <a16:creationId xmlns:a16="http://schemas.microsoft.com/office/drawing/2014/main" id="{1868432D-E64B-44DE-9CCD-C4427A04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81" b="74769"/>
          <a:stretch>
            <a:fillRect/>
          </a:stretch>
        </p:blipFill>
        <p:spPr>
          <a:xfrm>
            <a:off x="668391" y="2798461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1" name="Rectangle 43">
            <a:extLst>
              <a:ext uri="{FF2B5EF4-FFF2-40B4-BE49-F238E27FC236}">
                <a16:creationId xmlns:a16="http://schemas.microsoft.com/office/drawing/2014/main" id="{F32D9E96-CD5B-4A9F-9675-DFCD1D335BC0}"/>
              </a:ext>
            </a:extLst>
          </p:cNvPr>
          <p:cNvSpPr/>
          <p:nvPr/>
        </p:nvSpPr>
        <p:spPr>
          <a:xfrm>
            <a:off x="5131313" y="1373199"/>
            <a:ext cx="2254479" cy="1517124"/>
          </a:xfrm>
          <a:prstGeom prst="rect">
            <a:avLst/>
          </a:prstGeom>
          <a:ln w="76200">
            <a:solidFill>
              <a:srgbClr val="E0BC65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2" name="Picture 44" descr="Picture 44">
            <a:extLst>
              <a:ext uri="{FF2B5EF4-FFF2-40B4-BE49-F238E27FC236}">
                <a16:creationId xmlns:a16="http://schemas.microsoft.com/office/drawing/2014/main" id="{6981DE15-BC3B-41C8-8520-DF58095C74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81" b="74769"/>
          <a:stretch>
            <a:fillRect/>
          </a:stretch>
        </p:blipFill>
        <p:spPr>
          <a:xfrm>
            <a:off x="4585525" y="2779320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3" name="Rectangle 40">
            <a:extLst>
              <a:ext uri="{FF2B5EF4-FFF2-40B4-BE49-F238E27FC236}">
                <a16:creationId xmlns:a16="http://schemas.microsoft.com/office/drawing/2014/main" id="{7B29B268-03EC-4959-BECB-AC7637F68F72}"/>
              </a:ext>
            </a:extLst>
          </p:cNvPr>
          <p:cNvSpPr/>
          <p:nvPr/>
        </p:nvSpPr>
        <p:spPr>
          <a:xfrm>
            <a:off x="8855606" y="1389398"/>
            <a:ext cx="2254479" cy="1517124"/>
          </a:xfrm>
          <a:prstGeom prst="rect">
            <a:avLst/>
          </a:prstGeom>
          <a:ln w="76200">
            <a:solidFill>
              <a:srgbClr val="9157A0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4" name="Picture 41" descr="Picture 41">
            <a:extLst>
              <a:ext uri="{FF2B5EF4-FFF2-40B4-BE49-F238E27FC236}">
                <a16:creationId xmlns:a16="http://schemas.microsoft.com/office/drawing/2014/main" id="{922A5CDA-4158-41F6-B30D-3D070E8B88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381" b="74769"/>
          <a:stretch>
            <a:fillRect/>
          </a:stretch>
        </p:blipFill>
        <p:spPr>
          <a:xfrm>
            <a:off x="8370325" y="2787191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15" name="Picture 7" descr="Picture 7">
            <a:extLst>
              <a:ext uri="{FF2B5EF4-FFF2-40B4-BE49-F238E27FC236}">
                <a16:creationId xmlns:a16="http://schemas.microsoft.com/office/drawing/2014/main" id="{613BF778-469D-464E-B490-BFFD4509D9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52" t="9102" r="7925" b="10996"/>
          <a:stretch>
            <a:fillRect/>
          </a:stretch>
        </p:blipFill>
        <p:spPr>
          <a:xfrm>
            <a:off x="9135122" y="1415095"/>
            <a:ext cx="1750874" cy="144639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F815C53A-6340-4187-B686-FA7AC95ED2C7}"/>
              </a:ext>
            </a:extLst>
          </p:cNvPr>
          <p:cNvSpPr txBox="1"/>
          <p:nvPr/>
        </p:nvSpPr>
        <p:spPr>
          <a:xfrm>
            <a:off x="3114545" y="2755823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194103D4-A98F-47CE-8F48-B41CAED7BDE3}"/>
              </a:ext>
            </a:extLst>
          </p:cNvPr>
          <p:cNvSpPr txBox="1"/>
          <p:nvPr/>
        </p:nvSpPr>
        <p:spPr>
          <a:xfrm>
            <a:off x="8801465" y="2995705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الالتزام بالوقت المحدد للحصة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3451A53-A60E-43F7-B460-0CD6C54E2467}"/>
              </a:ext>
            </a:extLst>
          </p:cNvPr>
          <p:cNvSpPr txBox="1"/>
          <p:nvPr/>
        </p:nvSpPr>
        <p:spPr>
          <a:xfrm>
            <a:off x="7058144" y="2740736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19B9446-B017-4BB4-8BBD-3D8555FDDA8D}"/>
              </a:ext>
            </a:extLst>
          </p:cNvPr>
          <p:cNvSpPr txBox="1"/>
          <p:nvPr/>
        </p:nvSpPr>
        <p:spPr>
          <a:xfrm>
            <a:off x="4982623" y="3016950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رفع اليد للمشاركة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والتفاعل الإيجابي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5AC9BFCA-C39B-4A8E-9794-C68178226B5C}"/>
              </a:ext>
            </a:extLst>
          </p:cNvPr>
          <p:cNvSpPr txBox="1"/>
          <p:nvPr/>
        </p:nvSpPr>
        <p:spPr>
          <a:xfrm>
            <a:off x="10885996" y="2749484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6B495-59D3-4417-B63E-514F6008AD72}"/>
              </a:ext>
            </a:extLst>
          </p:cNvPr>
          <p:cNvSpPr txBox="1"/>
          <p:nvPr/>
        </p:nvSpPr>
        <p:spPr>
          <a:xfrm>
            <a:off x="896444" y="3051552"/>
            <a:ext cx="215934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Helvetica"/>
              </a:rPr>
              <a:t>عدم مقاطعة المعلمة والاسْتَمِاع بِتِرْكيز.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Helvetica"/>
              </a:rPr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482BA57F-1AF0-45A5-8EB1-355663B6DE01}"/>
              </a:ext>
            </a:extLst>
          </p:cNvPr>
          <p:cNvSpPr txBox="1"/>
          <p:nvPr/>
        </p:nvSpPr>
        <p:spPr>
          <a:xfrm>
            <a:off x="6995004" y="5542039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F610EBF4-60F6-4DE7-AAF0-A353FD5634B8}"/>
              </a:ext>
            </a:extLst>
          </p:cNvPr>
          <p:cNvSpPr txBox="1"/>
          <p:nvPr/>
        </p:nvSpPr>
        <p:spPr>
          <a:xfrm>
            <a:off x="1038954" y="5930516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عدم فتح الكاميرا أو تصوير الشاشة.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4" name="صورة 10" descr="صورة 10">
            <a:extLst>
              <a:ext uri="{FF2B5EF4-FFF2-40B4-BE49-F238E27FC236}">
                <a16:creationId xmlns:a16="http://schemas.microsoft.com/office/drawing/2014/main" id="{B238F57F-B981-43E8-8B67-4673BE1CB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794" y="4393095"/>
            <a:ext cx="1873189" cy="123555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32">
            <a:extLst>
              <a:ext uri="{FF2B5EF4-FFF2-40B4-BE49-F238E27FC236}">
                <a16:creationId xmlns:a16="http://schemas.microsoft.com/office/drawing/2014/main" id="{B5152C9B-5453-41DC-BB0A-A85835BF90CC}"/>
              </a:ext>
            </a:extLst>
          </p:cNvPr>
          <p:cNvSpPr txBox="1"/>
          <p:nvPr/>
        </p:nvSpPr>
        <p:spPr>
          <a:xfrm>
            <a:off x="4885674" y="5855254"/>
            <a:ext cx="186373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عدم فتح الميكرفون دون إذن المعلمة.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6" name="صورة 11" descr="صورة 11">
            <a:extLst>
              <a:ext uri="{FF2B5EF4-FFF2-40B4-BE49-F238E27FC236}">
                <a16:creationId xmlns:a16="http://schemas.microsoft.com/office/drawing/2014/main" id="{6319A0FE-FB0E-4FB2-8456-B1DF11B188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990" r="4138" b="6234"/>
          <a:stretch>
            <a:fillRect/>
          </a:stretch>
        </p:blipFill>
        <p:spPr>
          <a:xfrm>
            <a:off x="5206993" y="4361007"/>
            <a:ext cx="1921776" cy="127325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Rectangle 35">
            <a:extLst>
              <a:ext uri="{FF2B5EF4-FFF2-40B4-BE49-F238E27FC236}">
                <a16:creationId xmlns:a16="http://schemas.microsoft.com/office/drawing/2014/main" id="{80CFBACC-A5ED-4570-88B9-1AD4D074440C}"/>
              </a:ext>
            </a:extLst>
          </p:cNvPr>
          <p:cNvSpPr/>
          <p:nvPr/>
        </p:nvSpPr>
        <p:spPr>
          <a:xfrm>
            <a:off x="8871549" y="4280452"/>
            <a:ext cx="2254479" cy="1517124"/>
          </a:xfrm>
          <a:prstGeom prst="rect">
            <a:avLst/>
          </a:prstGeom>
          <a:ln w="76200">
            <a:solidFill>
              <a:srgbClr val="6E6832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8" name="Picture 36" descr="Picture 36">
            <a:extLst>
              <a:ext uri="{FF2B5EF4-FFF2-40B4-BE49-F238E27FC236}">
                <a16:creationId xmlns:a16="http://schemas.microsoft.com/office/drawing/2014/main" id="{A5B137A1-A337-41C6-A6D4-FFEF8F4BF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381" b="74769"/>
          <a:stretch>
            <a:fillRect/>
          </a:stretch>
        </p:blipFill>
        <p:spPr>
          <a:xfrm>
            <a:off x="8325761" y="5686573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29" name="TextBox 38">
            <a:extLst>
              <a:ext uri="{FF2B5EF4-FFF2-40B4-BE49-F238E27FC236}">
                <a16:creationId xmlns:a16="http://schemas.microsoft.com/office/drawing/2014/main" id="{F38C7E41-E8EC-455E-B284-1BC123ABF395}"/>
              </a:ext>
            </a:extLst>
          </p:cNvPr>
          <p:cNvSpPr txBox="1"/>
          <p:nvPr/>
        </p:nvSpPr>
        <p:spPr>
          <a:xfrm>
            <a:off x="10763023" y="5628849"/>
            <a:ext cx="31302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A322E2A1-50C5-4825-B821-F7858B8797B6}"/>
              </a:ext>
            </a:extLst>
          </p:cNvPr>
          <p:cNvSpPr txBox="1"/>
          <p:nvPr/>
        </p:nvSpPr>
        <p:spPr>
          <a:xfrm>
            <a:off x="8871549" y="5901976"/>
            <a:ext cx="173442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الجلوس بشكل صحيح.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TextBox 51">
            <a:extLst>
              <a:ext uri="{FF2B5EF4-FFF2-40B4-BE49-F238E27FC236}">
                <a16:creationId xmlns:a16="http://schemas.microsoft.com/office/drawing/2014/main" id="{FBA394BF-4B84-4BF4-B7A3-13E0C2C8ED33}"/>
              </a:ext>
            </a:extLst>
          </p:cNvPr>
          <p:cNvSpPr txBox="1"/>
          <p:nvPr/>
        </p:nvSpPr>
        <p:spPr>
          <a:xfrm>
            <a:off x="3124542" y="5641753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Rectangle 55">
            <a:extLst>
              <a:ext uri="{FF2B5EF4-FFF2-40B4-BE49-F238E27FC236}">
                <a16:creationId xmlns:a16="http://schemas.microsoft.com/office/drawing/2014/main" id="{D713E64F-821A-4B53-AB35-76C54D52C1E1}"/>
              </a:ext>
            </a:extLst>
          </p:cNvPr>
          <p:cNvSpPr txBox="1"/>
          <p:nvPr/>
        </p:nvSpPr>
        <p:spPr>
          <a:xfrm>
            <a:off x="7623345" y="2146908"/>
            <a:ext cx="184731" cy="101566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QA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3" name="Picture 12">
            <a:extLst>
              <a:ext uri="{FF2B5EF4-FFF2-40B4-BE49-F238E27FC236}">
                <a16:creationId xmlns:a16="http://schemas.microsoft.com/office/drawing/2014/main" id="{4416B89D-8BA6-4B51-8542-B9079B3874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6666" y="3027841"/>
            <a:ext cx="429466" cy="6436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1C733-1572-49B9-9271-E68A00BECF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81" y="1482729"/>
            <a:ext cx="2009015" cy="1266755"/>
          </a:xfrm>
          <a:prstGeom prst="rect">
            <a:avLst/>
          </a:prstGeom>
        </p:spPr>
      </p:pic>
      <p:pic>
        <p:nvPicPr>
          <p:cNvPr id="35" name="Picture 34" descr="القوانين الصفية للتعلم عن بعد - المرسال">
            <a:extLst>
              <a:ext uri="{FF2B5EF4-FFF2-40B4-BE49-F238E27FC236}">
                <a16:creationId xmlns:a16="http://schemas.microsoft.com/office/drawing/2014/main" id="{CBC08623-095C-4A82-8CFE-62B45982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91037"/>
            <a:ext cx="1214179" cy="10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55">
            <a:extLst>
              <a:ext uri="{FF2B5EF4-FFF2-40B4-BE49-F238E27FC236}">
                <a16:creationId xmlns:a16="http://schemas.microsoft.com/office/drawing/2014/main" id="{5C0E210F-85A7-4063-B814-EC56C85A19C7}"/>
              </a:ext>
            </a:extLst>
          </p:cNvPr>
          <p:cNvSpPr txBox="1"/>
          <p:nvPr/>
        </p:nvSpPr>
        <p:spPr>
          <a:xfrm>
            <a:off x="3204699" y="54115"/>
            <a:ext cx="5650907" cy="1015663"/>
          </a:xfrm>
          <a:custGeom>
            <a:avLst/>
            <a:gdLst>
              <a:gd name="connsiteX0" fmla="*/ 0 w 5650907"/>
              <a:gd name="connsiteY0" fmla="*/ 0 h 1015663"/>
              <a:gd name="connsiteX1" fmla="*/ 395563 w 5650907"/>
              <a:gd name="connsiteY1" fmla="*/ 0 h 1015663"/>
              <a:gd name="connsiteX2" fmla="*/ 791127 w 5650907"/>
              <a:gd name="connsiteY2" fmla="*/ 0 h 1015663"/>
              <a:gd name="connsiteX3" fmla="*/ 1469236 w 5650907"/>
              <a:gd name="connsiteY3" fmla="*/ 0 h 1015663"/>
              <a:gd name="connsiteX4" fmla="*/ 2034327 w 5650907"/>
              <a:gd name="connsiteY4" fmla="*/ 0 h 1015663"/>
              <a:gd name="connsiteX5" fmla="*/ 2599417 w 5650907"/>
              <a:gd name="connsiteY5" fmla="*/ 0 h 1015663"/>
              <a:gd name="connsiteX6" fmla="*/ 3107999 w 5650907"/>
              <a:gd name="connsiteY6" fmla="*/ 0 h 1015663"/>
              <a:gd name="connsiteX7" fmla="*/ 3786108 w 5650907"/>
              <a:gd name="connsiteY7" fmla="*/ 0 h 1015663"/>
              <a:gd name="connsiteX8" fmla="*/ 4294689 w 5650907"/>
              <a:gd name="connsiteY8" fmla="*/ 0 h 1015663"/>
              <a:gd name="connsiteX9" fmla="*/ 4916289 w 5650907"/>
              <a:gd name="connsiteY9" fmla="*/ 0 h 1015663"/>
              <a:gd name="connsiteX10" fmla="*/ 5650907 w 5650907"/>
              <a:gd name="connsiteY10" fmla="*/ 0 h 1015663"/>
              <a:gd name="connsiteX11" fmla="*/ 5650907 w 5650907"/>
              <a:gd name="connsiteY11" fmla="*/ 477362 h 1015663"/>
              <a:gd name="connsiteX12" fmla="*/ 5650907 w 5650907"/>
              <a:gd name="connsiteY12" fmla="*/ 1015663 h 1015663"/>
              <a:gd name="connsiteX13" fmla="*/ 5255344 w 5650907"/>
              <a:gd name="connsiteY13" fmla="*/ 1015663 h 1015663"/>
              <a:gd name="connsiteX14" fmla="*/ 4803271 w 5650907"/>
              <a:gd name="connsiteY14" fmla="*/ 1015663 h 1015663"/>
              <a:gd name="connsiteX15" fmla="*/ 4351198 w 5650907"/>
              <a:gd name="connsiteY15" fmla="*/ 1015663 h 1015663"/>
              <a:gd name="connsiteX16" fmla="*/ 3786108 w 5650907"/>
              <a:gd name="connsiteY16" fmla="*/ 1015663 h 1015663"/>
              <a:gd name="connsiteX17" fmla="*/ 3107999 w 5650907"/>
              <a:gd name="connsiteY17" fmla="*/ 1015663 h 1015663"/>
              <a:gd name="connsiteX18" fmla="*/ 2655926 w 5650907"/>
              <a:gd name="connsiteY18" fmla="*/ 1015663 h 1015663"/>
              <a:gd name="connsiteX19" fmla="*/ 2034327 w 5650907"/>
              <a:gd name="connsiteY19" fmla="*/ 1015663 h 1015663"/>
              <a:gd name="connsiteX20" fmla="*/ 1638763 w 5650907"/>
              <a:gd name="connsiteY20" fmla="*/ 1015663 h 1015663"/>
              <a:gd name="connsiteX21" fmla="*/ 960654 w 5650907"/>
              <a:gd name="connsiteY21" fmla="*/ 1015663 h 1015663"/>
              <a:gd name="connsiteX22" fmla="*/ 0 w 5650907"/>
              <a:gd name="connsiteY22" fmla="*/ 1015663 h 1015663"/>
              <a:gd name="connsiteX23" fmla="*/ 0 w 5650907"/>
              <a:gd name="connsiteY23" fmla="*/ 528145 h 1015663"/>
              <a:gd name="connsiteX24" fmla="*/ 0 w 5650907"/>
              <a:gd name="connsiteY2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50907" h="1015663" fill="none" extrusionOk="0">
                <a:moveTo>
                  <a:pt x="0" y="0"/>
                </a:moveTo>
                <a:cubicBezTo>
                  <a:pt x="129635" y="-17993"/>
                  <a:pt x="293947" y="1197"/>
                  <a:pt x="395563" y="0"/>
                </a:cubicBezTo>
                <a:cubicBezTo>
                  <a:pt x="497179" y="-1197"/>
                  <a:pt x="627471" y="1256"/>
                  <a:pt x="791127" y="0"/>
                </a:cubicBezTo>
                <a:cubicBezTo>
                  <a:pt x="954783" y="-1256"/>
                  <a:pt x="1147926" y="76802"/>
                  <a:pt x="1469236" y="0"/>
                </a:cubicBezTo>
                <a:cubicBezTo>
                  <a:pt x="1790546" y="-76802"/>
                  <a:pt x="1812647" y="4914"/>
                  <a:pt x="2034327" y="0"/>
                </a:cubicBezTo>
                <a:cubicBezTo>
                  <a:pt x="2256007" y="-4914"/>
                  <a:pt x="2458519" y="9048"/>
                  <a:pt x="2599417" y="0"/>
                </a:cubicBezTo>
                <a:cubicBezTo>
                  <a:pt x="2740315" y="-9048"/>
                  <a:pt x="2892950" y="58927"/>
                  <a:pt x="3107999" y="0"/>
                </a:cubicBezTo>
                <a:cubicBezTo>
                  <a:pt x="3323048" y="-58927"/>
                  <a:pt x="3632761" y="60095"/>
                  <a:pt x="3786108" y="0"/>
                </a:cubicBezTo>
                <a:cubicBezTo>
                  <a:pt x="3939455" y="-60095"/>
                  <a:pt x="4089442" y="625"/>
                  <a:pt x="4294689" y="0"/>
                </a:cubicBezTo>
                <a:cubicBezTo>
                  <a:pt x="4499936" y="-625"/>
                  <a:pt x="4723595" y="65366"/>
                  <a:pt x="4916289" y="0"/>
                </a:cubicBezTo>
                <a:cubicBezTo>
                  <a:pt x="5108983" y="-65366"/>
                  <a:pt x="5356872" y="67624"/>
                  <a:pt x="5650907" y="0"/>
                </a:cubicBezTo>
                <a:cubicBezTo>
                  <a:pt x="5680524" y="192076"/>
                  <a:pt x="5597075" y="368997"/>
                  <a:pt x="5650907" y="477362"/>
                </a:cubicBezTo>
                <a:cubicBezTo>
                  <a:pt x="5704739" y="585727"/>
                  <a:pt x="5613938" y="802944"/>
                  <a:pt x="5650907" y="1015663"/>
                </a:cubicBezTo>
                <a:cubicBezTo>
                  <a:pt x="5513510" y="1034064"/>
                  <a:pt x="5370844" y="1002113"/>
                  <a:pt x="5255344" y="1015663"/>
                </a:cubicBezTo>
                <a:cubicBezTo>
                  <a:pt x="5139844" y="1029213"/>
                  <a:pt x="4895716" y="1001744"/>
                  <a:pt x="4803271" y="1015663"/>
                </a:cubicBezTo>
                <a:cubicBezTo>
                  <a:pt x="4710826" y="1029582"/>
                  <a:pt x="4559544" y="985289"/>
                  <a:pt x="4351198" y="1015663"/>
                </a:cubicBezTo>
                <a:cubicBezTo>
                  <a:pt x="4142852" y="1046037"/>
                  <a:pt x="3984139" y="953776"/>
                  <a:pt x="3786108" y="1015663"/>
                </a:cubicBezTo>
                <a:cubicBezTo>
                  <a:pt x="3588077" y="1077550"/>
                  <a:pt x="3419540" y="975751"/>
                  <a:pt x="3107999" y="1015663"/>
                </a:cubicBezTo>
                <a:cubicBezTo>
                  <a:pt x="2796458" y="1055575"/>
                  <a:pt x="2816445" y="1012860"/>
                  <a:pt x="2655926" y="1015663"/>
                </a:cubicBezTo>
                <a:cubicBezTo>
                  <a:pt x="2495407" y="1018466"/>
                  <a:pt x="2163623" y="974879"/>
                  <a:pt x="2034327" y="1015663"/>
                </a:cubicBezTo>
                <a:cubicBezTo>
                  <a:pt x="1905031" y="1056447"/>
                  <a:pt x="1829888" y="993538"/>
                  <a:pt x="1638763" y="1015663"/>
                </a:cubicBezTo>
                <a:cubicBezTo>
                  <a:pt x="1447638" y="1037788"/>
                  <a:pt x="1143682" y="947932"/>
                  <a:pt x="960654" y="1015663"/>
                </a:cubicBezTo>
                <a:cubicBezTo>
                  <a:pt x="777626" y="1083394"/>
                  <a:pt x="367122" y="948254"/>
                  <a:pt x="0" y="1015663"/>
                </a:cubicBezTo>
                <a:cubicBezTo>
                  <a:pt x="-4835" y="852844"/>
                  <a:pt x="15854" y="676322"/>
                  <a:pt x="0" y="528145"/>
                </a:cubicBezTo>
                <a:cubicBezTo>
                  <a:pt x="-15854" y="379968"/>
                  <a:pt x="38903" y="228610"/>
                  <a:pt x="0" y="0"/>
                </a:cubicBezTo>
                <a:close/>
              </a:path>
              <a:path w="5650907" h="1015663" stroke="0" extrusionOk="0">
                <a:moveTo>
                  <a:pt x="0" y="0"/>
                </a:moveTo>
                <a:cubicBezTo>
                  <a:pt x="140990" y="-52192"/>
                  <a:pt x="296254" y="54607"/>
                  <a:pt x="565091" y="0"/>
                </a:cubicBezTo>
                <a:cubicBezTo>
                  <a:pt x="833928" y="-54607"/>
                  <a:pt x="945213" y="20990"/>
                  <a:pt x="1073672" y="0"/>
                </a:cubicBezTo>
                <a:cubicBezTo>
                  <a:pt x="1202131" y="-20990"/>
                  <a:pt x="1365113" y="15804"/>
                  <a:pt x="1469236" y="0"/>
                </a:cubicBezTo>
                <a:cubicBezTo>
                  <a:pt x="1573359" y="-15804"/>
                  <a:pt x="1877107" y="74087"/>
                  <a:pt x="2090836" y="0"/>
                </a:cubicBezTo>
                <a:cubicBezTo>
                  <a:pt x="2304565" y="-74087"/>
                  <a:pt x="2609352" y="49642"/>
                  <a:pt x="2768944" y="0"/>
                </a:cubicBezTo>
                <a:cubicBezTo>
                  <a:pt x="2928536" y="-49642"/>
                  <a:pt x="3186978" y="44750"/>
                  <a:pt x="3334035" y="0"/>
                </a:cubicBezTo>
                <a:cubicBezTo>
                  <a:pt x="3481092" y="-44750"/>
                  <a:pt x="3676375" y="19882"/>
                  <a:pt x="3842617" y="0"/>
                </a:cubicBezTo>
                <a:cubicBezTo>
                  <a:pt x="4008859" y="-19882"/>
                  <a:pt x="4134786" y="21680"/>
                  <a:pt x="4238180" y="0"/>
                </a:cubicBezTo>
                <a:cubicBezTo>
                  <a:pt x="4341574" y="-21680"/>
                  <a:pt x="4492902" y="34751"/>
                  <a:pt x="4746762" y="0"/>
                </a:cubicBezTo>
                <a:cubicBezTo>
                  <a:pt x="5000622" y="-34751"/>
                  <a:pt x="5390895" y="44911"/>
                  <a:pt x="5650907" y="0"/>
                </a:cubicBezTo>
                <a:cubicBezTo>
                  <a:pt x="5694444" y="235682"/>
                  <a:pt x="5617487" y="389850"/>
                  <a:pt x="5650907" y="507832"/>
                </a:cubicBezTo>
                <a:cubicBezTo>
                  <a:pt x="5684327" y="625814"/>
                  <a:pt x="5621165" y="885903"/>
                  <a:pt x="5650907" y="1015663"/>
                </a:cubicBezTo>
                <a:cubicBezTo>
                  <a:pt x="5375227" y="1064434"/>
                  <a:pt x="5197559" y="971042"/>
                  <a:pt x="5029307" y="1015663"/>
                </a:cubicBezTo>
                <a:cubicBezTo>
                  <a:pt x="4861055" y="1060284"/>
                  <a:pt x="4527794" y="948729"/>
                  <a:pt x="4351198" y="1015663"/>
                </a:cubicBezTo>
                <a:cubicBezTo>
                  <a:pt x="4174602" y="1082597"/>
                  <a:pt x="4072564" y="992864"/>
                  <a:pt x="3842617" y="1015663"/>
                </a:cubicBezTo>
                <a:cubicBezTo>
                  <a:pt x="3612670" y="1038462"/>
                  <a:pt x="3582403" y="994057"/>
                  <a:pt x="3447053" y="1015663"/>
                </a:cubicBezTo>
                <a:cubicBezTo>
                  <a:pt x="3311703" y="1037269"/>
                  <a:pt x="3060112" y="1011592"/>
                  <a:pt x="2825454" y="1015663"/>
                </a:cubicBezTo>
                <a:cubicBezTo>
                  <a:pt x="2590796" y="1019734"/>
                  <a:pt x="2374460" y="986600"/>
                  <a:pt x="2203854" y="1015663"/>
                </a:cubicBezTo>
                <a:cubicBezTo>
                  <a:pt x="2033248" y="1044726"/>
                  <a:pt x="1790798" y="1012883"/>
                  <a:pt x="1582254" y="1015663"/>
                </a:cubicBezTo>
                <a:cubicBezTo>
                  <a:pt x="1373710" y="1018443"/>
                  <a:pt x="1137033" y="983120"/>
                  <a:pt x="1017163" y="1015663"/>
                </a:cubicBezTo>
                <a:cubicBezTo>
                  <a:pt x="897293" y="1048206"/>
                  <a:pt x="627096" y="976043"/>
                  <a:pt x="508582" y="1015663"/>
                </a:cubicBezTo>
                <a:cubicBezTo>
                  <a:pt x="390068" y="1055283"/>
                  <a:pt x="162687" y="956980"/>
                  <a:pt x="0" y="1015663"/>
                </a:cubicBezTo>
                <a:cubicBezTo>
                  <a:pt x="-25983" y="910310"/>
                  <a:pt x="1745" y="679431"/>
                  <a:pt x="0" y="507832"/>
                </a:cubicBezTo>
                <a:cubicBezTo>
                  <a:pt x="-1745" y="336233"/>
                  <a:pt x="11254" y="15153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895967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BEF"/>
                </a:highlight>
                <a:uLnTx/>
                <a:uFillTx/>
                <a:latin typeface="Calibri"/>
                <a:cs typeface="Calibri"/>
                <a:sym typeface="Calibri"/>
              </a:rPr>
              <a:t>قوانين التعلم عن بعد</a:t>
            </a:r>
          </a:p>
        </p:txBody>
      </p:sp>
      <p:pic>
        <p:nvPicPr>
          <p:cNvPr id="37" name="Picture 10" descr="مشاهدة صورة المصدر">
            <a:extLst>
              <a:ext uri="{FF2B5EF4-FFF2-40B4-BE49-F238E27FC236}">
                <a16:creationId xmlns:a16="http://schemas.microsoft.com/office/drawing/2014/main" id="{79A4EAF2-A430-4553-A9CE-1FE21456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11" y="4214013"/>
            <a:ext cx="1567240" cy="15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7715B671-DE8A-4BAF-9D2F-D893063E557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69444" y="1682976"/>
            <a:ext cx="373621" cy="625366"/>
          </a:xfrm>
          <a:prstGeom prst="rect">
            <a:avLst/>
          </a:prstGeom>
        </p:spPr>
      </p:pic>
      <p:pic>
        <p:nvPicPr>
          <p:cNvPr id="39" name="Picture 6" descr="مشاهدة صورة المصدر">
            <a:extLst>
              <a:ext uri="{FF2B5EF4-FFF2-40B4-BE49-F238E27FC236}">
                <a16:creationId xmlns:a16="http://schemas.microsoft.com/office/drawing/2014/main" id="{C307CB88-7D00-4D6F-9D6E-9E985D73C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79810" y1="51429" x2="71238" y2="66095"/>
                        <a14:backgroundMark x1="71238" y1="66095" x2="69333" y2="77333"/>
                        <a14:backgroundMark x1="72571" y1="52571" x2="62095" y2="52571"/>
                        <a14:backgroundMark x1="28381" y1="44952" x2="14095" y2="75619"/>
                        <a14:backgroundMark x1="14095" y1="75619" x2="12952" y2="65714"/>
                        <a14:backgroundMark x1="12952" y1="65714" x2="19810" y2="37143"/>
                        <a14:backgroundMark x1="19810" y1="37143" x2="22476" y2="33524"/>
                        <a14:backgroundMark x1="38286" y1="32952" x2="33714" y2="45714"/>
                        <a14:backgroundMark x1="33714" y1="45714" x2="29714" y2="42667"/>
                        <a14:backgroundMark x1="42476" y1="30476" x2="40762" y2="36000"/>
                        <a14:backgroundMark x1="57905" y1="27238" x2="60952" y2="33333"/>
                        <a14:backgroundMark x1="60000" y1="39238" x2="58286" y2="30667"/>
                        <a14:backgroundMark x1="56000" y1="26476" x2="56190" y2="27619"/>
                        <a14:backgroundMark x1="51619" y1="68762" x2="51429" y2="81524"/>
                        <a14:backgroundMark x1="51810" y1="68762" x2="51810" y2="71048"/>
                        <a14:backgroundMark x1="46857" y1="67238" x2="36000" y2="64762"/>
                        <a14:backgroundMark x1="59619" y1="90095" x2="56190" y2="68571"/>
                        <a14:backgroundMark x1="56190" y1="68571" x2="56190" y2="68381"/>
                        <a14:backgroundMark x1="44381" y1="73524" x2="37714" y2="92762"/>
                        <a14:backgroundMark x1="60571" y1="26476" x2="59238" y2="27048"/>
                        <a14:backgroundMark x1="61524" y1="28190" x2="63238" y2="34476"/>
                        <a14:backgroundMark x1="62286" y1="40190" x2="61524" y2="3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21483" r="34316" b="35418"/>
          <a:stretch/>
        </p:blipFill>
        <p:spPr bwMode="auto">
          <a:xfrm>
            <a:off x="2504553" y="1769760"/>
            <a:ext cx="691314" cy="10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مشاهدة صورة المصدر">
            <a:extLst>
              <a:ext uri="{FF2B5EF4-FFF2-40B4-BE49-F238E27FC236}">
                <a16:creationId xmlns:a16="http://schemas.microsoft.com/office/drawing/2014/main" id="{502D5B4D-7C62-4BE0-AB50-6D1956966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15279" r="17607" b="30944"/>
          <a:stretch/>
        </p:blipFill>
        <p:spPr bwMode="auto">
          <a:xfrm rot="16200000">
            <a:off x="1370052" y="1681202"/>
            <a:ext cx="625366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3767BE-4AE5-4DD1-973A-81FC6425BF21}"/>
              </a:ext>
            </a:extLst>
          </p:cNvPr>
          <p:cNvSpPr txBox="1"/>
          <p:nvPr/>
        </p:nvSpPr>
        <p:spPr>
          <a:xfrm>
            <a:off x="8977669" y="165070"/>
            <a:ext cx="6165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QA" sz="2000" b="1" dirty="0">
                <a:solidFill>
                  <a:srgbClr val="002060"/>
                </a:solidFill>
              </a:rPr>
              <a:t>مدرسة ميمونة بنت الحارث للبنات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1AE87B-40B5-4367-B04C-CF524FC3730C}"/>
              </a:ext>
            </a:extLst>
          </p:cNvPr>
          <p:cNvSpPr/>
          <p:nvPr/>
        </p:nvSpPr>
        <p:spPr>
          <a:xfrm>
            <a:off x="9114361" y="150500"/>
            <a:ext cx="2884491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30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78779A-6BF6-4ED9-A472-F8466998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78702-DDD8-459A-8895-919CF93B2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26" t="33555" r="26034" b="10785"/>
          <a:stretch/>
        </p:blipFill>
        <p:spPr>
          <a:xfrm>
            <a:off x="1702678" y="606572"/>
            <a:ext cx="9161814" cy="57978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76568D-CBD5-4571-94C8-16D102F1E644}"/>
              </a:ext>
            </a:extLst>
          </p:cNvPr>
          <p:cNvCxnSpPr>
            <a:cxnSpLocks/>
          </p:cNvCxnSpPr>
          <p:nvPr/>
        </p:nvCxnSpPr>
        <p:spPr>
          <a:xfrm flipH="1">
            <a:off x="5021706" y="3429000"/>
            <a:ext cx="3162927" cy="78323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BA7FEB-C6F7-4303-94E9-A8D8B2A1FBE1}"/>
              </a:ext>
            </a:extLst>
          </p:cNvPr>
          <p:cNvCxnSpPr>
            <a:cxnSpLocks/>
          </p:cNvCxnSpPr>
          <p:nvPr/>
        </p:nvCxnSpPr>
        <p:spPr>
          <a:xfrm flipH="1">
            <a:off x="5141626" y="4513773"/>
            <a:ext cx="3043008" cy="7177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</a:t>
            </a:r>
          </a:p>
          <a:p>
            <a:pPr algn="ctr" rtl="1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</a:t>
            </a: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التدريبات اللغوية)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11922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BF72-20B9-45C1-9D45-BF66E111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97EBB-F3D7-4E9A-8876-8D58CA0BE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E51399-A5F3-4B9B-BBA3-B10174996A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1B6FCB34-79F8-428A-9DFA-04D0318CD451}"/>
              </a:ext>
            </a:extLst>
          </p:cNvPr>
          <p:cNvSpPr/>
          <p:nvPr/>
        </p:nvSpPr>
        <p:spPr>
          <a:xfrm>
            <a:off x="5054994" y="4235632"/>
            <a:ext cx="2254479" cy="1517124"/>
          </a:xfrm>
          <a:prstGeom prst="rect">
            <a:avLst/>
          </a:prstGeom>
          <a:ln w="76200">
            <a:solidFill>
              <a:srgbClr val="92B57B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Picture 50" descr="Picture 50">
            <a:extLst>
              <a:ext uri="{FF2B5EF4-FFF2-40B4-BE49-F238E27FC236}">
                <a16:creationId xmlns:a16="http://schemas.microsoft.com/office/drawing/2014/main" id="{1DB1B794-49E4-403D-85AA-397D457B5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81" b="74769"/>
          <a:stretch>
            <a:fillRect/>
          </a:stretch>
        </p:blipFill>
        <p:spPr>
          <a:xfrm>
            <a:off x="4509206" y="5641753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F246CC3B-3247-4423-8EEA-3A1FC4AB284C}"/>
              </a:ext>
            </a:extLst>
          </p:cNvPr>
          <p:cNvSpPr/>
          <p:nvPr/>
        </p:nvSpPr>
        <p:spPr>
          <a:xfrm>
            <a:off x="1240903" y="4231774"/>
            <a:ext cx="2254479" cy="1517124"/>
          </a:xfrm>
          <a:prstGeom prst="rect">
            <a:avLst/>
          </a:prstGeom>
          <a:ln w="76200">
            <a:solidFill>
              <a:srgbClr val="684836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8" name="Picture 48" descr="Picture 48">
            <a:extLst>
              <a:ext uri="{FF2B5EF4-FFF2-40B4-BE49-F238E27FC236}">
                <a16:creationId xmlns:a16="http://schemas.microsoft.com/office/drawing/2014/main" id="{F8CD6B78-F74E-447D-87EB-4117A4BE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81" b="74769"/>
          <a:stretch>
            <a:fillRect/>
          </a:stretch>
        </p:blipFill>
        <p:spPr>
          <a:xfrm>
            <a:off x="681047" y="5715395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9" name="Rectangle 45">
            <a:extLst>
              <a:ext uri="{FF2B5EF4-FFF2-40B4-BE49-F238E27FC236}">
                <a16:creationId xmlns:a16="http://schemas.microsoft.com/office/drawing/2014/main" id="{E4D8F45C-DA60-4AB2-84DB-0201CBE259E6}"/>
              </a:ext>
            </a:extLst>
          </p:cNvPr>
          <p:cNvSpPr/>
          <p:nvPr/>
        </p:nvSpPr>
        <p:spPr>
          <a:xfrm>
            <a:off x="1214179" y="1392340"/>
            <a:ext cx="2254479" cy="1517124"/>
          </a:xfrm>
          <a:prstGeom prst="rect">
            <a:avLst/>
          </a:prstGeom>
          <a:ln w="76200">
            <a:solidFill>
              <a:srgbClr val="405768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0" name="Picture 46" descr="Picture 46">
            <a:extLst>
              <a:ext uri="{FF2B5EF4-FFF2-40B4-BE49-F238E27FC236}">
                <a16:creationId xmlns:a16="http://schemas.microsoft.com/office/drawing/2014/main" id="{1868432D-E64B-44DE-9CCD-C4427A04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381" b="74769"/>
          <a:stretch>
            <a:fillRect/>
          </a:stretch>
        </p:blipFill>
        <p:spPr>
          <a:xfrm>
            <a:off x="668391" y="2798461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1" name="Rectangle 43">
            <a:extLst>
              <a:ext uri="{FF2B5EF4-FFF2-40B4-BE49-F238E27FC236}">
                <a16:creationId xmlns:a16="http://schemas.microsoft.com/office/drawing/2014/main" id="{F32D9E96-CD5B-4A9F-9675-DFCD1D335BC0}"/>
              </a:ext>
            </a:extLst>
          </p:cNvPr>
          <p:cNvSpPr/>
          <p:nvPr/>
        </p:nvSpPr>
        <p:spPr>
          <a:xfrm>
            <a:off x="5131313" y="1373199"/>
            <a:ext cx="2254479" cy="1517124"/>
          </a:xfrm>
          <a:prstGeom prst="rect">
            <a:avLst/>
          </a:prstGeom>
          <a:ln w="76200">
            <a:solidFill>
              <a:srgbClr val="E0BC65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2" name="Picture 44" descr="Picture 44">
            <a:extLst>
              <a:ext uri="{FF2B5EF4-FFF2-40B4-BE49-F238E27FC236}">
                <a16:creationId xmlns:a16="http://schemas.microsoft.com/office/drawing/2014/main" id="{6981DE15-BC3B-41C8-8520-DF58095C74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81" b="74769"/>
          <a:stretch>
            <a:fillRect/>
          </a:stretch>
        </p:blipFill>
        <p:spPr>
          <a:xfrm>
            <a:off x="4585525" y="2779320"/>
            <a:ext cx="3330287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13" name="Rectangle 40">
            <a:extLst>
              <a:ext uri="{FF2B5EF4-FFF2-40B4-BE49-F238E27FC236}">
                <a16:creationId xmlns:a16="http://schemas.microsoft.com/office/drawing/2014/main" id="{7B29B268-03EC-4959-BECB-AC7637F68F72}"/>
              </a:ext>
            </a:extLst>
          </p:cNvPr>
          <p:cNvSpPr/>
          <p:nvPr/>
        </p:nvSpPr>
        <p:spPr>
          <a:xfrm>
            <a:off x="8855606" y="1389398"/>
            <a:ext cx="2254479" cy="1517124"/>
          </a:xfrm>
          <a:prstGeom prst="rect">
            <a:avLst/>
          </a:prstGeom>
          <a:ln w="76200">
            <a:solidFill>
              <a:srgbClr val="9157A0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4" name="Picture 41" descr="Picture 41">
            <a:extLst>
              <a:ext uri="{FF2B5EF4-FFF2-40B4-BE49-F238E27FC236}">
                <a16:creationId xmlns:a16="http://schemas.microsoft.com/office/drawing/2014/main" id="{922A5CDA-4158-41F6-B30D-3D070E8B88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381" b="74769"/>
          <a:stretch>
            <a:fillRect/>
          </a:stretch>
        </p:blipFill>
        <p:spPr>
          <a:xfrm>
            <a:off x="8370325" y="2787191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pic>
        <p:nvPicPr>
          <p:cNvPr id="15" name="Picture 7" descr="Picture 7">
            <a:extLst>
              <a:ext uri="{FF2B5EF4-FFF2-40B4-BE49-F238E27FC236}">
                <a16:creationId xmlns:a16="http://schemas.microsoft.com/office/drawing/2014/main" id="{613BF778-469D-464E-B490-BFFD4509D9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152" t="9102" r="7925" b="10996"/>
          <a:stretch>
            <a:fillRect/>
          </a:stretch>
        </p:blipFill>
        <p:spPr>
          <a:xfrm>
            <a:off x="9135122" y="1415095"/>
            <a:ext cx="1750874" cy="144639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F815C53A-6340-4187-B686-FA7AC95ED2C7}"/>
              </a:ext>
            </a:extLst>
          </p:cNvPr>
          <p:cNvSpPr txBox="1"/>
          <p:nvPr/>
        </p:nvSpPr>
        <p:spPr>
          <a:xfrm>
            <a:off x="3114545" y="2755823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194103D4-A98F-47CE-8F48-B41CAED7BDE3}"/>
              </a:ext>
            </a:extLst>
          </p:cNvPr>
          <p:cNvSpPr txBox="1"/>
          <p:nvPr/>
        </p:nvSpPr>
        <p:spPr>
          <a:xfrm>
            <a:off x="8801465" y="2995705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الالتزام بالوقت المحدد للحصة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3451A53-A60E-43F7-B460-0CD6C54E2467}"/>
              </a:ext>
            </a:extLst>
          </p:cNvPr>
          <p:cNvSpPr txBox="1"/>
          <p:nvPr/>
        </p:nvSpPr>
        <p:spPr>
          <a:xfrm>
            <a:off x="7058144" y="2740736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719B9446-B017-4BB4-8BBD-3D8555FDDA8D}"/>
              </a:ext>
            </a:extLst>
          </p:cNvPr>
          <p:cNvSpPr txBox="1"/>
          <p:nvPr/>
        </p:nvSpPr>
        <p:spPr>
          <a:xfrm>
            <a:off x="4982623" y="3016950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رفع اليد للمشاركة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والتفاعل الإيجابي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5AC9BFCA-C39B-4A8E-9794-C68178226B5C}"/>
              </a:ext>
            </a:extLst>
          </p:cNvPr>
          <p:cNvSpPr txBox="1"/>
          <p:nvPr/>
        </p:nvSpPr>
        <p:spPr>
          <a:xfrm>
            <a:off x="10885996" y="2749484"/>
            <a:ext cx="372387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76B495-59D3-4417-B63E-514F6008AD72}"/>
              </a:ext>
            </a:extLst>
          </p:cNvPr>
          <p:cNvSpPr txBox="1"/>
          <p:nvPr/>
        </p:nvSpPr>
        <p:spPr>
          <a:xfrm>
            <a:off x="896444" y="3051552"/>
            <a:ext cx="2159348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Helvetica"/>
              </a:rPr>
              <a:t>عدم مقاطعة المعلمة والاسْتَمِاع بِتِرْكيز.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Helvetica"/>
              </a:rPr>
              <a:t>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482BA57F-1AF0-45A5-8EB1-355663B6DE01}"/>
              </a:ext>
            </a:extLst>
          </p:cNvPr>
          <p:cNvSpPr txBox="1"/>
          <p:nvPr/>
        </p:nvSpPr>
        <p:spPr>
          <a:xfrm>
            <a:off x="6995004" y="5542039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F610EBF4-60F6-4DE7-AAF0-A353FD5634B8}"/>
              </a:ext>
            </a:extLst>
          </p:cNvPr>
          <p:cNvSpPr txBox="1"/>
          <p:nvPr/>
        </p:nvSpPr>
        <p:spPr>
          <a:xfrm>
            <a:off x="1038954" y="5930516"/>
            <a:ext cx="200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عدم فتح الكاميرا أو تصوير الشاشة.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4" name="صورة 10" descr="صورة 10">
            <a:extLst>
              <a:ext uri="{FF2B5EF4-FFF2-40B4-BE49-F238E27FC236}">
                <a16:creationId xmlns:a16="http://schemas.microsoft.com/office/drawing/2014/main" id="{B238F57F-B981-43E8-8B67-4673BE1CB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794" y="4393095"/>
            <a:ext cx="1873189" cy="123555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32">
            <a:extLst>
              <a:ext uri="{FF2B5EF4-FFF2-40B4-BE49-F238E27FC236}">
                <a16:creationId xmlns:a16="http://schemas.microsoft.com/office/drawing/2014/main" id="{B5152C9B-5453-41DC-BB0A-A85835BF90CC}"/>
              </a:ext>
            </a:extLst>
          </p:cNvPr>
          <p:cNvSpPr txBox="1"/>
          <p:nvPr/>
        </p:nvSpPr>
        <p:spPr>
          <a:xfrm>
            <a:off x="4885674" y="5855254"/>
            <a:ext cx="186373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عدم فتح الميكرفون دون إذن المعلمة.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6" name="صورة 11" descr="صورة 11">
            <a:extLst>
              <a:ext uri="{FF2B5EF4-FFF2-40B4-BE49-F238E27FC236}">
                <a16:creationId xmlns:a16="http://schemas.microsoft.com/office/drawing/2014/main" id="{6319A0FE-FB0E-4FB2-8456-B1DF11B1880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990" r="4138" b="6234"/>
          <a:stretch>
            <a:fillRect/>
          </a:stretch>
        </p:blipFill>
        <p:spPr>
          <a:xfrm>
            <a:off x="5206993" y="4361007"/>
            <a:ext cx="1921776" cy="127325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Rectangle 35">
            <a:extLst>
              <a:ext uri="{FF2B5EF4-FFF2-40B4-BE49-F238E27FC236}">
                <a16:creationId xmlns:a16="http://schemas.microsoft.com/office/drawing/2014/main" id="{80CFBACC-A5ED-4570-88B9-1AD4D074440C}"/>
              </a:ext>
            </a:extLst>
          </p:cNvPr>
          <p:cNvSpPr/>
          <p:nvPr/>
        </p:nvSpPr>
        <p:spPr>
          <a:xfrm>
            <a:off x="8871549" y="4280452"/>
            <a:ext cx="2254479" cy="1517124"/>
          </a:xfrm>
          <a:prstGeom prst="rect">
            <a:avLst/>
          </a:prstGeom>
          <a:ln w="76200">
            <a:solidFill>
              <a:srgbClr val="6E6832"/>
            </a:solidFill>
            <a:miter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8" name="Picture 36" descr="Picture 36">
            <a:extLst>
              <a:ext uri="{FF2B5EF4-FFF2-40B4-BE49-F238E27FC236}">
                <a16:creationId xmlns:a16="http://schemas.microsoft.com/office/drawing/2014/main" id="{A5B137A1-A337-41C6-A6D4-FFEF8F4BF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381" b="74769"/>
          <a:stretch>
            <a:fillRect/>
          </a:stretch>
        </p:blipFill>
        <p:spPr>
          <a:xfrm>
            <a:off x="8325761" y="5686573"/>
            <a:ext cx="3330288" cy="1142605"/>
          </a:xfrm>
          <a:prstGeom prst="rect">
            <a:avLst/>
          </a:prstGeom>
          <a:ln w="12700">
            <a:miter lim="400000"/>
          </a:ln>
          <a:effectLst>
            <a:outerShdw blurRad="101600" dist="50800" dir="5400000" rotWithShape="0">
              <a:srgbClr val="000000">
                <a:alpha val="32000"/>
              </a:srgbClr>
            </a:outerShdw>
          </a:effectLst>
        </p:spPr>
      </p:pic>
      <p:sp>
        <p:nvSpPr>
          <p:cNvPr id="29" name="TextBox 38">
            <a:extLst>
              <a:ext uri="{FF2B5EF4-FFF2-40B4-BE49-F238E27FC236}">
                <a16:creationId xmlns:a16="http://schemas.microsoft.com/office/drawing/2014/main" id="{F38C7E41-E8EC-455E-B284-1BC123ABF395}"/>
              </a:ext>
            </a:extLst>
          </p:cNvPr>
          <p:cNvSpPr txBox="1"/>
          <p:nvPr/>
        </p:nvSpPr>
        <p:spPr>
          <a:xfrm>
            <a:off x="10763023" y="5628849"/>
            <a:ext cx="313024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A322E2A1-50C5-4825-B821-F7858B8797B6}"/>
              </a:ext>
            </a:extLst>
          </p:cNvPr>
          <p:cNvSpPr txBox="1"/>
          <p:nvPr/>
        </p:nvSpPr>
        <p:spPr>
          <a:xfrm>
            <a:off x="8871549" y="5901976"/>
            <a:ext cx="173442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kumimoji="0" lang="ar-QA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الجلوس بشكل صحيح.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TextBox 51">
            <a:extLst>
              <a:ext uri="{FF2B5EF4-FFF2-40B4-BE49-F238E27FC236}">
                <a16:creationId xmlns:a16="http://schemas.microsoft.com/office/drawing/2014/main" id="{FBA394BF-4B84-4BF4-B7A3-13E0C2C8ED33}"/>
              </a:ext>
            </a:extLst>
          </p:cNvPr>
          <p:cNvSpPr txBox="1"/>
          <p:nvPr/>
        </p:nvSpPr>
        <p:spPr>
          <a:xfrm>
            <a:off x="3124542" y="5641753"/>
            <a:ext cx="24744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>
            <a:lvl1pPr algn="l" defTabSz="1828800">
              <a:lnSpc>
                <a:spcPct val="100000"/>
              </a:lnSpc>
              <a:spcBef>
                <a:spcPts val="0"/>
              </a:spcBef>
              <a:defRPr sz="14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Rectangle 55">
            <a:extLst>
              <a:ext uri="{FF2B5EF4-FFF2-40B4-BE49-F238E27FC236}">
                <a16:creationId xmlns:a16="http://schemas.microsoft.com/office/drawing/2014/main" id="{D713E64F-821A-4B53-AB35-76C54D52C1E1}"/>
              </a:ext>
            </a:extLst>
          </p:cNvPr>
          <p:cNvSpPr txBox="1"/>
          <p:nvPr/>
        </p:nvSpPr>
        <p:spPr>
          <a:xfrm>
            <a:off x="7623345" y="2146908"/>
            <a:ext cx="184731" cy="1015663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QA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3" name="Picture 12">
            <a:extLst>
              <a:ext uri="{FF2B5EF4-FFF2-40B4-BE49-F238E27FC236}">
                <a16:creationId xmlns:a16="http://schemas.microsoft.com/office/drawing/2014/main" id="{4416B89D-8BA6-4B51-8542-B9079B3874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6666" y="3027841"/>
            <a:ext cx="429466" cy="6436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1C733-1572-49B9-9271-E68A00BECF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81" y="1482729"/>
            <a:ext cx="2009015" cy="1266755"/>
          </a:xfrm>
          <a:prstGeom prst="rect">
            <a:avLst/>
          </a:prstGeom>
        </p:spPr>
      </p:pic>
      <p:pic>
        <p:nvPicPr>
          <p:cNvPr id="35" name="Picture 34" descr="القوانين الصفية للتعلم عن بعد - المرسال">
            <a:extLst>
              <a:ext uri="{FF2B5EF4-FFF2-40B4-BE49-F238E27FC236}">
                <a16:creationId xmlns:a16="http://schemas.microsoft.com/office/drawing/2014/main" id="{CBC08623-095C-4A82-8CFE-62B45982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91037"/>
            <a:ext cx="1214179" cy="10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55">
            <a:extLst>
              <a:ext uri="{FF2B5EF4-FFF2-40B4-BE49-F238E27FC236}">
                <a16:creationId xmlns:a16="http://schemas.microsoft.com/office/drawing/2014/main" id="{5C0E210F-85A7-4063-B814-EC56C85A19C7}"/>
              </a:ext>
            </a:extLst>
          </p:cNvPr>
          <p:cNvSpPr txBox="1"/>
          <p:nvPr/>
        </p:nvSpPr>
        <p:spPr>
          <a:xfrm>
            <a:off x="3204699" y="54115"/>
            <a:ext cx="5650907" cy="1015663"/>
          </a:xfrm>
          <a:custGeom>
            <a:avLst/>
            <a:gdLst>
              <a:gd name="connsiteX0" fmla="*/ 0 w 5650907"/>
              <a:gd name="connsiteY0" fmla="*/ 0 h 1015663"/>
              <a:gd name="connsiteX1" fmla="*/ 395563 w 5650907"/>
              <a:gd name="connsiteY1" fmla="*/ 0 h 1015663"/>
              <a:gd name="connsiteX2" fmla="*/ 791127 w 5650907"/>
              <a:gd name="connsiteY2" fmla="*/ 0 h 1015663"/>
              <a:gd name="connsiteX3" fmla="*/ 1469236 w 5650907"/>
              <a:gd name="connsiteY3" fmla="*/ 0 h 1015663"/>
              <a:gd name="connsiteX4" fmla="*/ 2034327 w 5650907"/>
              <a:gd name="connsiteY4" fmla="*/ 0 h 1015663"/>
              <a:gd name="connsiteX5" fmla="*/ 2599417 w 5650907"/>
              <a:gd name="connsiteY5" fmla="*/ 0 h 1015663"/>
              <a:gd name="connsiteX6" fmla="*/ 3107999 w 5650907"/>
              <a:gd name="connsiteY6" fmla="*/ 0 h 1015663"/>
              <a:gd name="connsiteX7" fmla="*/ 3786108 w 5650907"/>
              <a:gd name="connsiteY7" fmla="*/ 0 h 1015663"/>
              <a:gd name="connsiteX8" fmla="*/ 4294689 w 5650907"/>
              <a:gd name="connsiteY8" fmla="*/ 0 h 1015663"/>
              <a:gd name="connsiteX9" fmla="*/ 4916289 w 5650907"/>
              <a:gd name="connsiteY9" fmla="*/ 0 h 1015663"/>
              <a:gd name="connsiteX10" fmla="*/ 5650907 w 5650907"/>
              <a:gd name="connsiteY10" fmla="*/ 0 h 1015663"/>
              <a:gd name="connsiteX11" fmla="*/ 5650907 w 5650907"/>
              <a:gd name="connsiteY11" fmla="*/ 477362 h 1015663"/>
              <a:gd name="connsiteX12" fmla="*/ 5650907 w 5650907"/>
              <a:gd name="connsiteY12" fmla="*/ 1015663 h 1015663"/>
              <a:gd name="connsiteX13" fmla="*/ 5255344 w 5650907"/>
              <a:gd name="connsiteY13" fmla="*/ 1015663 h 1015663"/>
              <a:gd name="connsiteX14" fmla="*/ 4803271 w 5650907"/>
              <a:gd name="connsiteY14" fmla="*/ 1015663 h 1015663"/>
              <a:gd name="connsiteX15" fmla="*/ 4351198 w 5650907"/>
              <a:gd name="connsiteY15" fmla="*/ 1015663 h 1015663"/>
              <a:gd name="connsiteX16" fmla="*/ 3786108 w 5650907"/>
              <a:gd name="connsiteY16" fmla="*/ 1015663 h 1015663"/>
              <a:gd name="connsiteX17" fmla="*/ 3107999 w 5650907"/>
              <a:gd name="connsiteY17" fmla="*/ 1015663 h 1015663"/>
              <a:gd name="connsiteX18" fmla="*/ 2655926 w 5650907"/>
              <a:gd name="connsiteY18" fmla="*/ 1015663 h 1015663"/>
              <a:gd name="connsiteX19" fmla="*/ 2034327 w 5650907"/>
              <a:gd name="connsiteY19" fmla="*/ 1015663 h 1015663"/>
              <a:gd name="connsiteX20" fmla="*/ 1638763 w 5650907"/>
              <a:gd name="connsiteY20" fmla="*/ 1015663 h 1015663"/>
              <a:gd name="connsiteX21" fmla="*/ 960654 w 5650907"/>
              <a:gd name="connsiteY21" fmla="*/ 1015663 h 1015663"/>
              <a:gd name="connsiteX22" fmla="*/ 0 w 5650907"/>
              <a:gd name="connsiteY22" fmla="*/ 1015663 h 1015663"/>
              <a:gd name="connsiteX23" fmla="*/ 0 w 5650907"/>
              <a:gd name="connsiteY23" fmla="*/ 528145 h 1015663"/>
              <a:gd name="connsiteX24" fmla="*/ 0 w 5650907"/>
              <a:gd name="connsiteY2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50907" h="1015663" fill="none" extrusionOk="0">
                <a:moveTo>
                  <a:pt x="0" y="0"/>
                </a:moveTo>
                <a:cubicBezTo>
                  <a:pt x="129635" y="-17993"/>
                  <a:pt x="293947" y="1197"/>
                  <a:pt x="395563" y="0"/>
                </a:cubicBezTo>
                <a:cubicBezTo>
                  <a:pt x="497179" y="-1197"/>
                  <a:pt x="627471" y="1256"/>
                  <a:pt x="791127" y="0"/>
                </a:cubicBezTo>
                <a:cubicBezTo>
                  <a:pt x="954783" y="-1256"/>
                  <a:pt x="1147926" y="76802"/>
                  <a:pt x="1469236" y="0"/>
                </a:cubicBezTo>
                <a:cubicBezTo>
                  <a:pt x="1790546" y="-76802"/>
                  <a:pt x="1812647" y="4914"/>
                  <a:pt x="2034327" y="0"/>
                </a:cubicBezTo>
                <a:cubicBezTo>
                  <a:pt x="2256007" y="-4914"/>
                  <a:pt x="2458519" y="9048"/>
                  <a:pt x="2599417" y="0"/>
                </a:cubicBezTo>
                <a:cubicBezTo>
                  <a:pt x="2740315" y="-9048"/>
                  <a:pt x="2892950" y="58927"/>
                  <a:pt x="3107999" y="0"/>
                </a:cubicBezTo>
                <a:cubicBezTo>
                  <a:pt x="3323048" y="-58927"/>
                  <a:pt x="3632761" y="60095"/>
                  <a:pt x="3786108" y="0"/>
                </a:cubicBezTo>
                <a:cubicBezTo>
                  <a:pt x="3939455" y="-60095"/>
                  <a:pt x="4089442" y="625"/>
                  <a:pt x="4294689" y="0"/>
                </a:cubicBezTo>
                <a:cubicBezTo>
                  <a:pt x="4499936" y="-625"/>
                  <a:pt x="4723595" y="65366"/>
                  <a:pt x="4916289" y="0"/>
                </a:cubicBezTo>
                <a:cubicBezTo>
                  <a:pt x="5108983" y="-65366"/>
                  <a:pt x="5356872" y="67624"/>
                  <a:pt x="5650907" y="0"/>
                </a:cubicBezTo>
                <a:cubicBezTo>
                  <a:pt x="5680524" y="192076"/>
                  <a:pt x="5597075" y="368997"/>
                  <a:pt x="5650907" y="477362"/>
                </a:cubicBezTo>
                <a:cubicBezTo>
                  <a:pt x="5704739" y="585727"/>
                  <a:pt x="5613938" y="802944"/>
                  <a:pt x="5650907" y="1015663"/>
                </a:cubicBezTo>
                <a:cubicBezTo>
                  <a:pt x="5513510" y="1034064"/>
                  <a:pt x="5370844" y="1002113"/>
                  <a:pt x="5255344" y="1015663"/>
                </a:cubicBezTo>
                <a:cubicBezTo>
                  <a:pt x="5139844" y="1029213"/>
                  <a:pt x="4895716" y="1001744"/>
                  <a:pt x="4803271" y="1015663"/>
                </a:cubicBezTo>
                <a:cubicBezTo>
                  <a:pt x="4710826" y="1029582"/>
                  <a:pt x="4559544" y="985289"/>
                  <a:pt x="4351198" y="1015663"/>
                </a:cubicBezTo>
                <a:cubicBezTo>
                  <a:pt x="4142852" y="1046037"/>
                  <a:pt x="3984139" y="953776"/>
                  <a:pt x="3786108" y="1015663"/>
                </a:cubicBezTo>
                <a:cubicBezTo>
                  <a:pt x="3588077" y="1077550"/>
                  <a:pt x="3419540" y="975751"/>
                  <a:pt x="3107999" y="1015663"/>
                </a:cubicBezTo>
                <a:cubicBezTo>
                  <a:pt x="2796458" y="1055575"/>
                  <a:pt x="2816445" y="1012860"/>
                  <a:pt x="2655926" y="1015663"/>
                </a:cubicBezTo>
                <a:cubicBezTo>
                  <a:pt x="2495407" y="1018466"/>
                  <a:pt x="2163623" y="974879"/>
                  <a:pt x="2034327" y="1015663"/>
                </a:cubicBezTo>
                <a:cubicBezTo>
                  <a:pt x="1905031" y="1056447"/>
                  <a:pt x="1829888" y="993538"/>
                  <a:pt x="1638763" y="1015663"/>
                </a:cubicBezTo>
                <a:cubicBezTo>
                  <a:pt x="1447638" y="1037788"/>
                  <a:pt x="1143682" y="947932"/>
                  <a:pt x="960654" y="1015663"/>
                </a:cubicBezTo>
                <a:cubicBezTo>
                  <a:pt x="777626" y="1083394"/>
                  <a:pt x="367122" y="948254"/>
                  <a:pt x="0" y="1015663"/>
                </a:cubicBezTo>
                <a:cubicBezTo>
                  <a:pt x="-4835" y="852844"/>
                  <a:pt x="15854" y="676322"/>
                  <a:pt x="0" y="528145"/>
                </a:cubicBezTo>
                <a:cubicBezTo>
                  <a:pt x="-15854" y="379968"/>
                  <a:pt x="38903" y="228610"/>
                  <a:pt x="0" y="0"/>
                </a:cubicBezTo>
                <a:close/>
              </a:path>
              <a:path w="5650907" h="1015663" stroke="0" extrusionOk="0">
                <a:moveTo>
                  <a:pt x="0" y="0"/>
                </a:moveTo>
                <a:cubicBezTo>
                  <a:pt x="140990" y="-52192"/>
                  <a:pt x="296254" y="54607"/>
                  <a:pt x="565091" y="0"/>
                </a:cubicBezTo>
                <a:cubicBezTo>
                  <a:pt x="833928" y="-54607"/>
                  <a:pt x="945213" y="20990"/>
                  <a:pt x="1073672" y="0"/>
                </a:cubicBezTo>
                <a:cubicBezTo>
                  <a:pt x="1202131" y="-20990"/>
                  <a:pt x="1365113" y="15804"/>
                  <a:pt x="1469236" y="0"/>
                </a:cubicBezTo>
                <a:cubicBezTo>
                  <a:pt x="1573359" y="-15804"/>
                  <a:pt x="1877107" y="74087"/>
                  <a:pt x="2090836" y="0"/>
                </a:cubicBezTo>
                <a:cubicBezTo>
                  <a:pt x="2304565" y="-74087"/>
                  <a:pt x="2609352" y="49642"/>
                  <a:pt x="2768944" y="0"/>
                </a:cubicBezTo>
                <a:cubicBezTo>
                  <a:pt x="2928536" y="-49642"/>
                  <a:pt x="3186978" y="44750"/>
                  <a:pt x="3334035" y="0"/>
                </a:cubicBezTo>
                <a:cubicBezTo>
                  <a:pt x="3481092" y="-44750"/>
                  <a:pt x="3676375" y="19882"/>
                  <a:pt x="3842617" y="0"/>
                </a:cubicBezTo>
                <a:cubicBezTo>
                  <a:pt x="4008859" y="-19882"/>
                  <a:pt x="4134786" y="21680"/>
                  <a:pt x="4238180" y="0"/>
                </a:cubicBezTo>
                <a:cubicBezTo>
                  <a:pt x="4341574" y="-21680"/>
                  <a:pt x="4492902" y="34751"/>
                  <a:pt x="4746762" y="0"/>
                </a:cubicBezTo>
                <a:cubicBezTo>
                  <a:pt x="5000622" y="-34751"/>
                  <a:pt x="5390895" y="44911"/>
                  <a:pt x="5650907" y="0"/>
                </a:cubicBezTo>
                <a:cubicBezTo>
                  <a:pt x="5694444" y="235682"/>
                  <a:pt x="5617487" y="389850"/>
                  <a:pt x="5650907" y="507832"/>
                </a:cubicBezTo>
                <a:cubicBezTo>
                  <a:pt x="5684327" y="625814"/>
                  <a:pt x="5621165" y="885903"/>
                  <a:pt x="5650907" y="1015663"/>
                </a:cubicBezTo>
                <a:cubicBezTo>
                  <a:pt x="5375227" y="1064434"/>
                  <a:pt x="5197559" y="971042"/>
                  <a:pt x="5029307" y="1015663"/>
                </a:cubicBezTo>
                <a:cubicBezTo>
                  <a:pt x="4861055" y="1060284"/>
                  <a:pt x="4527794" y="948729"/>
                  <a:pt x="4351198" y="1015663"/>
                </a:cubicBezTo>
                <a:cubicBezTo>
                  <a:pt x="4174602" y="1082597"/>
                  <a:pt x="4072564" y="992864"/>
                  <a:pt x="3842617" y="1015663"/>
                </a:cubicBezTo>
                <a:cubicBezTo>
                  <a:pt x="3612670" y="1038462"/>
                  <a:pt x="3582403" y="994057"/>
                  <a:pt x="3447053" y="1015663"/>
                </a:cubicBezTo>
                <a:cubicBezTo>
                  <a:pt x="3311703" y="1037269"/>
                  <a:pt x="3060112" y="1011592"/>
                  <a:pt x="2825454" y="1015663"/>
                </a:cubicBezTo>
                <a:cubicBezTo>
                  <a:pt x="2590796" y="1019734"/>
                  <a:pt x="2374460" y="986600"/>
                  <a:pt x="2203854" y="1015663"/>
                </a:cubicBezTo>
                <a:cubicBezTo>
                  <a:pt x="2033248" y="1044726"/>
                  <a:pt x="1790798" y="1012883"/>
                  <a:pt x="1582254" y="1015663"/>
                </a:cubicBezTo>
                <a:cubicBezTo>
                  <a:pt x="1373710" y="1018443"/>
                  <a:pt x="1137033" y="983120"/>
                  <a:pt x="1017163" y="1015663"/>
                </a:cubicBezTo>
                <a:cubicBezTo>
                  <a:pt x="897293" y="1048206"/>
                  <a:pt x="627096" y="976043"/>
                  <a:pt x="508582" y="1015663"/>
                </a:cubicBezTo>
                <a:cubicBezTo>
                  <a:pt x="390068" y="1055283"/>
                  <a:pt x="162687" y="956980"/>
                  <a:pt x="0" y="1015663"/>
                </a:cubicBezTo>
                <a:cubicBezTo>
                  <a:pt x="-25983" y="910310"/>
                  <a:pt x="1745" y="679431"/>
                  <a:pt x="0" y="507832"/>
                </a:cubicBezTo>
                <a:cubicBezTo>
                  <a:pt x="-1745" y="336233"/>
                  <a:pt x="11254" y="15153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8959675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BEF"/>
                </a:highlight>
                <a:uLnTx/>
                <a:uFillTx/>
                <a:latin typeface="Calibri"/>
                <a:cs typeface="Calibri"/>
                <a:sym typeface="Calibri"/>
              </a:rPr>
              <a:t>قوانين التعلم عن بعد</a:t>
            </a:r>
          </a:p>
        </p:txBody>
      </p:sp>
      <p:pic>
        <p:nvPicPr>
          <p:cNvPr id="37" name="Picture 10" descr="مشاهدة صورة المصدر">
            <a:extLst>
              <a:ext uri="{FF2B5EF4-FFF2-40B4-BE49-F238E27FC236}">
                <a16:creationId xmlns:a16="http://schemas.microsoft.com/office/drawing/2014/main" id="{79A4EAF2-A430-4553-A9CE-1FE21456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11" y="4214013"/>
            <a:ext cx="1567240" cy="156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7715B671-DE8A-4BAF-9D2F-D893063E557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169444" y="1682976"/>
            <a:ext cx="373621" cy="625366"/>
          </a:xfrm>
          <a:prstGeom prst="rect">
            <a:avLst/>
          </a:prstGeom>
        </p:spPr>
      </p:pic>
      <p:pic>
        <p:nvPicPr>
          <p:cNvPr id="39" name="Picture 6" descr="مشاهدة صورة المصدر">
            <a:extLst>
              <a:ext uri="{FF2B5EF4-FFF2-40B4-BE49-F238E27FC236}">
                <a16:creationId xmlns:a16="http://schemas.microsoft.com/office/drawing/2014/main" id="{C307CB88-7D00-4D6F-9D6E-9E985D73C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79810" y1="51429" x2="71238" y2="66095"/>
                        <a14:backgroundMark x1="71238" y1="66095" x2="69333" y2="77333"/>
                        <a14:backgroundMark x1="72571" y1="52571" x2="62095" y2="52571"/>
                        <a14:backgroundMark x1="28381" y1="44952" x2="14095" y2="75619"/>
                        <a14:backgroundMark x1="14095" y1="75619" x2="12952" y2="65714"/>
                        <a14:backgroundMark x1="12952" y1="65714" x2="19810" y2="37143"/>
                        <a14:backgroundMark x1="19810" y1="37143" x2="22476" y2="33524"/>
                        <a14:backgroundMark x1="38286" y1="32952" x2="33714" y2="45714"/>
                        <a14:backgroundMark x1="33714" y1="45714" x2="29714" y2="42667"/>
                        <a14:backgroundMark x1="42476" y1="30476" x2="40762" y2="36000"/>
                        <a14:backgroundMark x1="57905" y1="27238" x2="60952" y2="33333"/>
                        <a14:backgroundMark x1="60000" y1="39238" x2="58286" y2="30667"/>
                        <a14:backgroundMark x1="56000" y1="26476" x2="56190" y2="27619"/>
                        <a14:backgroundMark x1="51619" y1="68762" x2="51429" y2="81524"/>
                        <a14:backgroundMark x1="51810" y1="68762" x2="51810" y2="71048"/>
                        <a14:backgroundMark x1="46857" y1="67238" x2="36000" y2="64762"/>
                        <a14:backgroundMark x1="59619" y1="90095" x2="56190" y2="68571"/>
                        <a14:backgroundMark x1="56190" y1="68571" x2="56190" y2="68381"/>
                        <a14:backgroundMark x1="44381" y1="73524" x2="37714" y2="92762"/>
                        <a14:backgroundMark x1="60571" y1="26476" x2="59238" y2="27048"/>
                        <a14:backgroundMark x1="61524" y1="28190" x2="63238" y2="34476"/>
                        <a14:backgroundMark x1="62286" y1="40190" x2="61524" y2="3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7" t="21483" r="34316" b="35418"/>
          <a:stretch/>
        </p:blipFill>
        <p:spPr bwMode="auto">
          <a:xfrm>
            <a:off x="2504553" y="1769760"/>
            <a:ext cx="691314" cy="105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مشاهدة صورة المصدر">
            <a:extLst>
              <a:ext uri="{FF2B5EF4-FFF2-40B4-BE49-F238E27FC236}">
                <a16:creationId xmlns:a16="http://schemas.microsoft.com/office/drawing/2014/main" id="{502D5B4D-7C62-4BE0-AB50-6D1956966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1" t="15279" r="17607" b="30944"/>
          <a:stretch/>
        </p:blipFill>
        <p:spPr bwMode="auto">
          <a:xfrm rot="16200000">
            <a:off x="1370052" y="1681202"/>
            <a:ext cx="625366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430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7C893B-8033-4321-A523-5CF4A6EE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43429"/>
              </p:ext>
            </p:extLst>
          </p:nvPr>
        </p:nvGraphicFramePr>
        <p:xfrm>
          <a:off x="2046453" y="485511"/>
          <a:ext cx="9492413" cy="6625316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3513568">
                  <a:extLst>
                    <a:ext uri="{9D8B030D-6E8A-4147-A177-3AD203B41FA5}">
                      <a16:colId xmlns:a16="http://schemas.microsoft.com/office/drawing/2014/main" val="2047571447"/>
                    </a:ext>
                  </a:extLst>
                </a:gridCol>
                <a:gridCol w="1520702">
                  <a:extLst>
                    <a:ext uri="{9D8B030D-6E8A-4147-A177-3AD203B41FA5}">
                      <a16:colId xmlns:a16="http://schemas.microsoft.com/office/drawing/2014/main" val="1145243558"/>
                    </a:ext>
                  </a:extLst>
                </a:gridCol>
                <a:gridCol w="4458143">
                  <a:extLst>
                    <a:ext uri="{9D8B030D-6E8A-4147-A177-3AD203B41FA5}">
                      <a16:colId xmlns:a16="http://schemas.microsoft.com/office/drawing/2014/main" val="3489460984"/>
                    </a:ext>
                  </a:extLst>
                </a:gridCol>
              </a:tblGrid>
              <a:tr h="5863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300" dirty="0">
                          <a:effectLst/>
                        </a:rPr>
                        <a:t>السؤال ال</a:t>
                      </a:r>
                      <a:r>
                        <a:rPr lang="ar-QA" sz="3300" dirty="0">
                          <a:effectLst/>
                        </a:rPr>
                        <a:t>أول:</a:t>
                      </a:r>
                      <a:r>
                        <a:rPr lang="ar-SA" sz="3300" dirty="0">
                          <a:effectLst/>
                        </a:rPr>
                        <a:t> 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300">
                          <a:effectLst/>
                        </a:rPr>
                        <a:t> 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extLst>
                  <a:ext uri="{0D108BD9-81ED-4DB2-BD59-A6C34878D82A}">
                    <a16:rowId xmlns:a16="http://schemas.microsoft.com/office/drawing/2014/main" val="2276170443"/>
                  </a:ext>
                </a:extLst>
              </a:tr>
              <a:tr h="586349">
                <a:tc gridSpan="3"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SA" sz="3300" dirty="0">
                          <a:solidFill>
                            <a:srgbClr val="FF0000"/>
                          </a:solidFill>
                          <a:effectLst/>
                        </a:rPr>
                        <a:t>اخْتَرْ الكلمة الْمُناسِبة مِمَّا بَيْنَ القَوْسَيْنِ فِيما يَلي: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93361"/>
                  </a:ext>
                </a:extLst>
              </a:tr>
              <a:tr h="3277101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1ـــ ................ </a:t>
                      </a:r>
                      <a:r>
                        <a:rPr lang="ar-QA" sz="2800" dirty="0">
                          <a:effectLst/>
                        </a:rPr>
                        <a:t>ولدٌ نشيطٌ.</a:t>
                      </a:r>
                      <a:r>
                        <a:rPr lang="ar-SA" sz="2800" dirty="0">
                          <a:effectLst/>
                        </a:rPr>
                        <a:t>             </a:t>
                      </a:r>
                      <a:r>
                        <a:rPr lang="ar-QA" sz="2800" dirty="0">
                          <a:effectLst/>
                        </a:rPr>
                        <a:t>      </a:t>
                      </a:r>
                      <a:r>
                        <a:rPr lang="ar-SA" sz="2800" dirty="0">
                          <a:effectLst/>
                        </a:rPr>
                        <a:t>    ( </a:t>
                      </a:r>
                      <a:r>
                        <a:rPr lang="ar-QA" sz="2800" dirty="0">
                          <a:effectLst/>
                        </a:rPr>
                        <a:t>أنتَ – أنتِ - أنتم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2ـــ ................</a:t>
                      </a:r>
                      <a:r>
                        <a:rPr lang="ar-QA" sz="2800" dirty="0">
                          <a:effectLst/>
                        </a:rPr>
                        <a:t> بنتٌ مهذّبةٌ.</a:t>
                      </a:r>
                      <a:r>
                        <a:rPr lang="ar-SA" sz="2800" dirty="0">
                          <a:effectLst/>
                        </a:rPr>
                        <a:t>            </a:t>
                      </a:r>
                      <a:r>
                        <a:rPr lang="ar-QA" sz="2800" dirty="0">
                          <a:effectLst/>
                        </a:rPr>
                        <a:t>     </a:t>
                      </a:r>
                      <a:r>
                        <a:rPr lang="ar-SA" sz="2800" dirty="0">
                          <a:effectLst/>
                        </a:rPr>
                        <a:t>    ( أ</a:t>
                      </a:r>
                      <a:r>
                        <a:rPr lang="ar-QA" sz="2800" dirty="0">
                          <a:effectLst/>
                        </a:rPr>
                        <a:t>نتَ – أنتِ - أنتم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dirty="0">
                          <a:effectLst/>
                        </a:rPr>
                        <a:t>3- ................ طلابٌ مبدعون.                 ( أنتَ – أنتِ – أنتم)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dirty="0">
                          <a:effectLst/>
                        </a:rPr>
                        <a:t>4- ................ تُحبّون الصَّيف.                 ( أنتَ – أنتِ – أنتم)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dirty="0">
                          <a:effectLst/>
                        </a:rPr>
                        <a:t>5- ............... تقطفُ الزَّهرة.                   ( أنتَ – أنتِ – أنتم)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32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73305"/>
                  </a:ext>
                </a:extLst>
              </a:tr>
            </a:tbl>
          </a:graphicData>
        </a:graphic>
      </p:graphicFrame>
      <p:pic>
        <p:nvPicPr>
          <p:cNvPr id="11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C7B459C-4873-444F-8A50-49D30DC9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9667" l="227" r="100000">
                        <a14:foregroundMark x1="37415" y1="15500" x2="50340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2" y="2497733"/>
            <a:ext cx="3131404" cy="42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F49C99-467E-44F5-83CE-D3B048EAA539}"/>
              </a:ext>
            </a:extLst>
          </p:cNvPr>
          <p:cNvSpPr/>
          <p:nvPr/>
        </p:nvSpPr>
        <p:spPr>
          <a:xfrm>
            <a:off x="9356643" y="1567832"/>
            <a:ext cx="1631147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C00000"/>
                </a:solidFill>
              </a:rPr>
              <a:t>أنــــتَ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B6F54-D1CD-4DDC-A335-8E7F8D4131AF}"/>
              </a:ext>
            </a:extLst>
          </p:cNvPr>
          <p:cNvSpPr/>
          <p:nvPr/>
        </p:nvSpPr>
        <p:spPr>
          <a:xfrm>
            <a:off x="9279761" y="2543471"/>
            <a:ext cx="1631147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accent1"/>
                </a:solidFill>
              </a:rPr>
              <a:t>أنــــتِ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A4DC5-C630-44A5-94EA-A4D643CD157E}"/>
              </a:ext>
            </a:extLst>
          </p:cNvPr>
          <p:cNvSpPr/>
          <p:nvPr/>
        </p:nvSpPr>
        <p:spPr>
          <a:xfrm>
            <a:off x="9470857" y="3492575"/>
            <a:ext cx="1516933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00B050"/>
                </a:solidFill>
              </a:rPr>
              <a:t>أنتـــــم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C83AD7-D73A-4607-82B4-013CE6299DE2}"/>
              </a:ext>
            </a:extLst>
          </p:cNvPr>
          <p:cNvSpPr/>
          <p:nvPr/>
        </p:nvSpPr>
        <p:spPr>
          <a:xfrm>
            <a:off x="9470857" y="4300245"/>
            <a:ext cx="1631147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7030A0"/>
                </a:solidFill>
              </a:rPr>
              <a:t>أنتــــــم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11A326-1195-4014-9CA7-2B1F7BA05ACB}"/>
              </a:ext>
            </a:extLst>
          </p:cNvPr>
          <p:cNvSpPr/>
          <p:nvPr/>
        </p:nvSpPr>
        <p:spPr>
          <a:xfrm>
            <a:off x="9536350" y="5270747"/>
            <a:ext cx="1500160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FFC000"/>
                </a:solidFill>
              </a:rPr>
              <a:t>أنـــتَ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E049EF-9F94-48D3-8376-2618A1EA28F6}"/>
              </a:ext>
            </a:extLst>
          </p:cNvPr>
          <p:cNvSpPr/>
          <p:nvPr/>
        </p:nvSpPr>
        <p:spPr>
          <a:xfrm>
            <a:off x="4899152" y="1606761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8FEB84-75DE-4DD3-B175-B1F1478D695F}"/>
              </a:ext>
            </a:extLst>
          </p:cNvPr>
          <p:cNvSpPr/>
          <p:nvPr/>
        </p:nvSpPr>
        <p:spPr>
          <a:xfrm>
            <a:off x="4275804" y="2497733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93B82D0-7505-4DD9-97BB-BE52DAC9BC91}"/>
              </a:ext>
            </a:extLst>
          </p:cNvPr>
          <p:cNvSpPr/>
          <p:nvPr/>
        </p:nvSpPr>
        <p:spPr>
          <a:xfrm>
            <a:off x="3589553" y="3456269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3C8074-2F1C-402A-885D-AFCED264C357}"/>
              </a:ext>
            </a:extLst>
          </p:cNvPr>
          <p:cNvSpPr/>
          <p:nvPr/>
        </p:nvSpPr>
        <p:spPr>
          <a:xfrm>
            <a:off x="3578028" y="4321245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04917A-7451-437B-893E-71E6A0BC0219}"/>
              </a:ext>
            </a:extLst>
          </p:cNvPr>
          <p:cNvSpPr/>
          <p:nvPr/>
        </p:nvSpPr>
        <p:spPr>
          <a:xfrm>
            <a:off x="5113644" y="5251239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7C8F8-0FE7-4A3D-941C-45AA71223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7C893B-8033-4321-A523-5CF4A6EE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10137"/>
              </p:ext>
            </p:extLst>
          </p:nvPr>
        </p:nvGraphicFramePr>
        <p:xfrm>
          <a:off x="1230946" y="186075"/>
          <a:ext cx="9492413" cy="7995011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3513568">
                  <a:extLst>
                    <a:ext uri="{9D8B030D-6E8A-4147-A177-3AD203B41FA5}">
                      <a16:colId xmlns:a16="http://schemas.microsoft.com/office/drawing/2014/main" val="2047571447"/>
                    </a:ext>
                  </a:extLst>
                </a:gridCol>
                <a:gridCol w="1520702">
                  <a:extLst>
                    <a:ext uri="{9D8B030D-6E8A-4147-A177-3AD203B41FA5}">
                      <a16:colId xmlns:a16="http://schemas.microsoft.com/office/drawing/2014/main" val="1145243558"/>
                    </a:ext>
                  </a:extLst>
                </a:gridCol>
                <a:gridCol w="4458143">
                  <a:extLst>
                    <a:ext uri="{9D8B030D-6E8A-4147-A177-3AD203B41FA5}">
                      <a16:colId xmlns:a16="http://schemas.microsoft.com/office/drawing/2014/main" val="3489460984"/>
                    </a:ext>
                  </a:extLst>
                </a:gridCol>
              </a:tblGrid>
              <a:tr h="5863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300" dirty="0">
                          <a:effectLst/>
                        </a:rPr>
                        <a:t>السؤال ال</a:t>
                      </a:r>
                      <a:r>
                        <a:rPr lang="ar-QA" sz="3300" dirty="0">
                          <a:effectLst/>
                        </a:rPr>
                        <a:t>ثاني:</a:t>
                      </a:r>
                      <a:r>
                        <a:rPr lang="ar-SA" sz="3300" dirty="0">
                          <a:effectLst/>
                        </a:rPr>
                        <a:t> 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300">
                          <a:effectLst/>
                        </a:rPr>
                        <a:t> 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extLst>
                  <a:ext uri="{0D108BD9-81ED-4DB2-BD59-A6C34878D82A}">
                    <a16:rowId xmlns:a16="http://schemas.microsoft.com/office/drawing/2014/main" val="2276170443"/>
                  </a:ext>
                </a:extLst>
              </a:tr>
              <a:tr h="586349">
                <a:tc gridSpan="3"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SA" sz="3300" dirty="0">
                          <a:solidFill>
                            <a:srgbClr val="FF0000"/>
                          </a:solidFill>
                          <a:effectLst/>
                        </a:rPr>
                        <a:t>اخْتَرْ الكلمة الْمُناسِبة مِمَّا بَيْنَ القَوْسَيْنِ فِيما يَلي: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93361"/>
                  </a:ext>
                </a:extLst>
              </a:tr>
              <a:tr h="3277101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1ـــ ................ </a:t>
                      </a:r>
                      <a:r>
                        <a:rPr lang="ar-QA" sz="2800" dirty="0">
                          <a:effectLst/>
                        </a:rPr>
                        <a:t>صفٌ نظيفٌ.</a:t>
                      </a:r>
                      <a:r>
                        <a:rPr lang="ar-SA" sz="2800" dirty="0">
                          <a:effectLst/>
                        </a:rPr>
                        <a:t>             </a:t>
                      </a:r>
                      <a:r>
                        <a:rPr lang="ar-QA" sz="2800" dirty="0">
                          <a:effectLst/>
                        </a:rPr>
                        <a:t>      </a:t>
                      </a:r>
                      <a:r>
                        <a:rPr lang="ar-SA" sz="2800" dirty="0">
                          <a:effectLst/>
                        </a:rPr>
                        <a:t> </a:t>
                      </a:r>
                      <a:r>
                        <a:rPr lang="ar-QA" sz="2800" dirty="0">
                          <a:effectLst/>
                        </a:rPr>
                        <a:t>         </a:t>
                      </a:r>
                      <a:r>
                        <a:rPr lang="ar-SA" sz="2800" dirty="0">
                          <a:effectLst/>
                        </a:rPr>
                        <a:t>   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2ـــ ................</a:t>
                      </a:r>
                      <a:r>
                        <a:rPr lang="ar-QA" sz="2800" dirty="0">
                          <a:effectLst/>
                        </a:rPr>
                        <a:t> معلمةٌ مميزةٌ.</a:t>
                      </a:r>
                      <a:r>
                        <a:rPr lang="ar-SA" sz="2800" dirty="0">
                          <a:effectLst/>
                        </a:rPr>
                        <a:t>            </a:t>
                      </a:r>
                      <a:r>
                        <a:rPr lang="ar-QA" sz="2800" dirty="0">
                          <a:effectLst/>
                        </a:rPr>
                        <a:t>     </a:t>
                      </a:r>
                      <a:r>
                        <a:rPr lang="ar-SA" sz="2800" dirty="0">
                          <a:effectLst/>
                        </a:rPr>
                        <a:t>    </a:t>
                      </a:r>
                      <a:r>
                        <a:rPr lang="ar-QA" sz="2800" dirty="0">
                          <a:effectLst/>
                        </a:rPr>
                        <a:t>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3- ................ لاعبون بارعون.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dirty="0">
                          <a:effectLst/>
                        </a:rPr>
                        <a:t>4- ................ قطة جميلةٌ.    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5- ............... طلابٌ مجتهدون.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6- ............... كتابٌ مفيدٌ.       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هذا – هذه - هؤلاء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32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7330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7EF7FCC-F984-46B3-9C20-4688B28B5E30}"/>
              </a:ext>
            </a:extLst>
          </p:cNvPr>
          <p:cNvSpPr/>
          <p:nvPr/>
        </p:nvSpPr>
        <p:spPr>
          <a:xfrm>
            <a:off x="3040372" y="1291967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B513A0-7CFF-4D8A-A9A9-A70AE541DA1E}"/>
              </a:ext>
            </a:extLst>
          </p:cNvPr>
          <p:cNvSpPr/>
          <p:nvPr/>
        </p:nvSpPr>
        <p:spPr>
          <a:xfrm>
            <a:off x="2237976" y="2227614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0A5C84-4254-4B29-8A58-7426531661F1}"/>
              </a:ext>
            </a:extLst>
          </p:cNvPr>
          <p:cNvSpPr/>
          <p:nvPr/>
        </p:nvSpPr>
        <p:spPr>
          <a:xfrm>
            <a:off x="1435580" y="3163261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0E3C1B-B775-4D45-A43F-4EF0CF13ABB3}"/>
              </a:ext>
            </a:extLst>
          </p:cNvPr>
          <p:cNvSpPr/>
          <p:nvPr/>
        </p:nvSpPr>
        <p:spPr>
          <a:xfrm>
            <a:off x="2398293" y="4097057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CB2CAA-0522-415D-A84D-1279477A3244}"/>
              </a:ext>
            </a:extLst>
          </p:cNvPr>
          <p:cNvSpPr/>
          <p:nvPr/>
        </p:nvSpPr>
        <p:spPr>
          <a:xfrm>
            <a:off x="1474383" y="4915315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9178A-DA97-4F92-B342-E669ED9BB5CF}"/>
              </a:ext>
            </a:extLst>
          </p:cNvPr>
          <p:cNvSpPr/>
          <p:nvPr/>
        </p:nvSpPr>
        <p:spPr>
          <a:xfrm>
            <a:off x="3040372" y="5894149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F205C0-7A38-450C-B486-15E5739F2B93}"/>
              </a:ext>
            </a:extLst>
          </p:cNvPr>
          <p:cNvSpPr/>
          <p:nvPr/>
        </p:nvSpPr>
        <p:spPr>
          <a:xfrm>
            <a:off x="8679804" y="1291967"/>
            <a:ext cx="134911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C00000"/>
                </a:solidFill>
              </a:rPr>
              <a:t>هـــذا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A9EA73-B56D-433F-87D9-B0428E4A46E4}"/>
              </a:ext>
            </a:extLst>
          </p:cNvPr>
          <p:cNvSpPr/>
          <p:nvPr/>
        </p:nvSpPr>
        <p:spPr>
          <a:xfrm>
            <a:off x="8559384" y="2227614"/>
            <a:ext cx="146953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00B050"/>
                </a:solidFill>
              </a:rPr>
              <a:t>هـــذه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BDDB59-7464-4593-95D4-9E44A80FD08E}"/>
              </a:ext>
            </a:extLst>
          </p:cNvPr>
          <p:cNvSpPr/>
          <p:nvPr/>
        </p:nvSpPr>
        <p:spPr>
          <a:xfrm>
            <a:off x="8679804" y="3085403"/>
            <a:ext cx="150151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accent5"/>
                </a:solidFill>
              </a:rPr>
              <a:t>هــؤلاء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8D2463-E8DE-403F-801C-423113440EBF}"/>
              </a:ext>
            </a:extLst>
          </p:cNvPr>
          <p:cNvSpPr/>
          <p:nvPr/>
        </p:nvSpPr>
        <p:spPr>
          <a:xfrm>
            <a:off x="8559384" y="4076392"/>
            <a:ext cx="162193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7030A0"/>
                </a:solidFill>
              </a:rPr>
              <a:t>هـــذه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A0E1BA-5B61-47D8-BE43-78F08C90C603}"/>
              </a:ext>
            </a:extLst>
          </p:cNvPr>
          <p:cNvSpPr/>
          <p:nvPr/>
        </p:nvSpPr>
        <p:spPr>
          <a:xfrm>
            <a:off x="8756003" y="4960156"/>
            <a:ext cx="134911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FF0000"/>
                </a:solidFill>
              </a:rPr>
              <a:t>هـؤلاء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F5BFEF-9CD6-42A5-A4F1-AD18F211AAC6}"/>
              </a:ext>
            </a:extLst>
          </p:cNvPr>
          <p:cNvSpPr/>
          <p:nvPr/>
        </p:nvSpPr>
        <p:spPr>
          <a:xfrm>
            <a:off x="8679805" y="5840949"/>
            <a:ext cx="163642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accent4"/>
                </a:solidFill>
              </a:rPr>
              <a:t>هـــذا</a:t>
            </a:r>
            <a:endParaRPr lang="en-US" sz="3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8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039D0-6224-4FE5-9BE1-3F283886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algn="ctr"/>
            <a:r>
              <a:rPr lang="ar-QA" dirty="0">
                <a:solidFill>
                  <a:srgbClr val="FFFFFF"/>
                </a:solidFill>
              </a:rPr>
              <a:t>مسابقة </a:t>
            </a:r>
            <a:br>
              <a:rPr lang="ar-QA" dirty="0">
                <a:solidFill>
                  <a:srgbClr val="FFFFFF"/>
                </a:solidFill>
              </a:rPr>
            </a:br>
            <a:r>
              <a:rPr lang="ar-QA" dirty="0">
                <a:solidFill>
                  <a:srgbClr val="FFFFFF"/>
                </a:solidFill>
              </a:rPr>
              <a:t>أسماء الاشارة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7F6C-2D26-41E2-A1BA-6CC957CF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ar-QA" sz="4000" dirty="0">
                <a:hlinkClick r:id="rId2"/>
              </a:rPr>
              <a:t>أسماء </a:t>
            </a:r>
            <a:r>
              <a:rPr lang="ar-QA" sz="4000" dirty="0" err="1">
                <a:hlinkClick r:id="rId2"/>
              </a:rPr>
              <a:t>الاشاره</a:t>
            </a:r>
            <a:r>
              <a:rPr lang="ar-QA" sz="4000" dirty="0">
                <a:hlinkClick r:id="rId2"/>
              </a:rPr>
              <a:t> هذا هذه - تصنيف المجموعات (</a:t>
            </a:r>
            <a:r>
              <a:rPr lang="en-US" sz="4000" dirty="0">
                <a:hlinkClick r:id="rId2"/>
              </a:rPr>
              <a:t>wordwall.net)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64719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B2DDB-85B6-47EB-B658-B2534B12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645"/>
            <a:ext cx="12192000" cy="14243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7C893B-8033-4321-A523-5CF4A6EE4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81209"/>
              </p:ext>
            </p:extLst>
          </p:nvPr>
        </p:nvGraphicFramePr>
        <p:xfrm>
          <a:off x="1230946" y="186075"/>
          <a:ext cx="9492413" cy="7995011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3513568">
                  <a:extLst>
                    <a:ext uri="{9D8B030D-6E8A-4147-A177-3AD203B41FA5}">
                      <a16:colId xmlns:a16="http://schemas.microsoft.com/office/drawing/2014/main" val="2047571447"/>
                    </a:ext>
                  </a:extLst>
                </a:gridCol>
                <a:gridCol w="1520702">
                  <a:extLst>
                    <a:ext uri="{9D8B030D-6E8A-4147-A177-3AD203B41FA5}">
                      <a16:colId xmlns:a16="http://schemas.microsoft.com/office/drawing/2014/main" val="1145243558"/>
                    </a:ext>
                  </a:extLst>
                </a:gridCol>
                <a:gridCol w="4458143">
                  <a:extLst>
                    <a:ext uri="{9D8B030D-6E8A-4147-A177-3AD203B41FA5}">
                      <a16:colId xmlns:a16="http://schemas.microsoft.com/office/drawing/2014/main" val="3489460984"/>
                    </a:ext>
                  </a:extLst>
                </a:gridCol>
              </a:tblGrid>
              <a:tr h="586349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300" dirty="0">
                          <a:effectLst/>
                        </a:rPr>
                        <a:t>السؤال ال</a:t>
                      </a:r>
                      <a:r>
                        <a:rPr lang="ar-QA" sz="3300" dirty="0">
                          <a:effectLst/>
                        </a:rPr>
                        <a:t>ثالث:</a:t>
                      </a:r>
                      <a:r>
                        <a:rPr lang="ar-SA" sz="3300" dirty="0">
                          <a:effectLst/>
                        </a:rPr>
                        <a:t> </a:t>
                      </a: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300">
                          <a:effectLst/>
                        </a:rPr>
                        <a:t> </a:t>
                      </a:r>
                      <a:endParaRPr lang="en-US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extLst>
                  <a:ext uri="{0D108BD9-81ED-4DB2-BD59-A6C34878D82A}">
                    <a16:rowId xmlns:a16="http://schemas.microsoft.com/office/drawing/2014/main" val="2276170443"/>
                  </a:ext>
                </a:extLst>
              </a:tr>
              <a:tr h="586349">
                <a:tc gridSpan="3"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SA" sz="3300" dirty="0">
                          <a:solidFill>
                            <a:srgbClr val="FF0000"/>
                          </a:solidFill>
                          <a:effectLst/>
                        </a:rPr>
                        <a:t>اخْتَرْ الكلمة الْمُناسِبة مِمَّا بَيْنَ القَوْسَيْنِ فِيما يَلي:</a:t>
                      </a:r>
                      <a:endParaRPr lang="en-US" sz="23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93361"/>
                  </a:ext>
                </a:extLst>
              </a:tr>
              <a:tr h="3277101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1ـــ ................ </a:t>
                      </a:r>
                      <a:r>
                        <a:rPr lang="ar-QA" sz="2800" dirty="0">
                          <a:effectLst/>
                        </a:rPr>
                        <a:t>طالبٌ مُهَذَّبٌ.</a:t>
                      </a:r>
                      <a:r>
                        <a:rPr lang="ar-SA" sz="2800" dirty="0">
                          <a:effectLst/>
                        </a:rPr>
                        <a:t>             </a:t>
                      </a:r>
                      <a:r>
                        <a:rPr lang="ar-QA" sz="2800" dirty="0">
                          <a:effectLst/>
                        </a:rPr>
                        <a:t>      </a:t>
                      </a:r>
                      <a:r>
                        <a:rPr lang="ar-SA" sz="2800" dirty="0">
                          <a:effectLst/>
                        </a:rPr>
                        <a:t> </a:t>
                      </a:r>
                      <a:r>
                        <a:rPr lang="ar-QA" sz="2800" dirty="0">
                          <a:effectLst/>
                        </a:rPr>
                        <a:t>         </a:t>
                      </a:r>
                      <a:r>
                        <a:rPr lang="ar-SA" sz="2800" dirty="0">
                          <a:effectLst/>
                        </a:rPr>
                        <a:t>   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800" dirty="0">
                          <a:effectLst/>
                        </a:rPr>
                        <a:t>2ـــ ................</a:t>
                      </a:r>
                      <a:r>
                        <a:rPr lang="ar-QA" sz="2800" dirty="0">
                          <a:effectLst/>
                        </a:rPr>
                        <a:t> عَازِفَةٌ مَاهِرَةٌ.</a:t>
                      </a:r>
                      <a:r>
                        <a:rPr lang="ar-SA" sz="2800" dirty="0">
                          <a:effectLst/>
                        </a:rPr>
                        <a:t>            </a:t>
                      </a:r>
                      <a:r>
                        <a:rPr lang="ar-QA" sz="2800" dirty="0">
                          <a:effectLst/>
                        </a:rPr>
                        <a:t>     </a:t>
                      </a:r>
                      <a:r>
                        <a:rPr lang="ar-SA" sz="2800" dirty="0">
                          <a:effectLst/>
                        </a:rPr>
                        <a:t>    </a:t>
                      </a:r>
                      <a:r>
                        <a:rPr lang="ar-QA" sz="2800" dirty="0">
                          <a:effectLst/>
                        </a:rPr>
                        <a:t>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3- ................ مُعَلّمُون مُتَألّقُون.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800" dirty="0">
                          <a:effectLst/>
                        </a:rPr>
                        <a:t>4- ................ رَسَّامٌ بَارِعٌ.     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5- ............... عُمَّالٌ نَشيطُون.  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QA" sz="2800" dirty="0">
                          <a:effectLst/>
                        </a:rPr>
                        <a:t>6- ............... طِفْلَةٌ مُؤَدَّبَةٌ.                                  </a:t>
                      </a:r>
                      <a:r>
                        <a:rPr lang="ar-SA" sz="2800" dirty="0">
                          <a:effectLst/>
                        </a:rPr>
                        <a:t>( </a:t>
                      </a:r>
                      <a:r>
                        <a:rPr lang="ar-QA" sz="2800" dirty="0">
                          <a:effectLst/>
                        </a:rPr>
                        <a:t>هو – هي - هم</a:t>
                      </a:r>
                      <a:r>
                        <a:rPr lang="ar-SA" sz="2800" dirty="0">
                          <a:effectLst/>
                        </a:rPr>
                        <a:t>)</a:t>
                      </a:r>
                      <a:endParaRPr lang="ar-QA" sz="2800" dirty="0">
                        <a:effectLst/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QA" sz="28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QA" sz="32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2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1446" marR="1414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7330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7DB121E-4F0D-4A4B-9944-16E2DDCEB475}"/>
              </a:ext>
            </a:extLst>
          </p:cNvPr>
          <p:cNvSpPr/>
          <p:nvPr/>
        </p:nvSpPr>
        <p:spPr>
          <a:xfrm>
            <a:off x="3040372" y="1291967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7208BE-5A14-4B2F-B777-900DB9B0D1FF}"/>
              </a:ext>
            </a:extLst>
          </p:cNvPr>
          <p:cNvSpPr/>
          <p:nvPr/>
        </p:nvSpPr>
        <p:spPr>
          <a:xfrm>
            <a:off x="2237976" y="2284030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E8AC82-EBD2-40C3-9304-84F4A1CA69D8}"/>
              </a:ext>
            </a:extLst>
          </p:cNvPr>
          <p:cNvSpPr/>
          <p:nvPr/>
        </p:nvSpPr>
        <p:spPr>
          <a:xfrm>
            <a:off x="1663776" y="3204746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3F8B9D-A33F-40F3-8E0B-E655A871BD21}"/>
              </a:ext>
            </a:extLst>
          </p:cNvPr>
          <p:cNvSpPr/>
          <p:nvPr/>
        </p:nvSpPr>
        <p:spPr>
          <a:xfrm>
            <a:off x="3040372" y="4084195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8D3151-B5DA-4FF3-BE8D-73D374746EE1}"/>
              </a:ext>
            </a:extLst>
          </p:cNvPr>
          <p:cNvSpPr/>
          <p:nvPr/>
        </p:nvSpPr>
        <p:spPr>
          <a:xfrm>
            <a:off x="1663776" y="5073391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8A6D2E-300B-4B03-9E48-8AF7D2C10F93}"/>
              </a:ext>
            </a:extLst>
          </p:cNvPr>
          <p:cNvSpPr/>
          <p:nvPr/>
        </p:nvSpPr>
        <p:spPr>
          <a:xfrm>
            <a:off x="2288233" y="5928985"/>
            <a:ext cx="802396" cy="533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7F982-2AE1-4B3C-9AB7-07F90FE4605D}"/>
              </a:ext>
            </a:extLst>
          </p:cNvPr>
          <p:cNvSpPr/>
          <p:nvPr/>
        </p:nvSpPr>
        <p:spPr>
          <a:xfrm>
            <a:off x="8679804" y="1291967"/>
            <a:ext cx="1349115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C00000"/>
                </a:solidFill>
              </a:rPr>
              <a:t>هــــو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8F624E-9DEC-454E-B366-27B0E16DC733}"/>
              </a:ext>
            </a:extLst>
          </p:cNvPr>
          <p:cNvSpPr/>
          <p:nvPr/>
        </p:nvSpPr>
        <p:spPr>
          <a:xfrm>
            <a:off x="8484434" y="2245101"/>
            <a:ext cx="166690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accent1"/>
                </a:solidFill>
              </a:rPr>
              <a:t>هـــي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3D11D-7791-4947-88CD-ABEBC92D8F50}"/>
              </a:ext>
            </a:extLst>
          </p:cNvPr>
          <p:cNvSpPr/>
          <p:nvPr/>
        </p:nvSpPr>
        <p:spPr>
          <a:xfrm>
            <a:off x="8679805" y="3102219"/>
            <a:ext cx="147153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92D050"/>
                </a:solidFill>
              </a:rPr>
              <a:t>هـــم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C947E-A264-4BB1-B4E5-03FE8DFA1543}"/>
              </a:ext>
            </a:extLst>
          </p:cNvPr>
          <p:cNvSpPr/>
          <p:nvPr/>
        </p:nvSpPr>
        <p:spPr>
          <a:xfrm>
            <a:off x="8679805" y="4006337"/>
            <a:ext cx="147153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7030A0"/>
                </a:solidFill>
              </a:rPr>
              <a:t>هـــو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02BE4A-7496-4EC1-9563-85539E10CD09}"/>
              </a:ext>
            </a:extLst>
          </p:cNvPr>
          <p:cNvSpPr/>
          <p:nvPr/>
        </p:nvSpPr>
        <p:spPr>
          <a:xfrm>
            <a:off x="8679805" y="4992779"/>
            <a:ext cx="147153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rgbClr val="FFC000"/>
                </a:solidFill>
              </a:rPr>
              <a:t>هـــم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5120EE-7904-4B5B-935D-91FA31A21BD7}"/>
              </a:ext>
            </a:extLst>
          </p:cNvPr>
          <p:cNvSpPr/>
          <p:nvPr/>
        </p:nvSpPr>
        <p:spPr>
          <a:xfrm>
            <a:off x="8679805" y="5823899"/>
            <a:ext cx="1471536" cy="6111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600" b="1" dirty="0">
                <a:solidFill>
                  <a:schemeClr val="accent6">
                    <a:lumMod val="75000"/>
                  </a:schemeClr>
                </a:solidFill>
              </a:rPr>
              <a:t>هـــي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71F79B-5289-409D-AFBA-82445930A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2"/>
          <a:stretch/>
        </p:blipFill>
        <p:spPr>
          <a:xfrm>
            <a:off x="1" y="-28135"/>
            <a:ext cx="12192000" cy="6886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145760-A3AD-4EF6-89F8-4CCD24FB7ADB}"/>
              </a:ext>
            </a:extLst>
          </p:cNvPr>
          <p:cNvSpPr txBox="1"/>
          <p:nvPr/>
        </p:nvSpPr>
        <p:spPr>
          <a:xfrm>
            <a:off x="3303563" y="2074712"/>
            <a:ext cx="558487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https://wordwall.net/ar/resource/955192/</a:t>
            </a:r>
            <a:r>
              <a:rPr kumimoji="0" lang="ar-Q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ضمائر-الغائب</a:t>
            </a:r>
            <a:endParaRPr kumimoji="0" lang="ar-Q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Q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1BFF9-3048-4F31-B043-DFA4B0384CBD}"/>
              </a:ext>
            </a:extLst>
          </p:cNvPr>
          <p:cNvSpPr txBox="1"/>
          <p:nvPr/>
        </p:nvSpPr>
        <p:spPr>
          <a:xfrm>
            <a:off x="3970539" y="995758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Q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لعبة الغلق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4159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71CABD-32EB-43DF-96AB-43C2E5DB2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77437"/>
              </p:ext>
            </p:extLst>
          </p:nvPr>
        </p:nvGraphicFramePr>
        <p:xfrm>
          <a:off x="1124157" y="-477907"/>
          <a:ext cx="8904762" cy="713538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4526286">
                  <a:extLst>
                    <a:ext uri="{9D8B030D-6E8A-4147-A177-3AD203B41FA5}">
                      <a16:colId xmlns:a16="http://schemas.microsoft.com/office/drawing/2014/main" val="1738530217"/>
                    </a:ext>
                  </a:extLst>
                </a:gridCol>
                <a:gridCol w="970912">
                  <a:extLst>
                    <a:ext uri="{9D8B030D-6E8A-4147-A177-3AD203B41FA5}">
                      <a16:colId xmlns:a16="http://schemas.microsoft.com/office/drawing/2014/main" val="1215311278"/>
                    </a:ext>
                  </a:extLst>
                </a:gridCol>
                <a:gridCol w="3407564">
                  <a:extLst>
                    <a:ext uri="{9D8B030D-6E8A-4147-A177-3AD203B41FA5}">
                      <a16:colId xmlns:a16="http://schemas.microsoft.com/office/drawing/2014/main" val="2404652521"/>
                    </a:ext>
                  </a:extLst>
                </a:gridCol>
              </a:tblGrid>
              <a:tr h="177954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1" cap="none" spc="30" dirty="0">
                          <a:solidFill>
                            <a:schemeClr val="tx1"/>
                          </a:solidFill>
                          <a:effectLst/>
                        </a:rPr>
                        <a:t>السؤال الرابع:</a:t>
                      </a:r>
                      <a:endParaRPr lang="en-US" sz="3300" b="1" cap="none" spc="3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1" cap="none" spc="3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 b="1" cap="none" spc="3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300" b="1" cap="none" spc="3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391930"/>
                  </a:ext>
                </a:extLst>
              </a:tr>
              <a:tr h="4994456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* اكْتُبْ أَداةَ الاسْتِفْهامِ الْمُناسِبَةَ في الفَراغِ الآتي: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1- ...................... استيقظت من النّوم؟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نعم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2- ...................... تناولت طعام الغداء؟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نعم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3- ...................... أكملت واجباتك اليوم؟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نعم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4- ...................... كسر </a:t>
                      </a:r>
                      <a:r>
                        <a:rPr lang="ar-QA" sz="32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الطاولة؟</a:t>
                      </a:r>
                      <a:r>
                        <a:rPr lang="ar-QA" sz="3200" b="1" cap="none" spc="0" dirty="0" err="1">
                          <a:solidFill>
                            <a:srgbClr val="FF0000"/>
                          </a:solidFill>
                          <a:effectLst/>
                        </a:rPr>
                        <a:t>حمد</a:t>
                      </a:r>
                      <a:endParaRPr lang="ar-QA" sz="3200" b="1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5- ...................... وجدتَ كتابك؟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لا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6- ...................... ذهبتَ مساء </a:t>
                      </a:r>
                      <a:r>
                        <a:rPr lang="ar-QA" sz="32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الأمسِ؟</a:t>
                      </a:r>
                      <a:r>
                        <a:rPr lang="ar-QA" sz="3200" b="1" cap="none" spc="0" dirty="0" err="1">
                          <a:solidFill>
                            <a:srgbClr val="FF0000"/>
                          </a:solidFill>
                          <a:effectLst/>
                        </a:rPr>
                        <a:t>البحر</a:t>
                      </a:r>
                      <a:endParaRPr lang="en-US" sz="3200" b="1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1446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74905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E9BAE74-58E7-4B87-9EEA-88A3664C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574"/>
            <a:ext cx="12192000" cy="693410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BF4968E-B18B-4FA6-B66E-1AAE41E6B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9941" y="1922794"/>
            <a:ext cx="3495367" cy="48729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987665-8652-4B84-B820-61DDBFA4163B}"/>
              </a:ext>
            </a:extLst>
          </p:cNvPr>
          <p:cNvSpPr/>
          <p:nvPr/>
        </p:nvSpPr>
        <p:spPr>
          <a:xfrm>
            <a:off x="7325021" y="2443397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chemeClr val="accent6">
                    <a:lumMod val="75000"/>
                  </a:schemeClr>
                </a:solidFill>
              </a:rPr>
              <a:t>هــــــل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F6A2C-9926-4E5C-A03B-EC099D3E9623}"/>
              </a:ext>
            </a:extLst>
          </p:cNvPr>
          <p:cNvSpPr/>
          <p:nvPr/>
        </p:nvSpPr>
        <p:spPr>
          <a:xfrm>
            <a:off x="7325021" y="3124009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00B0F0"/>
                </a:solidFill>
              </a:rPr>
              <a:t>هـــــل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2182B2-AF8D-4A5B-A8C8-CCF86AAD8928}"/>
              </a:ext>
            </a:extLst>
          </p:cNvPr>
          <p:cNvSpPr/>
          <p:nvPr/>
        </p:nvSpPr>
        <p:spPr>
          <a:xfrm>
            <a:off x="7325021" y="3804621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FFC000"/>
                </a:solidFill>
              </a:rPr>
              <a:t>هـــل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02A329-DD69-4883-B8C3-EB12D4BE9443}"/>
              </a:ext>
            </a:extLst>
          </p:cNvPr>
          <p:cNvSpPr/>
          <p:nvPr/>
        </p:nvSpPr>
        <p:spPr>
          <a:xfrm>
            <a:off x="7325021" y="4435272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FF0000"/>
                </a:solidFill>
              </a:rPr>
              <a:t>مـــن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637DA-5598-4519-B03C-82B464B3E558}"/>
              </a:ext>
            </a:extLst>
          </p:cNvPr>
          <p:cNvSpPr/>
          <p:nvPr/>
        </p:nvSpPr>
        <p:spPr>
          <a:xfrm>
            <a:off x="7325021" y="5756064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7030A0"/>
                </a:solidFill>
              </a:rPr>
              <a:t>أيــــن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73F209-79EF-4926-A40C-3146647E761F}"/>
              </a:ext>
            </a:extLst>
          </p:cNvPr>
          <p:cNvSpPr/>
          <p:nvPr/>
        </p:nvSpPr>
        <p:spPr>
          <a:xfrm>
            <a:off x="1948721" y="224852"/>
            <a:ext cx="824459" cy="8244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dirty="0"/>
              <a:t>مـــن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8CE6E9-6542-4C7C-B12E-26902CF38F94}"/>
              </a:ext>
            </a:extLst>
          </p:cNvPr>
          <p:cNvSpPr/>
          <p:nvPr/>
        </p:nvSpPr>
        <p:spPr>
          <a:xfrm>
            <a:off x="1356914" y="960096"/>
            <a:ext cx="824459" cy="82445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dirty="0"/>
              <a:t>هـــل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FA0184-F1F8-4DB0-9384-2764356C2423}"/>
              </a:ext>
            </a:extLst>
          </p:cNvPr>
          <p:cNvSpPr/>
          <p:nvPr/>
        </p:nvSpPr>
        <p:spPr>
          <a:xfrm>
            <a:off x="944580" y="49937"/>
            <a:ext cx="824459" cy="8244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dirty="0"/>
              <a:t>أيـــن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965700-07C6-4A2B-9FA2-340219202D7B}"/>
              </a:ext>
            </a:extLst>
          </p:cNvPr>
          <p:cNvSpPr/>
          <p:nvPr/>
        </p:nvSpPr>
        <p:spPr>
          <a:xfrm>
            <a:off x="379432" y="945112"/>
            <a:ext cx="824459" cy="824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dirty="0"/>
              <a:t>مــن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ADB4E-09CC-45B2-A237-66C2D1F56A0C}"/>
              </a:ext>
            </a:extLst>
          </p:cNvPr>
          <p:cNvSpPr/>
          <p:nvPr/>
        </p:nvSpPr>
        <p:spPr>
          <a:xfrm>
            <a:off x="7325021" y="5095668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00B050"/>
                </a:solidFill>
              </a:rPr>
              <a:t>هــــل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C7DE92-142E-49FE-B1BE-C0444CCE33D4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71CABD-32EB-43DF-96AB-43C2E5DB2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51187"/>
              </p:ext>
            </p:extLst>
          </p:nvPr>
        </p:nvGraphicFramePr>
        <p:xfrm>
          <a:off x="1124157" y="-377154"/>
          <a:ext cx="8904761" cy="703367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4526285">
                  <a:extLst>
                    <a:ext uri="{9D8B030D-6E8A-4147-A177-3AD203B41FA5}">
                      <a16:colId xmlns:a16="http://schemas.microsoft.com/office/drawing/2014/main" val="1738530217"/>
                    </a:ext>
                  </a:extLst>
                </a:gridCol>
                <a:gridCol w="970912">
                  <a:extLst>
                    <a:ext uri="{9D8B030D-6E8A-4147-A177-3AD203B41FA5}">
                      <a16:colId xmlns:a16="http://schemas.microsoft.com/office/drawing/2014/main" val="1215311278"/>
                    </a:ext>
                  </a:extLst>
                </a:gridCol>
                <a:gridCol w="3407564">
                  <a:extLst>
                    <a:ext uri="{9D8B030D-6E8A-4147-A177-3AD203B41FA5}">
                      <a16:colId xmlns:a16="http://schemas.microsoft.com/office/drawing/2014/main" val="2404652521"/>
                    </a:ext>
                  </a:extLst>
                </a:gridCol>
              </a:tblGrid>
              <a:tr h="167783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1" cap="none" spc="30" dirty="0">
                          <a:solidFill>
                            <a:schemeClr val="tx1"/>
                          </a:solidFill>
                          <a:effectLst/>
                        </a:rPr>
                        <a:t>السؤال الخامس:</a:t>
                      </a:r>
                      <a:endParaRPr lang="en-US" sz="3300" b="1" cap="none" spc="3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1" cap="none" spc="3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300" b="1" cap="none" spc="3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300" b="1" cap="none" spc="3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391930"/>
                  </a:ext>
                </a:extLst>
              </a:tr>
              <a:tr h="5049732">
                <a:tc gridSpan="3"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* اكْتُبْ أَداةَ الاسْتِفْهامِ الْمُناسِبَةَ في الفَراغِ الآتي: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1- ...................... تفاحة لديك؟</a:t>
                      </a:r>
                      <a:r>
                        <a:rPr lang="en-US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لدي تفاحتان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2- ...................... شاركَ في مسابقة الرسمِ 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حمـد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3- ...................... يبدأ السباق؟ الساعة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4 عصرا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4- ...................... يعتدل الجو؟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الربيع 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5- ...................... وضعتُ حقيبتي؟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في غرفتي</a:t>
                      </a: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200" b="1" cap="none" spc="0" dirty="0">
                          <a:solidFill>
                            <a:schemeClr val="tx1"/>
                          </a:solidFill>
                          <a:effectLst/>
                        </a:rPr>
                        <a:t>6- ...................... مصباحًا في غرفتك؟ </a:t>
                      </a:r>
                      <a:r>
                        <a:rPr lang="ar-QA" sz="3200" b="1" cap="none" spc="0" dirty="0">
                          <a:solidFill>
                            <a:srgbClr val="FF0000"/>
                          </a:solidFill>
                          <a:effectLst/>
                        </a:rPr>
                        <a:t>ثلاثة مصابيح</a:t>
                      </a:r>
                      <a:endParaRPr lang="en-US" sz="3200" b="1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28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41446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74905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CE84647-881B-4598-9AB0-D74218818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412"/>
            <a:ext cx="12192000" cy="522572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8A505466-77B4-46AD-9054-92C6BE83D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207" y="2065045"/>
            <a:ext cx="2292206" cy="42301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D202CE-7A60-42CE-A965-BF7FAD9E0304}"/>
              </a:ext>
            </a:extLst>
          </p:cNvPr>
          <p:cNvSpPr/>
          <p:nvPr/>
        </p:nvSpPr>
        <p:spPr>
          <a:xfrm>
            <a:off x="7497760" y="2348522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7030A0"/>
                </a:solidFill>
              </a:rPr>
              <a:t>كـــم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C5545-CFBA-4C78-B750-2456019F8FD7}"/>
              </a:ext>
            </a:extLst>
          </p:cNvPr>
          <p:cNvSpPr/>
          <p:nvPr/>
        </p:nvSpPr>
        <p:spPr>
          <a:xfrm>
            <a:off x="7497760" y="3103331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92D050"/>
                </a:solidFill>
              </a:rPr>
              <a:t>مـــن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7B476-056A-49BE-987E-DC94209C7EF5}"/>
              </a:ext>
            </a:extLst>
          </p:cNvPr>
          <p:cNvSpPr/>
          <p:nvPr/>
        </p:nvSpPr>
        <p:spPr>
          <a:xfrm>
            <a:off x="7497760" y="3805603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chemeClr val="accent6">
                    <a:lumMod val="75000"/>
                  </a:schemeClr>
                </a:solidFill>
              </a:rPr>
              <a:t>متـــــى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193EB-475D-41B4-AF3D-D424EB634231}"/>
              </a:ext>
            </a:extLst>
          </p:cNvPr>
          <p:cNvSpPr/>
          <p:nvPr/>
        </p:nvSpPr>
        <p:spPr>
          <a:xfrm>
            <a:off x="7497759" y="4449554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C00000"/>
                </a:solidFill>
              </a:rPr>
              <a:t>متــى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FDCC85-AC65-406B-A83B-D348ECAFEB65}"/>
              </a:ext>
            </a:extLst>
          </p:cNvPr>
          <p:cNvSpPr/>
          <p:nvPr/>
        </p:nvSpPr>
        <p:spPr>
          <a:xfrm>
            <a:off x="7497759" y="5167459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FFC000"/>
                </a:solidFill>
              </a:rPr>
              <a:t>أيــــن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0C693-57E6-4D59-9A35-E0A9DF0621F8}"/>
              </a:ext>
            </a:extLst>
          </p:cNvPr>
          <p:cNvSpPr/>
          <p:nvPr/>
        </p:nvSpPr>
        <p:spPr>
          <a:xfrm>
            <a:off x="7497759" y="5795777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00B0F0"/>
                </a:solidFill>
              </a:rPr>
              <a:t>كــــم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DEB695-7079-429F-8C1F-B5F87A197859}"/>
              </a:ext>
            </a:extLst>
          </p:cNvPr>
          <p:cNvSpPr/>
          <p:nvPr/>
        </p:nvSpPr>
        <p:spPr>
          <a:xfrm>
            <a:off x="1948721" y="224852"/>
            <a:ext cx="824459" cy="8244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مـــن</a:t>
            </a:r>
            <a:endParaRPr lang="en-US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8B2878-2477-4331-8171-90E5C28293F2}"/>
              </a:ext>
            </a:extLst>
          </p:cNvPr>
          <p:cNvSpPr/>
          <p:nvPr/>
        </p:nvSpPr>
        <p:spPr>
          <a:xfrm>
            <a:off x="944580" y="49937"/>
            <a:ext cx="824459" cy="8244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أيـــن</a:t>
            </a:r>
            <a:endParaRPr lang="en-US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A52312-036B-43BC-987D-CAA8B8E94677}"/>
              </a:ext>
            </a:extLst>
          </p:cNvPr>
          <p:cNvSpPr/>
          <p:nvPr/>
        </p:nvSpPr>
        <p:spPr>
          <a:xfrm>
            <a:off x="1124157" y="1107470"/>
            <a:ext cx="824459" cy="82445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هـــل</a:t>
            </a:r>
            <a:endParaRPr lang="en-US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B7E1EE-3E97-4AEB-A613-EA0829F30A27}"/>
              </a:ext>
            </a:extLst>
          </p:cNvPr>
          <p:cNvSpPr/>
          <p:nvPr/>
        </p:nvSpPr>
        <p:spPr>
          <a:xfrm>
            <a:off x="117674" y="665259"/>
            <a:ext cx="824459" cy="824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مــن</a:t>
            </a:r>
            <a:endParaRPr lang="en-US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5043A5-6894-4646-B797-84E1BC9F0512}"/>
              </a:ext>
            </a:extLst>
          </p:cNvPr>
          <p:cNvSpPr/>
          <p:nvPr/>
        </p:nvSpPr>
        <p:spPr>
          <a:xfrm>
            <a:off x="208686" y="1652816"/>
            <a:ext cx="824459" cy="82445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كم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8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ور المدرسة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00" end="12970.54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6" y="3184526"/>
            <a:ext cx="487363" cy="487363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938909" y="748573"/>
            <a:ext cx="4817764" cy="3801393"/>
            <a:chOff x="3414909" y="748572"/>
            <a:chExt cx="4817764" cy="3801393"/>
          </a:xfrm>
        </p:grpSpPr>
        <p:pic>
          <p:nvPicPr>
            <p:cNvPr id="3074" name="Picture 2" descr="C:\Users\School\Downloads\4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246" y="748572"/>
              <a:ext cx="4732739" cy="3801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8" name="Google Shape;1138;p71"/>
            <p:cNvSpPr/>
            <p:nvPr/>
          </p:nvSpPr>
          <p:spPr>
            <a:xfrm rot="21383862">
              <a:off x="3414909" y="1930633"/>
              <a:ext cx="4817764" cy="229297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زملائي ط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ُ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ل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ّا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ب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َ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الص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ّ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ف </a:t>
              </a:r>
              <a:r>
                <a:rPr lang="ar-AE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....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ساعدوني في ص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ُ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عود الس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ُّ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ل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َّ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م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للحصول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على اله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َ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دي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َّ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ة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من خ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 err="1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لال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</a:t>
              </a:r>
              <a:r>
                <a:rPr lang="ar-KW" sz="3600" b="1" dirty="0" err="1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إجابت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كم ع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ن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</a:t>
              </a:r>
              <a:r>
                <a:rPr lang="ar-KW" sz="3600" b="1" dirty="0" err="1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الأ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َ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س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ْ</a:t>
              </a:r>
              <a:r>
                <a:rPr lang="ar-KW" sz="3600" b="1" dirty="0" err="1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ئلة</a:t>
              </a:r>
              <a:r>
                <a:rPr lang="ar-QA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ِ</a:t>
              </a:r>
              <a:r>
                <a:rPr lang="ar-KW" sz="3600" b="1" dirty="0">
                  <a:solidFill>
                    <a:srgbClr val="FF0000"/>
                  </a:solidFill>
                  <a:latin typeface="Traditional Arabic" pitchFamily="18" charset="-78"/>
                  <a:cs typeface="Traditional Arabic" pitchFamily="18" charset="-78"/>
                  <a:sym typeface="Arial"/>
                </a:rPr>
                <a:t> الآتية:</a:t>
              </a:r>
              <a:endParaRPr sz="24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</p:grpSp>
      <p:pic>
        <p:nvPicPr>
          <p:cNvPr id="1140" name="Google Shape;1140;p71" descr="صورة ذات صلة"/>
          <p:cNvPicPr preferRelativeResize="0"/>
          <p:nvPr/>
        </p:nvPicPr>
        <p:blipFill rotWithShape="1">
          <a:blip r:embed="rId7">
            <a:alphaModFix/>
          </a:blip>
          <a:srcRect l="25643" t="-868" r="19092" b="477"/>
          <a:stretch/>
        </p:blipFill>
        <p:spPr>
          <a:xfrm flipH="1">
            <a:off x="8622588" y="3857629"/>
            <a:ext cx="2045413" cy="213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704;p96">
            <a:hlinkClick r:id="rId8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grpSp>
        <p:nvGrpSpPr>
          <p:cNvPr id="15" name="مجموعة 14"/>
          <p:cNvGrpSpPr/>
          <p:nvPr/>
        </p:nvGrpSpPr>
        <p:grpSpPr>
          <a:xfrm>
            <a:off x="1542664" y="632046"/>
            <a:ext cx="1907861" cy="5415862"/>
            <a:chOff x="18663" y="632046"/>
            <a:chExt cx="1907861" cy="5415862"/>
          </a:xfrm>
        </p:grpSpPr>
        <p:pic>
          <p:nvPicPr>
            <p:cNvPr id="20" name="Google Shape;1157;p72" descr="نتيجة بحث الصور عن png سلم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158;p72" descr="نتيجة بحث الصور عن png هدية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2947F19-F3D5-4C9B-A5B3-DD467A06B53E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uc-powerpoint.officeapps.live.com/pods/GetClipboardImage.ashx?Id=8f403563-4a69-4aa3-a2d1-aae73616975a&amp;DC=EU2&amp;wdoverrides=GetClipboardImageEnabled:true">
            <a:extLst>
              <a:ext uri="{FF2B5EF4-FFF2-40B4-BE49-F238E27FC236}">
                <a16:creationId xmlns:a16="http://schemas.microsoft.com/office/drawing/2014/main" id="{FC2E266C-244C-4DCF-BD0B-B4D2E04F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297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542664" y="632046"/>
            <a:ext cx="1907861" cy="5415862"/>
            <a:chOff x="18663" y="632046"/>
            <a:chExt cx="1907861" cy="5415862"/>
          </a:xfrm>
        </p:grpSpPr>
        <p:pic>
          <p:nvPicPr>
            <p:cNvPr id="1157" name="Google Shape;1157;p72" descr="نتيجة بحث الصور عن png سلم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p72" descr="نتيجة بحث الصور عن png هدية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Google Shape;1160;p72"/>
          <p:cNvSpPr txBox="1"/>
          <p:nvPr/>
        </p:nvSpPr>
        <p:spPr>
          <a:xfrm>
            <a:off x="3643312" y="1676273"/>
            <a:ext cx="7749213" cy="94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  <a:sym typeface="Arial"/>
              </a:rPr>
              <a:t>1-........مرة زرت حديقة الحيوان؟</a:t>
            </a:r>
            <a:endParaRPr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Google Shape;1704;p96">
            <a:hlinkClick r:id="rId5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KW" sz="4000" b="1" dirty="0">
                <a:solidFill>
                  <a:schemeClr val="bg1"/>
                </a:solidFill>
                <a:latin typeface="Traditional Arabic" pitchFamily="18" charset="-78"/>
                <a:ea typeface="Arabic Typesetting"/>
                <a:cs typeface="Traditional Arabic" pitchFamily="18" charset="-78"/>
                <a:sym typeface="Arabic Typesetting"/>
              </a:rPr>
              <a:t>الرئيسـيــــــة</a:t>
            </a:r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30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67214" r="16190" b="2153"/>
          <a:stretch/>
        </p:blipFill>
        <p:spPr bwMode="auto">
          <a:xfrm>
            <a:off x="5721427" y="4139262"/>
            <a:ext cx="4450808" cy="1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6580" r="19278" b="29987"/>
          <a:stretch/>
        </p:blipFill>
        <p:spPr bwMode="auto">
          <a:xfrm>
            <a:off x="5549738" y="2776735"/>
            <a:ext cx="4443890" cy="15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" action="ppaction://noaction">
              <a:snd r:embed="rId7" name="انتظر الافضلIMG-6823.wav"/>
            </a:hlinkClick>
          </p:cNvPr>
          <p:cNvSpPr txBox="1"/>
          <p:nvPr/>
        </p:nvSpPr>
        <p:spPr>
          <a:xfrm>
            <a:off x="6162098" y="4452242"/>
            <a:ext cx="33617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5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مَتَى</a:t>
            </a:r>
            <a:endParaRPr lang="en-US" sz="6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ربع نص 3">
            <a:hlinkClick r:id="" action="ppaction://noaction">
              <a:snd r:embed="rId8" name="ذكيةIMG-6822.wav"/>
            </a:hlinkClick>
          </p:cNvPr>
          <p:cNvSpPr txBox="1"/>
          <p:nvPr/>
        </p:nvSpPr>
        <p:spPr>
          <a:xfrm>
            <a:off x="5386280" y="3063597"/>
            <a:ext cx="397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كـــم</a:t>
            </a:r>
            <a:endParaRPr lang="en-US" sz="6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8" name="Google Shape;1140;p71" descr="صورة ذات صلة"/>
          <p:cNvPicPr preferRelativeResize="0"/>
          <p:nvPr/>
        </p:nvPicPr>
        <p:blipFill rotWithShape="1">
          <a:blip r:embed="rId9">
            <a:alphaModFix/>
          </a:blip>
          <a:srcRect l="25643" t="-868" r="19092" b="477"/>
          <a:stretch/>
        </p:blipFill>
        <p:spPr>
          <a:xfrm flipH="1">
            <a:off x="8839115" y="4771895"/>
            <a:ext cx="1371040" cy="13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E06821-8F06-4360-8F7B-8BF9309A76B9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04 -0.10532 L -0.12591 0.01273 C -0.15807 0.03935 -0.20651 0.05393 -0.25729 0.05393 C -0.31497 0.05393 -0.36133 0.03935 -0.39349 0.01273 L -0.54831 -0.1053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7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uc-powerpoint.officeapps.live.com/pods/GetClipboardImage.ashx?Id=8f403563-4a69-4aa3-a2d1-aae73616975a&amp;DC=EU2&amp;wdoverrides=GetClipboardImageEnabled:true">
            <a:extLst>
              <a:ext uri="{FF2B5EF4-FFF2-40B4-BE49-F238E27FC236}">
                <a16:creationId xmlns:a16="http://schemas.microsoft.com/office/drawing/2014/main" id="{FC2E266C-244C-4DCF-BD0B-B4D2E04F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199302"/>
            <a:ext cx="11635274" cy="645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4E76E7-8A0D-4FC6-A409-842419FD16C9}"/>
              </a:ext>
            </a:extLst>
          </p:cNvPr>
          <p:cNvSpPr/>
          <p:nvPr/>
        </p:nvSpPr>
        <p:spPr>
          <a:xfrm>
            <a:off x="6281721" y="3807641"/>
            <a:ext cx="2743200" cy="2507226"/>
          </a:xfrm>
          <a:prstGeom prst="roundRect">
            <a:avLst/>
          </a:prstGeom>
          <a:noFill/>
          <a:ln w="177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542664" y="632046"/>
            <a:ext cx="1907861" cy="5415862"/>
            <a:chOff x="18663" y="632046"/>
            <a:chExt cx="1907861" cy="5415862"/>
          </a:xfrm>
        </p:grpSpPr>
        <p:pic>
          <p:nvPicPr>
            <p:cNvPr id="1157" name="Google Shape;1157;p72" descr="نتيجة بحث الصور عن png سلم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p72" descr="نتيجة بحث الصور عن png هدية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Google Shape;1160;p72"/>
          <p:cNvSpPr txBox="1"/>
          <p:nvPr/>
        </p:nvSpPr>
        <p:spPr>
          <a:xfrm>
            <a:off x="3643312" y="1676273"/>
            <a:ext cx="8548688" cy="94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  <a:sym typeface="Arial"/>
              </a:rPr>
              <a:t>2- .........تـذهب إلى طبيب الأسنـان؟</a:t>
            </a:r>
            <a:endParaRPr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Google Shape;1704;p96">
            <a:hlinkClick r:id="rId5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KW" sz="4000" b="1" dirty="0">
                <a:solidFill>
                  <a:schemeClr val="bg1"/>
                </a:solidFill>
                <a:latin typeface="Traditional Arabic" pitchFamily="18" charset="-78"/>
                <a:ea typeface="Arabic Typesetting"/>
                <a:cs typeface="Traditional Arabic" pitchFamily="18" charset="-78"/>
                <a:sym typeface="Arabic Typesetting"/>
              </a:rPr>
              <a:t>الرئيسـيــــــة</a:t>
            </a:r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30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67214" r="16190" b="2153"/>
          <a:stretch/>
        </p:blipFill>
        <p:spPr bwMode="auto">
          <a:xfrm>
            <a:off x="4405745" y="4176684"/>
            <a:ext cx="6536394" cy="1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6580" r="19278" b="29987"/>
          <a:stretch/>
        </p:blipFill>
        <p:spPr bwMode="auto">
          <a:xfrm>
            <a:off x="4405745" y="2776735"/>
            <a:ext cx="6590806" cy="15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" action="ppaction://noaction">
              <a:snd r:embed="rId7" name="انتظر الافضلIMG-6823.wav"/>
            </a:hlinkClick>
          </p:cNvPr>
          <p:cNvSpPr txBox="1"/>
          <p:nvPr/>
        </p:nvSpPr>
        <p:spPr>
          <a:xfrm>
            <a:off x="4989581" y="2930406"/>
            <a:ext cx="463126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5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أين </a:t>
            </a:r>
            <a:endParaRPr lang="en-US" sz="6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ربع نص 3">
            <a:hlinkClick r:id="" action="ppaction://noaction">
              <a:snd r:embed="rId8" name="ذكيةIMG-6822.wav"/>
            </a:hlinkClick>
          </p:cNvPr>
          <p:cNvSpPr txBox="1"/>
          <p:nvPr/>
        </p:nvSpPr>
        <p:spPr>
          <a:xfrm>
            <a:off x="5203337" y="4597156"/>
            <a:ext cx="397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متى</a:t>
            </a:r>
            <a:endParaRPr lang="en-US" sz="6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8" name="Google Shape;1140;p71" descr="صورة ذات صلة"/>
          <p:cNvPicPr preferRelativeResize="0"/>
          <p:nvPr/>
        </p:nvPicPr>
        <p:blipFill rotWithShape="1">
          <a:blip r:embed="rId9">
            <a:alphaModFix/>
          </a:blip>
          <a:srcRect l="25643" t="-868" r="19092" b="477"/>
          <a:stretch/>
        </p:blipFill>
        <p:spPr>
          <a:xfrm rot="287770" flipH="1">
            <a:off x="9655316" y="5416710"/>
            <a:ext cx="1371040" cy="13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36DC10-4492-46C8-88FE-EBE6309B3AF7}"/>
              </a:ext>
            </a:extLst>
          </p:cNvPr>
          <p:cNvSpPr/>
          <p:nvPr/>
        </p:nvSpPr>
        <p:spPr>
          <a:xfrm>
            <a:off x="10468130" y="121603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0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836 -0.02708 L -0.61914 -0.2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323444" y="144887"/>
            <a:ext cx="1907861" cy="5415862"/>
            <a:chOff x="18663" y="632046"/>
            <a:chExt cx="1907861" cy="5415862"/>
          </a:xfrm>
        </p:grpSpPr>
        <p:pic>
          <p:nvPicPr>
            <p:cNvPr id="1157" name="Google Shape;1157;p72" descr="نتيجة بحث الصور عن png سلم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p72" descr="نتيجة بحث الصور عن png هدية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Google Shape;1160;p72"/>
          <p:cNvSpPr txBox="1"/>
          <p:nvPr/>
        </p:nvSpPr>
        <p:spPr>
          <a:xfrm>
            <a:off x="3643312" y="1676273"/>
            <a:ext cx="6890149" cy="94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  <a:sym typeface="Arial"/>
              </a:rPr>
              <a:t>3-........ برتقـالـة في السلــة؟</a:t>
            </a:r>
            <a:endParaRPr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Google Shape;1704;p96">
            <a:hlinkClick r:id="rId5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KW" sz="4000" b="1" dirty="0">
                <a:solidFill>
                  <a:schemeClr val="bg1"/>
                </a:solidFill>
                <a:latin typeface="Traditional Arabic" pitchFamily="18" charset="-78"/>
                <a:ea typeface="Arabic Typesetting"/>
                <a:cs typeface="Traditional Arabic" pitchFamily="18" charset="-78"/>
                <a:sym typeface="Arabic Typesetting"/>
              </a:rPr>
              <a:t>الرئيسـيــــــة</a:t>
            </a:r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30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67214" r="16190" b="2153"/>
          <a:stretch/>
        </p:blipFill>
        <p:spPr bwMode="auto">
          <a:xfrm>
            <a:off x="5721427" y="4139262"/>
            <a:ext cx="4450808" cy="1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6580" r="19278" b="29987"/>
          <a:stretch/>
        </p:blipFill>
        <p:spPr bwMode="auto">
          <a:xfrm>
            <a:off x="5549738" y="2776735"/>
            <a:ext cx="4443890" cy="15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" action="ppaction://noaction">
              <a:snd r:embed="rId7" name="انتظر الافضلIMG-6823.wav"/>
            </a:hlinkClick>
          </p:cNvPr>
          <p:cNvSpPr txBox="1"/>
          <p:nvPr/>
        </p:nvSpPr>
        <p:spPr>
          <a:xfrm>
            <a:off x="5725223" y="3093838"/>
            <a:ext cx="33617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5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هل</a:t>
            </a:r>
            <a:endParaRPr lang="en-US" sz="6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ربع نص 3">
            <a:hlinkClick r:id="" action="ppaction://noaction">
              <a:snd r:embed="rId8" name="ذكيةIMG-6822.wav"/>
            </a:hlinkClick>
          </p:cNvPr>
          <p:cNvSpPr txBox="1"/>
          <p:nvPr/>
        </p:nvSpPr>
        <p:spPr>
          <a:xfrm>
            <a:off x="5783137" y="4554605"/>
            <a:ext cx="397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كـم </a:t>
            </a:r>
            <a:endParaRPr lang="en-US" sz="6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8" name="Google Shape;1140;p71" descr="صورة ذات صلة"/>
          <p:cNvPicPr preferRelativeResize="0"/>
          <p:nvPr/>
        </p:nvPicPr>
        <p:blipFill rotWithShape="1">
          <a:blip r:embed="rId9">
            <a:alphaModFix/>
          </a:blip>
          <a:srcRect l="25643" t="-868" r="19092" b="477"/>
          <a:stretch/>
        </p:blipFill>
        <p:spPr>
          <a:xfrm flipH="1">
            <a:off x="9843019" y="5254599"/>
            <a:ext cx="1371040" cy="13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26953F-BE3F-45BC-9CB0-DEE8FA2DE4A9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833 -0.22778 L -0.65755 -0.4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535513" y="696713"/>
            <a:ext cx="1907861" cy="5415862"/>
            <a:chOff x="18663" y="632046"/>
            <a:chExt cx="1907861" cy="5415862"/>
          </a:xfrm>
        </p:grpSpPr>
        <p:pic>
          <p:nvPicPr>
            <p:cNvPr id="1157" name="Google Shape;1157;p72" descr="نتيجة بحث الصور عن png سلم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p72" descr="نتيجة بحث الصور عن png هدية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Google Shape;1160;p72"/>
          <p:cNvSpPr txBox="1"/>
          <p:nvPr/>
        </p:nvSpPr>
        <p:spPr>
          <a:xfrm>
            <a:off x="3443374" y="1221709"/>
            <a:ext cx="8374517" cy="87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  <a:sym typeface="Arial"/>
              </a:rPr>
              <a:t>4-... تذهب للنوم مساء</a:t>
            </a:r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</a:rPr>
              <a:t>؟ </a:t>
            </a:r>
            <a:endParaRPr sz="5400" b="1" dirty="0">
              <a:solidFill>
                <a:schemeClr val="dk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Google Shape;1704;p96">
            <a:hlinkClick r:id="rId5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KW" sz="4000" b="1" dirty="0">
                <a:solidFill>
                  <a:schemeClr val="bg1"/>
                </a:solidFill>
                <a:latin typeface="Traditional Arabic" pitchFamily="18" charset="-78"/>
                <a:ea typeface="Arabic Typesetting"/>
                <a:cs typeface="Traditional Arabic" pitchFamily="18" charset="-78"/>
                <a:sym typeface="Arabic Typesetting"/>
              </a:rPr>
              <a:t>الرئيسـيــــــة</a:t>
            </a:r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30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67214" r="16190" b="2153"/>
          <a:stretch/>
        </p:blipFill>
        <p:spPr bwMode="auto">
          <a:xfrm>
            <a:off x="3669475" y="4139262"/>
            <a:ext cx="6502760" cy="1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6580" r="19278" b="29987"/>
          <a:stretch/>
        </p:blipFill>
        <p:spPr bwMode="auto">
          <a:xfrm>
            <a:off x="3546131" y="2781847"/>
            <a:ext cx="6502760" cy="15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" action="ppaction://noaction">
              <a:snd r:embed="rId7" name="انتظر الافضلIMG-6823.wav"/>
            </a:hlinkClick>
          </p:cNvPr>
          <p:cNvSpPr txBox="1"/>
          <p:nvPr/>
        </p:nvSpPr>
        <p:spPr>
          <a:xfrm>
            <a:off x="4495961" y="4490319"/>
            <a:ext cx="3200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QA" sz="4800" b="1" dirty="0">
                <a:solidFill>
                  <a:srgbClr val="FF0000"/>
                </a:solidFill>
              </a:rPr>
              <a:t>أين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hlinkClick r:id="" action="ppaction://noaction">
              <a:snd r:embed="rId8" name="ذكيةIMG-6822.wav"/>
            </a:hlinkClick>
          </p:cNvPr>
          <p:cNvSpPr txBox="1"/>
          <p:nvPr/>
        </p:nvSpPr>
        <p:spPr>
          <a:xfrm>
            <a:off x="6316394" y="3104056"/>
            <a:ext cx="1535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QA" sz="5400" dirty="0">
                <a:solidFill>
                  <a:srgbClr val="FF0000"/>
                </a:solidFill>
              </a:rPr>
              <a:t>متـى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8" name="Google Shape;1140;p71" descr="صورة ذات صلة"/>
          <p:cNvPicPr preferRelativeResize="0"/>
          <p:nvPr/>
        </p:nvPicPr>
        <p:blipFill rotWithShape="1">
          <a:blip r:embed="rId9">
            <a:alphaModFix/>
          </a:blip>
          <a:srcRect l="25643" t="-868" r="19092" b="477"/>
          <a:stretch/>
        </p:blipFill>
        <p:spPr>
          <a:xfrm flipH="1">
            <a:off x="9712816" y="5356925"/>
            <a:ext cx="1371040" cy="13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A9BA9C-FB58-4A9A-8986-E3EC62FA95EF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69 -0.03843 L -0.63385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542664" y="632046"/>
            <a:ext cx="1907861" cy="5415862"/>
            <a:chOff x="18663" y="632046"/>
            <a:chExt cx="1907861" cy="5415862"/>
          </a:xfrm>
        </p:grpSpPr>
        <p:pic>
          <p:nvPicPr>
            <p:cNvPr id="1157" name="Google Shape;1157;p72" descr="نتيجة بحث الصور عن png سلم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7932" y="1876328"/>
              <a:ext cx="1208592" cy="417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8" name="Google Shape;1158;p72" descr="نتيجة بحث الصور عن png هدية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663" y="632046"/>
              <a:ext cx="1751031" cy="1411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Google Shape;1160;p72"/>
          <p:cNvSpPr txBox="1"/>
          <p:nvPr/>
        </p:nvSpPr>
        <p:spPr>
          <a:xfrm>
            <a:off x="4735191" y="1390997"/>
            <a:ext cx="6890149" cy="94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QA" sz="5400" b="1" dirty="0">
                <a:solidFill>
                  <a:schemeClr val="dk1"/>
                </a:solidFill>
                <a:latin typeface="Traditional Arabic" pitchFamily="18" charset="-78"/>
                <a:cs typeface="Traditional Arabic" pitchFamily="18" charset="-78"/>
                <a:sym typeface="Arial"/>
              </a:rPr>
              <a:t>5-...........عدد اصابعك؟</a:t>
            </a:r>
            <a:endParaRPr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36" name="Google Shape;1704;p96">
            <a:hlinkClick r:id="rId5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r>
              <a:rPr lang="ar-KW" sz="4000" b="1" dirty="0">
                <a:solidFill>
                  <a:schemeClr val="bg1"/>
                </a:solidFill>
                <a:latin typeface="Traditional Arabic" pitchFamily="18" charset="-78"/>
                <a:ea typeface="Arabic Typesetting"/>
                <a:cs typeface="Traditional Arabic" pitchFamily="18" charset="-78"/>
                <a:sym typeface="Arabic Typesetting"/>
              </a:rPr>
              <a:t>الرئيسـيــــــة</a:t>
            </a:r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30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67214" r="16190" b="2153"/>
          <a:stretch/>
        </p:blipFill>
        <p:spPr bwMode="auto">
          <a:xfrm>
            <a:off x="5721427" y="4139262"/>
            <a:ext cx="4450808" cy="1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School\Downloads\3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6580" r="19278" b="29987"/>
          <a:stretch/>
        </p:blipFill>
        <p:spPr bwMode="auto">
          <a:xfrm>
            <a:off x="5549737" y="2613091"/>
            <a:ext cx="4443890" cy="158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hlinkClick r:id="" action="ppaction://noaction">
              <a:snd r:embed="rId7" name="انتظر الافضلIMG-6823.wav"/>
            </a:hlinkClick>
          </p:cNvPr>
          <p:cNvSpPr txBox="1"/>
          <p:nvPr/>
        </p:nvSpPr>
        <p:spPr>
          <a:xfrm>
            <a:off x="5783137" y="2783162"/>
            <a:ext cx="33617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5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من </a:t>
            </a:r>
            <a:endParaRPr lang="en-US" sz="65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مربع نص 3">
            <a:hlinkClick r:id="" action="ppaction://noaction">
              <a:snd r:embed="rId8" name="ذكيةIMG-6822.wav"/>
            </a:hlinkClick>
          </p:cNvPr>
          <p:cNvSpPr txBox="1"/>
          <p:nvPr/>
        </p:nvSpPr>
        <p:spPr>
          <a:xfrm>
            <a:off x="5783137" y="4404593"/>
            <a:ext cx="397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6000" b="1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كم</a:t>
            </a:r>
            <a:endParaRPr lang="en-US" sz="6000" b="1" dirty="0">
              <a:solidFill>
                <a:srgbClr val="FF000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8" name="Google Shape;1140;p71" descr="صورة ذات صلة"/>
          <p:cNvPicPr preferRelativeResize="0"/>
          <p:nvPr/>
        </p:nvPicPr>
        <p:blipFill rotWithShape="1">
          <a:blip r:embed="rId9">
            <a:alphaModFix/>
          </a:blip>
          <a:srcRect l="25643" t="-868" r="19092" b="477"/>
          <a:stretch/>
        </p:blipFill>
        <p:spPr>
          <a:xfrm flipH="1">
            <a:off x="10172235" y="5064410"/>
            <a:ext cx="1371040" cy="13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E0660F-FE5D-4F9E-8BC1-D0A8C2344D13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057 -0.0493 L -0.67135 -0.4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04;p96">
            <a:hlinkClick r:id="rId3" action="ppaction://hlinksldjump"/>
          </p:cNvPr>
          <p:cNvSpPr/>
          <p:nvPr/>
        </p:nvSpPr>
        <p:spPr>
          <a:xfrm>
            <a:off x="2350107" y="6158295"/>
            <a:ext cx="1503938" cy="58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rtl="1"/>
            <a:endParaRPr sz="4000" b="1" dirty="0">
              <a:solidFill>
                <a:schemeClr val="bg1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12" name="Google Shape;1157;p72" descr="نتيجة بحث الصور عن png سل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932" y="1876328"/>
            <a:ext cx="1208592" cy="41715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3" name="Google Shape;1323;p79"/>
          <p:cNvGrpSpPr/>
          <p:nvPr/>
        </p:nvGrpSpPr>
        <p:grpSpPr>
          <a:xfrm>
            <a:off x="1738066" y="314395"/>
            <a:ext cx="3319055" cy="2508884"/>
            <a:chOff x="3779134" y="2590799"/>
            <a:chExt cx="3358665" cy="2244678"/>
          </a:xfrm>
        </p:grpSpPr>
        <p:pic>
          <p:nvPicPr>
            <p:cNvPr id="1324" name="Google Shape;1324;p79" descr="نتيجة بحث الصور عن png هدية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39416" y="2778077"/>
              <a:ext cx="2098383" cy="205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79" descr="صورة ذات صلة"/>
            <p:cNvPicPr preferRelativeResize="0"/>
            <p:nvPr/>
          </p:nvPicPr>
          <p:blipFill rotWithShape="1">
            <a:blip r:embed="rId6">
              <a:alphaModFix/>
            </a:blip>
            <a:srcRect l="25643" t="-868" r="19092" b="477"/>
            <a:stretch/>
          </p:blipFill>
          <p:spPr>
            <a:xfrm rot="430681">
              <a:off x="3779134" y="2590799"/>
              <a:ext cx="2210763" cy="18407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مجموعة 9"/>
          <p:cNvGrpSpPr/>
          <p:nvPr/>
        </p:nvGrpSpPr>
        <p:grpSpPr>
          <a:xfrm>
            <a:off x="4652376" y="3774830"/>
            <a:ext cx="4377926" cy="2722347"/>
            <a:chOff x="2990731" y="1637650"/>
            <a:chExt cx="4377926" cy="2722347"/>
          </a:xfrm>
        </p:grpSpPr>
        <p:pic>
          <p:nvPicPr>
            <p:cNvPr id="11" name="Google Shape;1116;p6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90731" y="1637650"/>
              <a:ext cx="4377926" cy="27223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117;p69"/>
            <p:cNvSpPr txBox="1"/>
            <p:nvPr/>
          </p:nvSpPr>
          <p:spPr>
            <a:xfrm>
              <a:off x="3777977" y="2330808"/>
              <a:ext cx="2803434" cy="131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rtl="1"/>
              <a:r>
                <a:rPr lang="ar-KW" sz="6000" b="1" dirty="0">
                  <a:solidFill>
                    <a:srgbClr val="FFC000"/>
                  </a:solidFill>
                  <a:latin typeface="Traditional Arabic"/>
                  <a:ea typeface="Traditional Arabic"/>
                  <a:cs typeface="Traditional Arabic"/>
                  <a:sym typeface="Traditional Arabic"/>
                </a:rPr>
                <a:t>شكراً</a:t>
              </a:r>
              <a:r>
                <a:rPr lang="ar-KW" sz="6000" b="1" dirty="0">
                  <a:solidFill>
                    <a:schemeClr val="dk1"/>
                  </a:solidFill>
                  <a:latin typeface="Traditional Arabic"/>
                  <a:ea typeface="Traditional Arabic"/>
                  <a:cs typeface="Traditional Arabic"/>
                  <a:sym typeface="Traditional Arabic"/>
                </a:rPr>
                <a:t> </a:t>
              </a:r>
              <a:r>
                <a:rPr lang="ar-KW" sz="6000" b="1" dirty="0">
                  <a:solidFill>
                    <a:srgbClr val="FF0000"/>
                  </a:solidFill>
                  <a:latin typeface="Traditional Arabic"/>
                  <a:ea typeface="Traditional Arabic"/>
                  <a:cs typeface="Traditional Arabic"/>
                  <a:sym typeface="Traditional Arabic"/>
                </a:rPr>
                <a:t>لكم</a:t>
              </a:r>
              <a:endParaRPr sz="6000" b="1" dirty="0">
                <a:solidFill>
                  <a:srgbClr val="FF0000"/>
                </a:solidFill>
                <a:latin typeface="Traditional Arabic"/>
                <a:ea typeface="Traditional Arabic"/>
                <a:cs typeface="Traditional Arabic"/>
                <a:sym typeface="Traditional Arabic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F38031C-8D7B-4E18-BEAA-2931FFAC6441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64631E-6 C 0.02674 -0.03563 0.05573 -0.04743 0.09271 -0.05437 C 0.13507 -0.05367 0.1625 -0.05437 0.2 -0.04812 C 0.20851 -0.04419 0.21771 -0.04558 0.22622 -0.04164 C 0.23073 -0.03979 0.23976 -0.03678 0.23976 -0.03678 C 0.24549 -0.03285 0.25174 -0.03146 0.25782 -0.02869 C 0.26268 -0.02383 0.26632 -0.02106 0.27223 -0.0192 C 0.28056 -0.0118 0.28872 -0.00255 0.29757 0.00323 C 0.30348 0.01526 0.29566 0.00092 0.30469 0.01133 C 0.30573 0.01249 0.30608 0.0148 0.30712 0.01619 C 0.30938 0.01966 0.31441 0.0259 0.31441 0.0259 C 0.31632 0.03284 0.32084 0.03886 0.32396 0.0451 C 0.32552 0.04834 0.32882 0.05459 0.32882 0.05459 C 0.33195 0.06708 0.33646 0.08049 0.34323 0.08998 C 0.34479 0.09831 0.34584 0.10617 0.35052 0.11242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A42A00-392B-47FD-8C39-9FE5D34B5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39220"/>
              </p:ext>
            </p:extLst>
          </p:nvPr>
        </p:nvGraphicFramePr>
        <p:xfrm>
          <a:off x="1547687" y="195345"/>
          <a:ext cx="9584762" cy="6467309"/>
        </p:xfrm>
        <a:graphic>
          <a:graphicData uri="http://schemas.openxmlformats.org/drawingml/2006/table">
            <a:tbl>
              <a:tblPr rtl="1" firstRow="1" firstCol="1" bandRow="1"/>
              <a:tblGrid>
                <a:gridCol w="3799152">
                  <a:extLst>
                    <a:ext uri="{9D8B030D-6E8A-4147-A177-3AD203B41FA5}">
                      <a16:colId xmlns:a16="http://schemas.microsoft.com/office/drawing/2014/main" val="4170758508"/>
                    </a:ext>
                  </a:extLst>
                </a:gridCol>
                <a:gridCol w="5785610">
                  <a:extLst>
                    <a:ext uri="{9D8B030D-6E8A-4147-A177-3AD203B41FA5}">
                      <a16:colId xmlns:a16="http://schemas.microsoft.com/office/drawing/2014/main" val="1262936024"/>
                    </a:ext>
                  </a:extLst>
                </a:gridCol>
              </a:tblGrid>
              <a:tr h="601417">
                <a:tc>
                  <a:txBody>
                    <a:bodyPr/>
                    <a:lstStyle/>
                    <a:p>
                      <a:pPr marL="0" marR="0" algn="ct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1" i="0" u="none" strike="noStrike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Simplified Arabic" panose="02020603050405020304" pitchFamily="18" charset="-78"/>
                        </a:rPr>
                        <a:t>السؤال </a:t>
                      </a:r>
                      <a:r>
                        <a:rPr lang="ar-QA" sz="3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Simplified Arabic" panose="02020603050405020304" pitchFamily="18" charset="-78"/>
                        </a:rPr>
                        <a:t>الرابع:</a:t>
                      </a:r>
                      <a:endParaRPr lang="ar-QA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ar-QA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1446" marR="141446" marT="196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398603"/>
                  </a:ext>
                </a:extLst>
              </a:tr>
              <a:tr h="5641618">
                <a:tc gridSpan="2">
                  <a:txBody>
                    <a:bodyPr/>
                    <a:lstStyle/>
                    <a:p>
                      <a:pPr marL="0" marR="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Simplified Arabic" panose="02020603050405020304" pitchFamily="18" charset="-78"/>
                        </a:rPr>
                        <a:t>* اكْتُبْ </a:t>
                      </a:r>
                      <a:r>
                        <a:rPr lang="ar-QA" sz="3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Simplified Arabic" panose="02020603050405020304" pitchFamily="18" charset="-78"/>
                        </a:rPr>
                        <a:t>حرف الجر </a:t>
                      </a:r>
                      <a:r>
                        <a:rPr lang="ar-QA" sz="33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Simplified Arabic" panose="02020603050405020304" pitchFamily="18" charset="-78"/>
                        </a:rPr>
                        <a:t>الْمُناسِب للصورة في الفَراغِ الآتي:  </a:t>
                      </a:r>
                      <a:endParaRPr lang="ar-QA" sz="3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514350" marR="0" indent="-51435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سألتُ أمي .................... طعام الغداء.</a:t>
                      </a:r>
                    </a:p>
                    <a:p>
                      <a:pPr marL="514350" marR="0" indent="-51435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كتبتُ الواجب .................... دفتري. </a:t>
                      </a:r>
                    </a:p>
                    <a:p>
                      <a:pPr marL="514350" marR="0" indent="-514350" algn="r" defTabSz="914400" rtl="1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خرجتُ .................... المنزل في 5 مساءً.</a:t>
                      </a:r>
                    </a:p>
                    <a:p>
                      <a:pPr marL="514350" marR="0" indent="-514350" algn="r" defTabSz="914400" rtl="1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ذهبتُ .................. زيارة جدتي في يوم الجمعةِ.</a:t>
                      </a:r>
                    </a:p>
                    <a:p>
                      <a:pPr marL="514350" marR="0" indent="-514350" algn="r" defTabSz="914400" rtl="1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أكلتُ ................... طبقِ اللُّقيمات.</a:t>
                      </a:r>
                    </a:p>
                    <a:p>
                      <a:pPr marL="514350" marR="0" indent="-514350" algn="r" defTabSz="914400" rtl="1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تناولتُ غدائي ...................... المطعمِ.</a:t>
                      </a:r>
                    </a:p>
                    <a:p>
                      <a:pPr marL="514350" marR="0" indent="-514350" algn="r" defTabSz="914400" rtl="1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AutoNum type="arabicPeriod"/>
                      </a:pPr>
                      <a:r>
                        <a:rPr lang="ar-QA" sz="33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حدّثتُ معلمتي ................. الدرسِ.</a:t>
                      </a:r>
                      <a:endParaRPr lang="ar-QA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ar-QA" sz="3300" b="0" i="0" u="none" strike="noStrike" dirty="0">
                          <a:effectLst/>
                          <a:latin typeface="Calibri" panose="020F0502020204030204" pitchFamily="34" charset="0"/>
                          <a:ea typeface="PMingLiU" panose="02020500000000000000" pitchFamily="18" charset="-120"/>
                          <a:cs typeface="Calibri" panose="020F0502020204030204" pitchFamily="34" charset="0"/>
                        </a:rPr>
                        <a:t> </a:t>
                      </a:r>
                      <a:endParaRPr lang="ar-QA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94298" marB="942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05359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1E3CB5F-F33F-4673-BB69-DE7A4E0522C7}"/>
              </a:ext>
            </a:extLst>
          </p:cNvPr>
          <p:cNvSpPr/>
          <p:nvPr/>
        </p:nvSpPr>
        <p:spPr>
          <a:xfrm>
            <a:off x="4122738" y="10952163"/>
            <a:ext cx="1812925" cy="1243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4" descr="Free Sesame Street Clipart Sesame Street Clipart At - Png Download ...">
            <a:extLst>
              <a:ext uri="{FF2B5EF4-FFF2-40B4-BE49-F238E27FC236}">
                <a16:creationId xmlns:a16="http://schemas.microsoft.com/office/drawing/2014/main" id="{00298CF3-CC9A-4D9A-A0F3-F1CCC9D0A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5" y="1677521"/>
            <a:ext cx="3796143" cy="508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F54FC1-2D42-46BB-A872-8F0A9DD9D953}"/>
              </a:ext>
            </a:extLst>
          </p:cNvPr>
          <p:cNvSpPr/>
          <p:nvPr/>
        </p:nvSpPr>
        <p:spPr>
          <a:xfrm>
            <a:off x="7218041" y="1567832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FF0000"/>
                </a:solidFill>
              </a:rPr>
              <a:t>عــن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E66619-3B42-4522-8022-C51C11859FE4}"/>
              </a:ext>
            </a:extLst>
          </p:cNvPr>
          <p:cNvSpPr/>
          <p:nvPr/>
        </p:nvSpPr>
        <p:spPr>
          <a:xfrm>
            <a:off x="6424551" y="2297642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92D050"/>
                </a:solidFill>
              </a:rPr>
              <a:t>فــي</a:t>
            </a:r>
            <a:endParaRPr lang="en-US" sz="3200" b="1" dirty="0">
              <a:solidFill>
                <a:srgbClr val="92D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E41F6-016E-4C57-A3BF-BCD613CFACA9}"/>
              </a:ext>
            </a:extLst>
          </p:cNvPr>
          <p:cNvSpPr/>
          <p:nvPr/>
        </p:nvSpPr>
        <p:spPr>
          <a:xfrm>
            <a:off x="7485634" y="2922125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chemeClr val="accent1"/>
                </a:solidFill>
              </a:rPr>
              <a:t>مــن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5C008B-EF77-4934-9009-5368C2BE554E}"/>
              </a:ext>
            </a:extLst>
          </p:cNvPr>
          <p:cNvSpPr/>
          <p:nvPr/>
        </p:nvSpPr>
        <p:spPr>
          <a:xfrm>
            <a:off x="7769664" y="3652981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FFC000"/>
                </a:solidFill>
              </a:rPr>
              <a:t>إلـى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6D05-C2DF-4DB7-8383-C016DAE725BB}"/>
              </a:ext>
            </a:extLst>
          </p:cNvPr>
          <p:cNvSpPr/>
          <p:nvPr/>
        </p:nvSpPr>
        <p:spPr>
          <a:xfrm>
            <a:off x="7883878" y="4319250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chemeClr val="accent2"/>
                </a:solidFill>
              </a:rPr>
              <a:t>مـن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ACC38E-D082-43FF-8203-15C9A778F794}"/>
              </a:ext>
            </a:extLst>
          </p:cNvPr>
          <p:cNvSpPr/>
          <p:nvPr/>
        </p:nvSpPr>
        <p:spPr>
          <a:xfrm>
            <a:off x="6434052" y="4911449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C00000"/>
                </a:solidFill>
              </a:rPr>
              <a:t>فــي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4B87E0-3CF8-45A0-9C6B-4B905C984D16}"/>
              </a:ext>
            </a:extLst>
          </p:cNvPr>
          <p:cNvSpPr/>
          <p:nvPr/>
        </p:nvSpPr>
        <p:spPr>
          <a:xfrm>
            <a:off x="6741667" y="5583626"/>
            <a:ext cx="1586979" cy="554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7030A0"/>
                </a:solidFill>
              </a:rPr>
              <a:t>عـــن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BB80A3-8BAF-4F41-A5D5-DEC7EDC45BFB}"/>
              </a:ext>
            </a:extLst>
          </p:cNvPr>
          <p:cNvSpPr/>
          <p:nvPr/>
        </p:nvSpPr>
        <p:spPr>
          <a:xfrm>
            <a:off x="554369" y="1350742"/>
            <a:ext cx="824459" cy="82445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فــــي</a:t>
            </a:r>
            <a:endParaRPr lang="en-US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85992E-A881-43FA-858E-07CB6B671CFA}"/>
              </a:ext>
            </a:extLst>
          </p:cNvPr>
          <p:cNvSpPr/>
          <p:nvPr/>
        </p:nvSpPr>
        <p:spPr>
          <a:xfrm>
            <a:off x="944580" y="49937"/>
            <a:ext cx="824459" cy="82445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2400" b="1" dirty="0"/>
              <a:t>عـن</a:t>
            </a:r>
            <a:endParaRPr lang="en-US" sz="24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2FC3F0C-809A-4D35-A1F6-A121EB0FE625}"/>
              </a:ext>
            </a:extLst>
          </p:cNvPr>
          <p:cNvSpPr/>
          <p:nvPr/>
        </p:nvSpPr>
        <p:spPr>
          <a:xfrm>
            <a:off x="79839" y="561479"/>
            <a:ext cx="824459" cy="8244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2000" b="1" dirty="0"/>
              <a:t>إلــى</a:t>
            </a:r>
            <a:endParaRPr lang="en-US" sz="2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4891D0-BE41-427C-B36F-6E09F99A548B}"/>
              </a:ext>
            </a:extLst>
          </p:cNvPr>
          <p:cNvSpPr/>
          <p:nvPr/>
        </p:nvSpPr>
        <p:spPr>
          <a:xfrm>
            <a:off x="1409359" y="926701"/>
            <a:ext cx="824459" cy="8244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b="1" dirty="0"/>
              <a:t>مـــن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86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D2C6D7-BE1C-452D-8E32-2E7509B579A4}"/>
              </a:ext>
            </a:extLst>
          </p:cNvPr>
          <p:cNvSpPr txBox="1"/>
          <p:nvPr/>
        </p:nvSpPr>
        <p:spPr>
          <a:xfrm>
            <a:off x="4622391" y="4268468"/>
            <a:ext cx="61609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0000FF"/>
                </a:solidFill>
                <a:effectLst/>
                <a:latin typeface="Sakkal Majalla" panose="02000000000000000000" pitchFamily="2" charset="-78"/>
                <a:ea typeface="Times New Roman" panose="02020603050405020304" pitchFamily="18" charset="0"/>
                <a:hlinkClick r:id="rId2"/>
              </a:rPr>
              <a:t>https://wordwall.net/resource/4664927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700CA-E9B3-4CD9-9C50-93ADBADC9893}"/>
              </a:ext>
            </a:extLst>
          </p:cNvPr>
          <p:cNvSpPr/>
          <p:nvPr/>
        </p:nvSpPr>
        <p:spPr>
          <a:xfrm>
            <a:off x="2729826" y="1266093"/>
            <a:ext cx="6160956" cy="1676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/>
              <a:t>حـــروف الـجـر</a:t>
            </a:r>
            <a:endParaRPr lang="en-US" sz="4800" b="1" dirty="0"/>
          </a:p>
        </p:txBody>
      </p:sp>
      <p:pic>
        <p:nvPicPr>
          <p:cNvPr id="4" name="Picture 14" descr="Free Sesame Street Clipart Sesame Street Clipart At - Png Download ...">
            <a:extLst>
              <a:ext uri="{FF2B5EF4-FFF2-40B4-BE49-F238E27FC236}">
                <a16:creationId xmlns:a16="http://schemas.microsoft.com/office/drawing/2014/main" id="{6DE2B0E8-7A78-4CEA-8926-653A5ACD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5" y="1677521"/>
            <a:ext cx="3796143" cy="508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255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</a:t>
            </a:r>
          </a:p>
          <a:p>
            <a:pPr algn="ctr" rtl="1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</a:t>
            </a: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الأبجدية)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1953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7F819A-93B5-43C8-9405-A58CEFCB1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179185"/>
              </p:ext>
            </p:extLst>
          </p:nvPr>
        </p:nvGraphicFramePr>
        <p:xfrm>
          <a:off x="2243172" y="57723"/>
          <a:ext cx="8497964" cy="112449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8497964">
                  <a:extLst>
                    <a:ext uri="{9D8B030D-6E8A-4147-A177-3AD203B41FA5}">
                      <a16:colId xmlns:a16="http://schemas.microsoft.com/office/drawing/2014/main" val="3321513970"/>
                    </a:ext>
                  </a:extLst>
                </a:gridCol>
              </a:tblGrid>
              <a:tr h="1124498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3300" b="1" cap="none" spc="30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الْكَلِماتِ الآتِيَةِ بِالْحَرْفِ الْمُناسِبِ لِكُلِّ صُورَةٍ مِمَّا يَأْتِي:</a:t>
                      </a:r>
                      <a:endParaRPr lang="en-US" sz="3300" b="1" cap="none" spc="3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3649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4254D6B-1C7B-4140-9DFE-859A04801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456" y="1185182"/>
            <a:ext cx="2471589" cy="2029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black and yellow umbrella&#10;&#10;Description automatically generated with medium confidence">
            <a:extLst>
              <a:ext uri="{FF2B5EF4-FFF2-40B4-BE49-F238E27FC236}">
                <a16:creationId xmlns:a16="http://schemas.microsoft.com/office/drawing/2014/main" id="{A917CA10-E069-4FF9-BC3E-8FF87B96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493" y="1182221"/>
            <a:ext cx="2609726" cy="1979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 descr="A pair of yellow and red glasses&#10;&#10;Description automatically generated with low confidence">
            <a:extLst>
              <a:ext uri="{FF2B5EF4-FFF2-40B4-BE49-F238E27FC236}">
                <a16:creationId xmlns:a16="http://schemas.microsoft.com/office/drawing/2014/main" id="{0842CCFD-F14D-4DA3-BE2A-A27241847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16" y="1170113"/>
            <a:ext cx="2683606" cy="2029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21FD890-098B-4336-A70F-DC288EAF4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42" y="1154347"/>
            <a:ext cx="2654105" cy="2044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5D643-5E59-456E-BC0F-438AC43332BA}"/>
              </a:ext>
            </a:extLst>
          </p:cNvPr>
          <p:cNvSpPr txBox="1"/>
          <p:nvPr/>
        </p:nvSpPr>
        <p:spPr>
          <a:xfrm flipH="1">
            <a:off x="8825179" y="4158070"/>
            <a:ext cx="2823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عَــ.......</a:t>
            </a:r>
            <a:r>
              <a:rPr lang="ar-QA" sz="4800" b="1" dirty="0" err="1"/>
              <a:t>مَةٌ</a:t>
            </a:r>
            <a:endParaRPr lang="en-US" sz="4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DE470-F0FF-4D6C-AF8E-7933A4E80A9F}"/>
              </a:ext>
            </a:extLst>
          </p:cNvPr>
          <p:cNvSpPr txBox="1"/>
          <p:nvPr/>
        </p:nvSpPr>
        <p:spPr>
          <a:xfrm flipH="1">
            <a:off x="6353590" y="41786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مِـ.......ـ</a:t>
            </a:r>
            <a:r>
              <a:rPr lang="ar-QA" sz="4800" b="1" dirty="0" err="1"/>
              <a:t>لَةٌ</a:t>
            </a:r>
            <a:endParaRPr lang="en-US" sz="4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A8449-9C59-41E5-BFC3-B582561F0516}"/>
              </a:ext>
            </a:extLst>
          </p:cNvPr>
          <p:cNvSpPr txBox="1"/>
          <p:nvPr/>
        </p:nvSpPr>
        <p:spPr>
          <a:xfrm flipH="1">
            <a:off x="3338448" y="4158070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نَـ....  </a:t>
            </a:r>
            <a:r>
              <a:rPr lang="ar-QA" sz="4800" b="1" dirty="0" err="1"/>
              <a:t>رَةٌ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84BC4D-467F-4903-BF20-EEEB2C620866}"/>
              </a:ext>
            </a:extLst>
          </p:cNvPr>
          <p:cNvSpPr txBox="1"/>
          <p:nvPr/>
        </p:nvSpPr>
        <p:spPr>
          <a:xfrm flipH="1">
            <a:off x="323306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حَـ....... </a:t>
            </a:r>
            <a:r>
              <a:rPr lang="ar-QA" sz="4800" b="1" dirty="0" err="1"/>
              <a:t>رَةٌ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7FB1DF-13C5-41A1-B76F-52B277E13996}"/>
              </a:ext>
            </a:extLst>
          </p:cNvPr>
          <p:cNvSpPr/>
          <p:nvPr/>
        </p:nvSpPr>
        <p:spPr>
          <a:xfrm>
            <a:off x="9734642" y="4285036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FF0000"/>
                </a:solidFill>
              </a:rPr>
              <a:t>ــظــ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148B81-A4F3-4679-A025-831153FBCEB8}"/>
              </a:ext>
            </a:extLst>
          </p:cNvPr>
          <p:cNvSpPr/>
          <p:nvPr/>
        </p:nvSpPr>
        <p:spPr>
          <a:xfrm>
            <a:off x="7094738" y="4264538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92D050"/>
                </a:solidFill>
              </a:rPr>
              <a:t>ــظــ</a:t>
            </a:r>
            <a:endParaRPr lang="en-US" sz="4800" b="1" dirty="0">
              <a:solidFill>
                <a:srgbClr val="92D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E9FFA1-AE7E-453B-B155-4005A2DF2EFF}"/>
              </a:ext>
            </a:extLst>
          </p:cNvPr>
          <p:cNvSpPr/>
          <p:nvPr/>
        </p:nvSpPr>
        <p:spPr>
          <a:xfrm>
            <a:off x="4262143" y="4243911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chemeClr val="accent5"/>
                </a:solidFill>
              </a:rPr>
              <a:t>ــ</a:t>
            </a:r>
            <a:r>
              <a:rPr lang="ar-QA" sz="4800" b="1" dirty="0" err="1">
                <a:solidFill>
                  <a:schemeClr val="accent5"/>
                </a:solidFill>
              </a:rPr>
              <a:t>ظا</a:t>
            </a:r>
            <a:endParaRPr lang="en-US" sz="4800" b="1" dirty="0">
              <a:solidFill>
                <a:schemeClr val="accent5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8F895F-76D0-4F50-8EB5-7A308582EDF9}"/>
              </a:ext>
            </a:extLst>
          </p:cNvPr>
          <p:cNvSpPr/>
          <p:nvPr/>
        </p:nvSpPr>
        <p:spPr>
          <a:xfrm>
            <a:off x="895322" y="4285036"/>
            <a:ext cx="128206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7030A0"/>
                </a:solidFill>
              </a:rPr>
              <a:t>ــ</a:t>
            </a:r>
            <a:r>
              <a:rPr lang="ar-QA" sz="4800" b="1" dirty="0" err="1">
                <a:solidFill>
                  <a:srgbClr val="7030A0"/>
                </a:solidFill>
              </a:rPr>
              <a:t>ظي</a:t>
            </a:r>
            <a:r>
              <a:rPr lang="ar-QA" sz="4800" b="1" dirty="0">
                <a:solidFill>
                  <a:srgbClr val="7030A0"/>
                </a:solidFill>
              </a:rPr>
              <a:t>ـ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uc-powerpoint.officeapps.live.com/pods/GetClipboardImage.ashx?Id=618fca01-a749-426b-bd38-499d5c041f98&amp;DC=EU2&amp;wdoverrides=GetClipboardImageEnabled:true">
            <a:extLst>
              <a:ext uri="{FF2B5EF4-FFF2-40B4-BE49-F238E27FC236}">
                <a16:creationId xmlns:a16="http://schemas.microsoft.com/office/drawing/2014/main" id="{DADC641D-52A1-4990-B42F-AA1E70925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656" y="0"/>
            <a:ext cx="12083143" cy="66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2C8851-9A20-433C-929B-CB2ECE78D3DE}"/>
              </a:ext>
            </a:extLst>
          </p:cNvPr>
          <p:cNvSpPr/>
          <p:nvPr/>
        </p:nvSpPr>
        <p:spPr>
          <a:xfrm>
            <a:off x="8932506" y="4721289"/>
            <a:ext cx="2136710" cy="17448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8A0F4"/>
                </a:solidFill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C61017-FFB5-4DAC-B2F8-FA045E7903B1}"/>
              </a:ext>
            </a:extLst>
          </p:cNvPr>
          <p:cNvSpPr/>
          <p:nvPr/>
        </p:nvSpPr>
        <p:spPr>
          <a:xfrm>
            <a:off x="4572000" y="5019870"/>
            <a:ext cx="3004457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00B0F0"/>
                </a:solidFill>
              </a:rPr>
              <a:t>jun</a:t>
            </a:r>
            <a:endParaRPr lang="en-US" sz="8800" b="1" dirty="0">
              <a:solidFill>
                <a:srgbClr val="00B0F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C42A32-3FC8-4DA7-A706-8DFABC437D1B}"/>
              </a:ext>
            </a:extLst>
          </p:cNvPr>
          <p:cNvSpPr/>
          <p:nvPr/>
        </p:nvSpPr>
        <p:spPr>
          <a:xfrm>
            <a:off x="1275184" y="4949889"/>
            <a:ext cx="2162973" cy="12876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6000" b="1" dirty="0">
                <a:solidFill>
                  <a:srgbClr val="7030A0"/>
                </a:solidFill>
              </a:rPr>
              <a:t>2021</a:t>
            </a:r>
            <a:endParaRPr lang="en-US" sz="60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C1533-5F41-47CC-A108-4E9EC35019DA}"/>
              </a:ext>
            </a:extLst>
          </p:cNvPr>
          <p:cNvSpPr txBox="1"/>
          <p:nvPr/>
        </p:nvSpPr>
        <p:spPr>
          <a:xfrm>
            <a:off x="103910" y="112979"/>
            <a:ext cx="6165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QA" sz="2000" b="1" dirty="0">
                <a:solidFill>
                  <a:srgbClr val="002060"/>
                </a:solidFill>
              </a:rPr>
              <a:t>مدرسة ميمونة بنت الحارث للبنات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FA79C-FE06-4AB7-BE6C-99128F38C5A3}"/>
              </a:ext>
            </a:extLst>
          </p:cNvPr>
          <p:cNvSpPr/>
          <p:nvPr/>
        </p:nvSpPr>
        <p:spPr>
          <a:xfrm>
            <a:off x="269823" y="112979"/>
            <a:ext cx="2881326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4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7F819A-93B5-43C8-9405-A58CEFCB18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43172" y="57723"/>
          <a:ext cx="8497964" cy="112449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8497964">
                  <a:extLst>
                    <a:ext uri="{9D8B030D-6E8A-4147-A177-3AD203B41FA5}">
                      <a16:colId xmlns:a16="http://schemas.microsoft.com/office/drawing/2014/main" val="3321513970"/>
                    </a:ext>
                  </a:extLst>
                </a:gridCol>
              </a:tblGrid>
              <a:tr h="1124498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3300" b="1" cap="none" spc="30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الْكَلِماتِ الآتِيَةِ بِالْحَرْفِ الْمُناسِبِ لِكُلِّ صُورَةٍ مِمَّا يَأْتِي:</a:t>
                      </a:r>
                      <a:endParaRPr lang="en-US" sz="3300" b="1" cap="none" spc="3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364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355D643-5E59-456E-BC0F-438AC43332BA}"/>
              </a:ext>
            </a:extLst>
          </p:cNvPr>
          <p:cNvSpPr txBox="1"/>
          <p:nvPr/>
        </p:nvSpPr>
        <p:spPr>
          <a:xfrm flipH="1">
            <a:off x="9176858" y="4158070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صَمْـ...     </a:t>
            </a:r>
            <a:endParaRPr lang="en-US" sz="4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DE470-F0FF-4D6C-AF8E-7933A4E80A9F}"/>
              </a:ext>
            </a:extLst>
          </p:cNvPr>
          <p:cNvSpPr txBox="1"/>
          <p:nvPr/>
        </p:nvSpPr>
        <p:spPr>
          <a:xfrm flipH="1">
            <a:off x="6353590" y="41786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......ـزالٌ</a:t>
            </a:r>
            <a:endParaRPr lang="en-US" sz="4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A8449-9C59-41E5-BFC3-B582561F0516}"/>
              </a:ext>
            </a:extLst>
          </p:cNvPr>
          <p:cNvSpPr txBox="1"/>
          <p:nvPr/>
        </p:nvSpPr>
        <p:spPr>
          <a:xfrm flipH="1">
            <a:off x="3338448" y="4158070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رِسْـ...     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84BC4D-467F-4903-BF20-EEEB2C620866}"/>
              </a:ext>
            </a:extLst>
          </p:cNvPr>
          <p:cNvSpPr txBox="1"/>
          <p:nvPr/>
        </p:nvSpPr>
        <p:spPr>
          <a:xfrm flipH="1">
            <a:off x="323306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 err="1"/>
              <a:t>بَبَّ</a:t>
            </a:r>
            <a:r>
              <a:rPr lang="ar-QA" sz="4800" b="1" dirty="0"/>
              <a:t>ـ.....ــ</a:t>
            </a:r>
            <a:r>
              <a:rPr lang="ar-QA" sz="4800" b="1" dirty="0" err="1"/>
              <a:t>اء</a:t>
            </a:r>
            <a:endParaRPr lang="en-US" sz="4800" b="1" dirty="0"/>
          </a:p>
        </p:txBody>
      </p:sp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1E14CB4-8662-40E3-B10D-88F4CBC4A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90" y="1146738"/>
            <a:ext cx="2471589" cy="2804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6BED7-9A81-43EF-8244-F2C70E2A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473" y="1148571"/>
            <a:ext cx="2469154" cy="2802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-up of a person's hands&#10;&#10;Description automatically generated with low confidence">
            <a:extLst>
              <a:ext uri="{FF2B5EF4-FFF2-40B4-BE49-F238E27FC236}">
                <a16:creationId xmlns:a16="http://schemas.microsoft.com/office/drawing/2014/main" id="{FA7C1A5D-ECDC-428A-9396-587009E5E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5" r="7469"/>
          <a:stretch/>
        </p:blipFill>
        <p:spPr>
          <a:xfrm>
            <a:off x="3159027" y="1164479"/>
            <a:ext cx="2776269" cy="280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EB1804-BEB5-4EEE-9444-4BD875A3EF96}"/>
              </a:ext>
            </a:extLst>
          </p:cNvPr>
          <p:cNvCxnSpPr/>
          <p:nvPr/>
        </p:nvCxnSpPr>
        <p:spPr>
          <a:xfrm flipH="1">
            <a:off x="3845198" y="1291871"/>
            <a:ext cx="166255" cy="1219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18E2723-05AE-4B7E-82B5-8CFF477F3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28" t="34942" r="50000" b="39364"/>
          <a:stretch/>
        </p:blipFill>
        <p:spPr>
          <a:xfrm>
            <a:off x="269144" y="1146738"/>
            <a:ext cx="2525751" cy="2802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2C2842-86A9-40E7-8D3A-54D8E62CE0AA}"/>
              </a:ext>
            </a:extLst>
          </p:cNvPr>
          <p:cNvSpPr/>
          <p:nvPr/>
        </p:nvSpPr>
        <p:spPr>
          <a:xfrm>
            <a:off x="9736795" y="4243911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ــغ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475467-B8BC-40D4-B4B8-3B5875C48591}"/>
              </a:ext>
            </a:extLst>
          </p:cNvPr>
          <p:cNvSpPr/>
          <p:nvPr/>
        </p:nvSpPr>
        <p:spPr>
          <a:xfrm>
            <a:off x="7532013" y="4283340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7030A0"/>
                </a:solidFill>
              </a:rPr>
              <a:t>غَـــ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6727EF-87EA-4E22-B882-D68E0B6BCB11}"/>
              </a:ext>
            </a:extLst>
          </p:cNvPr>
          <p:cNvSpPr/>
          <p:nvPr/>
        </p:nvSpPr>
        <p:spPr>
          <a:xfrm>
            <a:off x="3820380" y="4185778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chemeClr val="accent1"/>
                </a:solidFill>
              </a:rPr>
              <a:t>ــغ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94542B-F622-4FB3-B9E5-F4FF437BE78D}"/>
              </a:ext>
            </a:extLst>
          </p:cNvPr>
          <p:cNvSpPr/>
          <p:nvPr/>
        </p:nvSpPr>
        <p:spPr>
          <a:xfrm>
            <a:off x="1167054" y="4264538"/>
            <a:ext cx="100434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00B050"/>
                </a:solidFill>
              </a:rPr>
              <a:t>ــغــ</a:t>
            </a:r>
            <a:endParaRPr lang="en-US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7" grpId="0" animBg="1"/>
      <p:bldP spid="29" grpId="0" animBg="1"/>
    </p:bld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uc-powerpoint.officeapps.live.com/pods/GetClipboardImage.ashx?Id=618fca01-a749-426b-bd38-499d5c041f98&amp;DC=EU2&amp;wdoverrides=GetClipboardImageEnabled:true">
            <a:extLst>
              <a:ext uri="{FF2B5EF4-FFF2-40B4-BE49-F238E27FC236}">
                <a16:creationId xmlns:a16="http://schemas.microsoft.com/office/drawing/2014/main" id="{DADC641D-52A1-4990-B42F-AA1E70925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33"/>
          <a:stretch/>
        </p:blipFill>
        <p:spPr bwMode="auto">
          <a:xfrm>
            <a:off x="321733" y="41179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2C8851-9A20-433C-929B-CB2ECE78D3DE}"/>
              </a:ext>
            </a:extLst>
          </p:cNvPr>
          <p:cNvSpPr/>
          <p:nvPr/>
        </p:nvSpPr>
        <p:spPr>
          <a:xfrm>
            <a:off x="8780106" y="4721290"/>
            <a:ext cx="2136710" cy="17448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8800" b="1" dirty="0">
                <a:solidFill>
                  <a:srgbClr val="F8A0F4"/>
                </a:solidFill>
              </a:rPr>
              <a:t>22</a:t>
            </a:r>
            <a:endParaRPr lang="en-US" sz="8800" b="1" dirty="0">
              <a:solidFill>
                <a:srgbClr val="F8A0F4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C61017-FFB5-4DAC-B2F8-FA045E7903B1}"/>
              </a:ext>
            </a:extLst>
          </p:cNvPr>
          <p:cNvSpPr/>
          <p:nvPr/>
        </p:nvSpPr>
        <p:spPr>
          <a:xfrm>
            <a:off x="4572000" y="5019870"/>
            <a:ext cx="3004457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8800" b="1" dirty="0">
                <a:solidFill>
                  <a:srgbClr val="00B0F0"/>
                </a:solidFill>
              </a:rPr>
              <a:t>أبريل</a:t>
            </a:r>
            <a:endParaRPr lang="en-US" sz="8800" b="1" dirty="0">
              <a:solidFill>
                <a:srgbClr val="00B0F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C42A32-3FC8-4DA7-A706-8DFABC437D1B}"/>
              </a:ext>
            </a:extLst>
          </p:cNvPr>
          <p:cNvSpPr/>
          <p:nvPr/>
        </p:nvSpPr>
        <p:spPr>
          <a:xfrm>
            <a:off x="1539552" y="5019870"/>
            <a:ext cx="2162973" cy="12876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6000" b="1" dirty="0">
                <a:solidFill>
                  <a:srgbClr val="7030A0"/>
                </a:solidFill>
              </a:rPr>
              <a:t>2021</a:t>
            </a:r>
            <a:endParaRPr 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34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7F819A-93B5-43C8-9405-A58CEFCB18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43172" y="57723"/>
          <a:ext cx="8497964" cy="112449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8497964">
                  <a:extLst>
                    <a:ext uri="{9D8B030D-6E8A-4147-A177-3AD203B41FA5}">
                      <a16:colId xmlns:a16="http://schemas.microsoft.com/office/drawing/2014/main" val="3321513970"/>
                    </a:ext>
                  </a:extLst>
                </a:gridCol>
              </a:tblGrid>
              <a:tr h="1124498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3300" b="1" cap="none" spc="30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الْكَلِماتِ الآتِيَةِ بِالْحَرْفِ الْمُناسِبِ لِكُلِّ صُورَةٍ مِمَّا يَأْتِي:</a:t>
                      </a:r>
                      <a:endParaRPr lang="en-US" sz="3300" b="1" cap="none" spc="3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364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355D643-5E59-456E-BC0F-438AC43332BA}"/>
              </a:ext>
            </a:extLst>
          </p:cNvPr>
          <p:cNvSpPr txBox="1"/>
          <p:nvPr/>
        </p:nvSpPr>
        <p:spPr>
          <a:xfrm flipH="1">
            <a:off x="8994979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      ـرَاشَةٌ</a:t>
            </a:r>
            <a:endParaRPr lang="en-US" sz="4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DE470-F0FF-4D6C-AF8E-7933A4E80A9F}"/>
              </a:ext>
            </a:extLst>
          </p:cNvPr>
          <p:cNvSpPr txBox="1"/>
          <p:nvPr/>
        </p:nvSpPr>
        <p:spPr>
          <a:xfrm flipH="1">
            <a:off x="6133343" y="4167273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    ـيلٌ</a:t>
            </a:r>
            <a:endParaRPr lang="en-US" sz="4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A8449-9C59-41E5-BFC3-B582561F0516}"/>
              </a:ext>
            </a:extLst>
          </p:cNvPr>
          <p:cNvSpPr txBox="1"/>
          <p:nvPr/>
        </p:nvSpPr>
        <p:spPr>
          <a:xfrm flipH="1">
            <a:off x="2936509" y="4197499"/>
            <a:ext cx="279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عُصْـ......ورٌ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84BC4D-467F-4903-BF20-EEEB2C620866}"/>
              </a:ext>
            </a:extLst>
          </p:cNvPr>
          <p:cNvSpPr txBox="1"/>
          <p:nvPr/>
        </p:nvSpPr>
        <p:spPr>
          <a:xfrm flipH="1">
            <a:off x="323306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هَاتِـ.......</a:t>
            </a:r>
            <a:endParaRPr lang="en-US" sz="4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088CD4-C007-4B92-81C4-F07D43D3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334" y="1080974"/>
            <a:ext cx="2545234" cy="2939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DD33EB-7CC0-4897-8776-27D03AAB8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03" y="1072741"/>
            <a:ext cx="2545235" cy="3004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0AD2D4-7F81-487D-9210-D0280B756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2"/>
          <a:stretch/>
        </p:blipFill>
        <p:spPr>
          <a:xfrm>
            <a:off x="2966611" y="1080974"/>
            <a:ext cx="2794896" cy="3004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807B3F-267B-4346-8A0D-0DD4EA3D2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07" y="1009191"/>
            <a:ext cx="2447880" cy="318830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0D0FCEA-FC58-42A9-A9D5-FDD1256410C6}"/>
              </a:ext>
            </a:extLst>
          </p:cNvPr>
          <p:cNvSpPr/>
          <p:nvPr/>
        </p:nvSpPr>
        <p:spPr>
          <a:xfrm>
            <a:off x="10345081" y="4324464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فــــ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32A7EF-6BBB-4540-AD3F-0A8B22EA8FB4}"/>
              </a:ext>
            </a:extLst>
          </p:cNvPr>
          <p:cNvSpPr/>
          <p:nvPr/>
        </p:nvSpPr>
        <p:spPr>
          <a:xfrm>
            <a:off x="7422286" y="4283340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00B050"/>
                </a:solidFill>
              </a:rPr>
              <a:t>فــــ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F34B30-1214-4E89-8A31-0004744386AD}"/>
              </a:ext>
            </a:extLst>
          </p:cNvPr>
          <p:cNvSpPr/>
          <p:nvPr/>
        </p:nvSpPr>
        <p:spPr>
          <a:xfrm>
            <a:off x="3709563" y="4324464"/>
            <a:ext cx="870868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00B0F0"/>
                </a:solidFill>
              </a:rPr>
              <a:t>ــفــ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83961A-0760-4E88-9B73-6CE4DA1BA95D}"/>
              </a:ext>
            </a:extLst>
          </p:cNvPr>
          <p:cNvSpPr/>
          <p:nvPr/>
        </p:nvSpPr>
        <p:spPr>
          <a:xfrm>
            <a:off x="845211" y="4317239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C00000"/>
                </a:solidFill>
              </a:rPr>
              <a:t>ــف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7F819A-93B5-43C8-9405-A58CEFCB18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43172" y="57723"/>
          <a:ext cx="8497964" cy="1124498"/>
        </p:xfrm>
        <a:graphic>
          <a:graphicData uri="http://schemas.openxmlformats.org/drawingml/2006/table">
            <a:tbl>
              <a:tblPr rtl="1" firstRow="1" firstCol="1" bandRow="1">
                <a:noFill/>
                <a:tableStyleId>{5C22544A-7EE6-4342-B048-85BDC9FD1C3A}</a:tableStyleId>
              </a:tblPr>
              <a:tblGrid>
                <a:gridCol w="8497964">
                  <a:extLst>
                    <a:ext uri="{9D8B030D-6E8A-4147-A177-3AD203B41FA5}">
                      <a16:colId xmlns:a16="http://schemas.microsoft.com/office/drawing/2014/main" val="3321513970"/>
                    </a:ext>
                  </a:extLst>
                </a:gridCol>
              </a:tblGrid>
              <a:tr h="1124498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3300" b="1" cap="none" spc="30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الْكَلِماتِ الآتِيَةِ بِالْحَرْفِ الْمُناسِبِ لِكُلِّ صُورَةٍ مِمَّا يَأْتِي:</a:t>
                      </a:r>
                      <a:endParaRPr lang="en-US" sz="3300" b="1" cap="none" spc="3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886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364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355D643-5E59-456E-BC0F-438AC43332BA}"/>
              </a:ext>
            </a:extLst>
          </p:cNvPr>
          <p:cNvSpPr txBox="1"/>
          <p:nvPr/>
        </p:nvSpPr>
        <p:spPr>
          <a:xfrm flipH="1">
            <a:off x="8992821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    ـعْلَبٌ</a:t>
            </a:r>
            <a:endParaRPr lang="en-US" sz="4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DE470-F0FF-4D6C-AF8E-7933A4E80A9F}"/>
              </a:ext>
            </a:extLst>
          </p:cNvPr>
          <p:cNvSpPr txBox="1"/>
          <p:nvPr/>
        </p:nvSpPr>
        <p:spPr>
          <a:xfrm flipH="1">
            <a:off x="6133343" y="4167273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مُثَلَّـ.......</a:t>
            </a:r>
            <a:endParaRPr lang="en-US" sz="4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9A8449-9C59-41E5-BFC3-B582561F0516}"/>
              </a:ext>
            </a:extLst>
          </p:cNvPr>
          <p:cNvSpPr txBox="1"/>
          <p:nvPr/>
        </p:nvSpPr>
        <p:spPr>
          <a:xfrm flipH="1">
            <a:off x="2936509" y="4197499"/>
            <a:ext cx="279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كُمّـ......</a:t>
            </a:r>
            <a:r>
              <a:rPr lang="ar-QA" sz="4800" b="1" dirty="0" err="1"/>
              <a:t>رَى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84BC4D-467F-4903-BF20-EEEB2C620866}"/>
              </a:ext>
            </a:extLst>
          </p:cNvPr>
          <p:cNvSpPr txBox="1"/>
          <p:nvPr/>
        </p:nvSpPr>
        <p:spPr>
          <a:xfrm flipH="1">
            <a:off x="323306" y="419749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لَيْـ.......</a:t>
            </a:r>
            <a:endParaRPr lang="en-US" sz="4800" b="1" dirty="0"/>
          </a:p>
        </p:txBody>
      </p:sp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A8E920-A70B-4A64-9073-F3A8412F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198" y="1080974"/>
            <a:ext cx="2553441" cy="2893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C1433D-5532-4269-96DF-B60DDE672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11" y="1001744"/>
            <a:ext cx="2936510" cy="3152901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A9243CA-0DEB-46CB-AF60-F953A213A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9"/>
          <a:stretch/>
        </p:blipFill>
        <p:spPr>
          <a:xfrm>
            <a:off x="200197" y="1080974"/>
            <a:ext cx="2638425" cy="2969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yellow pear with a green leaf&#10;&#10;Description automatically generated with low confidence">
            <a:extLst>
              <a:ext uri="{FF2B5EF4-FFF2-40B4-BE49-F238E27FC236}">
                <a16:creationId xmlns:a16="http://schemas.microsoft.com/office/drawing/2014/main" id="{4395DDE3-F56B-43B5-ABA3-D6DBDE6D24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3" r="19992" b="3660"/>
          <a:stretch/>
        </p:blipFill>
        <p:spPr>
          <a:xfrm>
            <a:off x="3031943" y="1080974"/>
            <a:ext cx="2877548" cy="2969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621AF4-1453-42EC-A7C8-3BEC83259EF1}"/>
              </a:ext>
            </a:extLst>
          </p:cNvPr>
          <p:cNvSpPr/>
          <p:nvPr/>
        </p:nvSpPr>
        <p:spPr>
          <a:xfrm>
            <a:off x="10345081" y="4324464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ثـــ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6D5B87-4E6E-4E31-AC33-454B315B22A4}"/>
              </a:ext>
            </a:extLst>
          </p:cNvPr>
          <p:cNvSpPr/>
          <p:nvPr/>
        </p:nvSpPr>
        <p:spPr>
          <a:xfrm>
            <a:off x="6603660" y="4279712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ــث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DB197B-43D3-4590-A5A4-3B9FA00312CE}"/>
              </a:ext>
            </a:extLst>
          </p:cNvPr>
          <p:cNvSpPr/>
          <p:nvPr/>
        </p:nvSpPr>
        <p:spPr>
          <a:xfrm>
            <a:off x="3853952" y="4305609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ــثـ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51B4B7-B25B-4DEF-A4A7-EBE17BFDBDEC}"/>
              </a:ext>
            </a:extLst>
          </p:cNvPr>
          <p:cNvSpPr/>
          <p:nvPr/>
        </p:nvSpPr>
        <p:spPr>
          <a:xfrm>
            <a:off x="935237" y="4305609"/>
            <a:ext cx="96001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ـــث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1E90A1-386D-48EC-9EF6-E6163A03CDA8}"/>
              </a:ext>
            </a:extLst>
          </p:cNvPr>
          <p:cNvSpPr/>
          <p:nvPr/>
        </p:nvSpPr>
        <p:spPr>
          <a:xfrm>
            <a:off x="10072631" y="54198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484A2-39C4-4AA1-ACE1-8C303E986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733203"/>
              </p:ext>
            </p:extLst>
          </p:nvPr>
        </p:nvGraphicFramePr>
        <p:xfrm>
          <a:off x="1799303" y="315484"/>
          <a:ext cx="9893710" cy="433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3710">
                  <a:extLst>
                    <a:ext uri="{9D8B030D-6E8A-4147-A177-3AD203B41FA5}">
                      <a16:colId xmlns:a16="http://schemas.microsoft.com/office/drawing/2014/main" val="2642067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2800" b="1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الْكَلِمَات الآتِية أَسفَل كُلِّ صُورَةٍ بِالْمَقْطَعِ الصَّوْتِي الْمُناسِبِ مِمَّا يَأْتِي: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647062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28C7CBE-FAC8-4857-A69E-8AA890718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2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كا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7D6B-6EC3-46E2-9686-6D9875CD3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907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هي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98B41-671E-4775-A0F9-FD57B6AC0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0452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ذو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4A5602-8FB8-4131-9B58-9F80159D6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57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F03DC4-197A-4B59-A269-BBFADE32B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" t="61824" r="73636" b="10486"/>
          <a:stretch/>
        </p:blipFill>
        <p:spPr>
          <a:xfrm>
            <a:off x="252171" y="2820854"/>
            <a:ext cx="3094264" cy="2521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FC9E71-8047-4764-97E4-E565259C9FB5}"/>
              </a:ext>
            </a:extLst>
          </p:cNvPr>
          <p:cNvSpPr txBox="1"/>
          <p:nvPr/>
        </p:nvSpPr>
        <p:spPr>
          <a:xfrm flipH="1">
            <a:off x="563509" y="5342381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جُـ..... رٌ</a:t>
            </a:r>
            <a:endParaRPr lang="en-US" sz="4800" b="1" dirty="0"/>
          </a:p>
        </p:txBody>
      </p:sp>
      <p:pic>
        <p:nvPicPr>
          <p:cNvPr id="18" name="Picture 17" descr="A close-up of a violin&#10;&#10;Description automatically generated with medium confidence">
            <a:extLst>
              <a:ext uri="{FF2B5EF4-FFF2-40B4-BE49-F238E27FC236}">
                <a16:creationId xmlns:a16="http://schemas.microsoft.com/office/drawing/2014/main" id="{49D6EEE0-06CD-4969-9EC6-81CD817CF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4634" l="2930" r="99805">
                        <a14:foregroundMark x1="88086" y1="4146" x2="83594" y2="7561"/>
                        <a14:foregroundMark x1="83594" y1="7561" x2="74805" y2="16098"/>
                        <a14:foregroundMark x1="74805" y1="16098" x2="71875" y2="16829"/>
                        <a14:foregroundMark x1="71875" y1="16829" x2="68164" y2="19756"/>
                        <a14:foregroundMark x1="68164" y1="19756" x2="36328" y2="52195"/>
                        <a14:foregroundMark x1="36328" y1="52195" x2="36719" y2="52927"/>
                        <a14:foregroundMark x1="2930" y1="84634" x2="2930" y2="84634"/>
                        <a14:foregroundMark x1="2930" y1="84634" x2="2930" y2="84634"/>
                        <a14:foregroundMark x1="83008" y1="82927" x2="86719" y2="94878"/>
                        <a14:foregroundMark x1="86719" y1="94878" x2="86133" y2="87317"/>
                        <a14:foregroundMark x1="86133" y1="87317" x2="99805" y2="70488"/>
                        <a14:foregroundMark x1="26758" y1="52927" x2="36719" y2="6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876" y="2534425"/>
            <a:ext cx="2638425" cy="2112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7AFB89-AED8-4781-886C-3A1F9A8A589D}"/>
              </a:ext>
            </a:extLst>
          </p:cNvPr>
          <p:cNvSpPr txBox="1"/>
          <p:nvPr/>
        </p:nvSpPr>
        <p:spPr>
          <a:xfrm flipH="1">
            <a:off x="6184234" y="534237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   تِبٌ</a:t>
            </a:r>
            <a:endParaRPr lang="en-US" sz="48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7065FE-6B1E-4FAA-848B-70E454291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5" t="57378" r="80202" b="20330"/>
          <a:stretch/>
        </p:blipFill>
        <p:spPr>
          <a:xfrm>
            <a:off x="8963378" y="2655020"/>
            <a:ext cx="2874175" cy="24011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7ECF61-7F22-4E0C-882E-776072E19E7B}"/>
              </a:ext>
            </a:extLst>
          </p:cNvPr>
          <p:cNvSpPr txBox="1"/>
          <p:nvPr/>
        </p:nvSpPr>
        <p:spPr>
          <a:xfrm flipH="1">
            <a:off x="9388402" y="5342380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..... ـلٌ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8E440F-21B7-4F86-8FDD-0C1CFB7B158A}"/>
              </a:ext>
            </a:extLst>
          </p:cNvPr>
          <p:cNvSpPr txBox="1"/>
          <p:nvPr/>
        </p:nvSpPr>
        <p:spPr>
          <a:xfrm flipH="1">
            <a:off x="3214542" y="5342379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لَـ...... ـبٌ</a:t>
            </a:r>
            <a:endParaRPr lang="en-US" sz="4800" b="1" dirty="0"/>
          </a:p>
        </p:txBody>
      </p:sp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221D91D3-0AD1-4AB1-B9D1-B1DDB7AF3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91" y="2596607"/>
            <a:ext cx="1900989" cy="23982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9F8B3F-CB79-4346-BED5-F738619D5D8E}"/>
              </a:ext>
            </a:extLst>
          </p:cNvPr>
          <p:cNvSpPr/>
          <p:nvPr/>
        </p:nvSpPr>
        <p:spPr>
          <a:xfrm>
            <a:off x="10493115" y="5428220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فـيـ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4A36F9-3C08-42C1-B218-6A5AA21B3CA6}"/>
              </a:ext>
            </a:extLst>
          </p:cNvPr>
          <p:cNvSpPr/>
          <p:nvPr/>
        </p:nvSpPr>
        <p:spPr>
          <a:xfrm>
            <a:off x="7563236" y="5432499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 err="1">
                <a:solidFill>
                  <a:srgbClr val="FF0000"/>
                </a:solidFill>
              </a:rPr>
              <a:t>كـا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E6E407-6DF9-40A1-BA15-88298107B594}"/>
              </a:ext>
            </a:extLst>
          </p:cNvPr>
          <p:cNvSpPr/>
          <p:nvPr/>
        </p:nvSpPr>
        <p:spPr>
          <a:xfrm>
            <a:off x="4139811" y="5431961"/>
            <a:ext cx="1018624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ــهيـ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E7D554-851E-49D6-B002-3C9464F21DA5}"/>
              </a:ext>
            </a:extLst>
          </p:cNvPr>
          <p:cNvSpPr/>
          <p:nvPr/>
        </p:nvSpPr>
        <p:spPr>
          <a:xfrm>
            <a:off x="1375033" y="5428220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ـذو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9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4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1E90A1-386D-48EC-9EF6-E6163A03CDA8}"/>
              </a:ext>
            </a:extLst>
          </p:cNvPr>
          <p:cNvSpPr/>
          <p:nvPr/>
        </p:nvSpPr>
        <p:spPr>
          <a:xfrm>
            <a:off x="10072631" y="54198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484A2-39C4-4AA1-ACE1-8C303E9866FC}"/>
              </a:ext>
            </a:extLst>
          </p:cNvPr>
          <p:cNvGraphicFramePr>
            <a:graphicFrameLocks noGrp="1"/>
          </p:cNvGraphicFramePr>
          <p:nvPr/>
        </p:nvGraphicFramePr>
        <p:xfrm>
          <a:off x="1799303" y="315484"/>
          <a:ext cx="9893710" cy="433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3710">
                  <a:extLst>
                    <a:ext uri="{9D8B030D-6E8A-4147-A177-3AD203B41FA5}">
                      <a16:colId xmlns:a16="http://schemas.microsoft.com/office/drawing/2014/main" val="2642067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2800" b="1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الْكَلِمَتَيْنِ الآتِيتَينِ أَسفَل كُلِّ صُورَةٍ بِالْمَقْطَعِ الصَّوْتِي الْمُناسِبِ مِمَّا يَأْتِي: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647062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1FD4ADF-3F8D-4821-8716-44917669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2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QA" sz="4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كو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2AF0D-F873-4E14-BB6F-2DD5B35AE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538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QA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هو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041C28-F966-4799-B283-9C6BC5D22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657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ذي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201FC4-E2A9-4532-90EF-61FFC6313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58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فا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AA04D7F-0D4B-4ECF-A0A6-D771C5BB2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19" y="2745074"/>
            <a:ext cx="2365550" cy="24477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160F16-3A46-48FD-B42A-F239818A2330}"/>
              </a:ext>
            </a:extLst>
          </p:cNvPr>
          <p:cNvSpPr txBox="1"/>
          <p:nvPr/>
        </p:nvSpPr>
        <p:spPr>
          <a:xfrm flipH="1">
            <a:off x="6119185" y="534761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مُـ       ـعٌ</a:t>
            </a:r>
            <a:endParaRPr lang="en-US" sz="4800" b="1" dirty="0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06C89-A977-4738-AA83-F3B06A426B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1454"/>
          <a:stretch/>
        </p:blipFill>
        <p:spPr>
          <a:xfrm>
            <a:off x="645430" y="2655019"/>
            <a:ext cx="2638098" cy="24477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8A4EDC-D835-49CB-8FD5-C0C32AEE00D2}"/>
              </a:ext>
            </a:extLst>
          </p:cNvPr>
          <p:cNvSpPr txBox="1"/>
          <p:nvPr/>
        </p:nvSpPr>
        <p:spPr>
          <a:xfrm flipH="1">
            <a:off x="922775" y="5333763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...... بٌ</a:t>
            </a:r>
            <a:endParaRPr lang="en-US" sz="48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DC2C24-A2F9-4EAD-9A30-2085F31B81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14" t="57019" r="20484" b="19581"/>
          <a:stretch/>
        </p:blipFill>
        <p:spPr>
          <a:xfrm>
            <a:off x="8753908" y="2745074"/>
            <a:ext cx="3154067" cy="21386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B9870A-131D-4ED4-8B1B-29F00988D7AF}"/>
              </a:ext>
            </a:extLst>
          </p:cNvPr>
          <p:cNvSpPr txBox="1"/>
          <p:nvPr/>
        </p:nvSpPr>
        <p:spPr>
          <a:xfrm flipH="1">
            <a:off x="9221424" y="5333762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.... رِغٌ</a:t>
            </a:r>
            <a:endParaRPr lang="en-US" sz="4800" b="1" dirty="0"/>
          </a:p>
        </p:txBody>
      </p:sp>
      <p:pic>
        <p:nvPicPr>
          <p:cNvPr id="24" name="Picture 23" descr="A group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73F654E5-87EA-409C-9C2C-DF3F9FB38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13" y="2550477"/>
            <a:ext cx="2365550" cy="27971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C4DD3A-B4DC-42D5-BB59-CD89D52D4A76}"/>
              </a:ext>
            </a:extLst>
          </p:cNvPr>
          <p:cNvSpPr txBox="1"/>
          <p:nvPr/>
        </p:nvSpPr>
        <p:spPr>
          <a:xfrm flipH="1">
            <a:off x="3394364" y="5412444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زُ.....  رٌ</a:t>
            </a:r>
            <a:endParaRPr lang="en-US" sz="4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3C0C1A-E0AE-4710-A3EB-3C355B24DF60}"/>
              </a:ext>
            </a:extLst>
          </p:cNvPr>
          <p:cNvSpPr/>
          <p:nvPr/>
        </p:nvSpPr>
        <p:spPr>
          <a:xfrm>
            <a:off x="10493115" y="5428220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 err="1">
                <a:solidFill>
                  <a:srgbClr val="FF0000"/>
                </a:solidFill>
              </a:rPr>
              <a:t>فــا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2C6A0-49DC-49FE-A7B4-F8C0CD171EB1}"/>
              </a:ext>
            </a:extLst>
          </p:cNvPr>
          <p:cNvSpPr/>
          <p:nvPr/>
        </p:nvSpPr>
        <p:spPr>
          <a:xfrm>
            <a:off x="6956124" y="5525444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ـذيـ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66EC6E-1624-482E-A294-0C3191BCC5D4}"/>
              </a:ext>
            </a:extLst>
          </p:cNvPr>
          <p:cNvSpPr/>
          <p:nvPr/>
        </p:nvSpPr>
        <p:spPr>
          <a:xfrm>
            <a:off x="4231303" y="5534508"/>
            <a:ext cx="960367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هـو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116298-EACA-4C45-A861-FE922DFFA988}"/>
              </a:ext>
            </a:extLst>
          </p:cNvPr>
          <p:cNvSpPr/>
          <p:nvPr/>
        </p:nvSpPr>
        <p:spPr>
          <a:xfrm>
            <a:off x="1918741" y="5412444"/>
            <a:ext cx="1057154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 err="1">
                <a:solidFill>
                  <a:srgbClr val="FF0000"/>
                </a:solidFill>
              </a:rPr>
              <a:t>كــو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1E90A1-386D-48EC-9EF6-E6163A03CDA8}"/>
              </a:ext>
            </a:extLst>
          </p:cNvPr>
          <p:cNvSpPr/>
          <p:nvPr/>
        </p:nvSpPr>
        <p:spPr>
          <a:xfrm>
            <a:off x="10072631" y="54198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484A2-39C4-4AA1-ACE1-8C303E9866FC}"/>
              </a:ext>
            </a:extLst>
          </p:cNvPr>
          <p:cNvGraphicFramePr>
            <a:graphicFrameLocks noGrp="1"/>
          </p:cNvGraphicFramePr>
          <p:nvPr/>
        </p:nvGraphicFramePr>
        <p:xfrm>
          <a:off x="1799303" y="315484"/>
          <a:ext cx="9893710" cy="433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3710">
                  <a:extLst>
                    <a:ext uri="{9D8B030D-6E8A-4147-A177-3AD203B41FA5}">
                      <a16:colId xmlns:a16="http://schemas.microsoft.com/office/drawing/2014/main" val="2642067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QA" sz="2800" b="1" dirty="0">
                          <a:solidFill>
                            <a:srgbClr val="C00000"/>
                          </a:solidFill>
                          <a:effectLst/>
                        </a:rPr>
                        <a:t>أَكْملِ الْكَلِمَتَيْنِ الآتِيتَينِ أَسفَل كُلِّ صُورَةٍ بِالْمَقْطَعِ الصَّوْتِي الْمُناسِبِ مِمَّا يَأْتِي:</a:t>
                      </a:r>
                      <a:endParaRPr lang="en-US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647062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EE1E392-11CD-4CE2-8074-DD7D12945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2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كي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8AE88-09B7-4BE4-857E-1EA241D6B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263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A7094-614D-439C-9D2E-D1C6CE95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164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ذ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7A86E-81E8-4FE2-8FE3-DE18810F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303" y="1217132"/>
            <a:ext cx="1546081" cy="969818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A5A5A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فو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1CE3-8FBE-4F04-8D01-E8462666A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" t="46463" r="86136" b="37368"/>
          <a:stretch/>
        </p:blipFill>
        <p:spPr>
          <a:xfrm>
            <a:off x="9416488" y="2812233"/>
            <a:ext cx="2230582" cy="1858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1348B6-0833-4BCC-B77D-DC24DF55389C}"/>
              </a:ext>
            </a:extLst>
          </p:cNvPr>
          <p:cNvSpPr txBox="1"/>
          <p:nvPr/>
        </p:nvSpPr>
        <p:spPr>
          <a:xfrm flipH="1">
            <a:off x="9221424" y="50453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حِـ..... ءٌ</a:t>
            </a:r>
            <a:endParaRPr lang="en-US" sz="4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E1A574-931D-4BE2-BC56-1597F9628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5" t="66271" r="56705" b="12709"/>
          <a:stretch/>
        </p:blipFill>
        <p:spPr>
          <a:xfrm>
            <a:off x="865329" y="2826361"/>
            <a:ext cx="2230582" cy="1858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157F0A-4EAA-48AD-B0BB-4A6A58E27973}"/>
              </a:ext>
            </a:extLst>
          </p:cNvPr>
          <p:cNvSpPr txBox="1"/>
          <p:nvPr/>
        </p:nvSpPr>
        <p:spPr>
          <a:xfrm flipH="1">
            <a:off x="873795" y="50453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    تِفٌ</a:t>
            </a:r>
            <a:endParaRPr lang="en-US" sz="4800" b="1" dirty="0"/>
          </a:p>
        </p:txBody>
      </p:sp>
      <p:pic>
        <p:nvPicPr>
          <p:cNvPr id="19" name="Picture 18" descr="Shape, square&#10;&#10;Description automatically generated">
            <a:extLst>
              <a:ext uri="{FF2B5EF4-FFF2-40B4-BE49-F238E27FC236}">
                <a16:creationId xmlns:a16="http://schemas.microsoft.com/office/drawing/2014/main" id="{2203584D-2797-43EF-9048-CE9A821A1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74" y="2479715"/>
            <a:ext cx="1876425" cy="24288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3FAE1D-C0B4-41F8-ABB0-31CDD1EEE6B5}"/>
              </a:ext>
            </a:extLst>
          </p:cNvPr>
          <p:cNvSpPr txBox="1"/>
          <p:nvPr/>
        </p:nvSpPr>
        <p:spPr>
          <a:xfrm flipH="1">
            <a:off x="3831778" y="50453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....   ـسٌ</a:t>
            </a:r>
            <a:endParaRPr lang="en-US" sz="48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8A4255-57BB-4E25-97B0-B5CC89E395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62" t="57608" r="49643" b="18916"/>
          <a:stretch/>
        </p:blipFill>
        <p:spPr>
          <a:xfrm>
            <a:off x="6243347" y="2981602"/>
            <a:ext cx="2956901" cy="1858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C51E3D-4D06-48F6-84E6-5352F05DE0FC}"/>
              </a:ext>
            </a:extLst>
          </p:cNvPr>
          <p:cNvSpPr txBox="1"/>
          <p:nvPr/>
        </p:nvSpPr>
        <p:spPr>
          <a:xfrm flipH="1">
            <a:off x="6526601" y="5045397"/>
            <a:ext cx="24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عُصْـ......رٌ</a:t>
            </a:r>
            <a:endParaRPr lang="en-US" sz="4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216C63-8DA1-4A5C-9319-425B5A6E52EA}"/>
              </a:ext>
            </a:extLst>
          </p:cNvPr>
          <p:cNvSpPr/>
          <p:nvPr/>
        </p:nvSpPr>
        <p:spPr>
          <a:xfrm>
            <a:off x="10072631" y="5131238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ــذا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3EDF1A-F230-4FE2-8CEE-E02F110676E9}"/>
              </a:ext>
            </a:extLst>
          </p:cNvPr>
          <p:cNvSpPr/>
          <p:nvPr/>
        </p:nvSpPr>
        <p:spPr>
          <a:xfrm>
            <a:off x="6970426" y="5131238"/>
            <a:ext cx="935918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ـفـو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47411F-3952-45CD-9534-5797AE79135F}"/>
              </a:ext>
            </a:extLst>
          </p:cNvPr>
          <p:cNvSpPr/>
          <p:nvPr/>
        </p:nvSpPr>
        <p:spPr>
          <a:xfrm>
            <a:off x="4886793" y="5148009"/>
            <a:ext cx="1103921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FF0000"/>
                </a:solidFill>
              </a:rPr>
              <a:t>كـيـ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E39914-36ED-462C-957E-3F92E04A5AF4}"/>
              </a:ext>
            </a:extLst>
          </p:cNvPr>
          <p:cNvSpPr/>
          <p:nvPr/>
        </p:nvSpPr>
        <p:spPr>
          <a:xfrm>
            <a:off x="2211396" y="5131238"/>
            <a:ext cx="848540" cy="65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QA" sz="4800" b="1" dirty="0">
                <a:solidFill>
                  <a:srgbClr val="FF0000"/>
                </a:solidFill>
              </a:rPr>
              <a:t>هـا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</a:t>
            </a:r>
          </a:p>
          <a:p>
            <a:pPr algn="ctr" rtl="1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</a:t>
            </a: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التحليل والتركيب)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2132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630AFA-2920-439D-B63B-7D2EADE67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602917"/>
              </p:ext>
            </p:extLst>
          </p:nvPr>
        </p:nvGraphicFramePr>
        <p:xfrm>
          <a:off x="2569780" y="382405"/>
          <a:ext cx="8521754" cy="816166"/>
        </p:xfrm>
        <a:graphic>
          <a:graphicData uri="http://schemas.openxmlformats.org/drawingml/2006/table">
            <a:tbl>
              <a:tblPr rtl="1"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8521754">
                  <a:extLst>
                    <a:ext uri="{9D8B030D-6E8A-4147-A177-3AD203B41FA5}">
                      <a16:colId xmlns:a16="http://schemas.microsoft.com/office/drawing/2014/main" val="2210931913"/>
                    </a:ext>
                  </a:extLst>
                </a:gridCol>
              </a:tblGrid>
              <a:tr h="70541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200" b="1" cap="none" spc="0" dirty="0">
                          <a:solidFill>
                            <a:srgbClr val="C00000"/>
                          </a:solidFill>
                          <a:effectLst/>
                        </a:rPr>
                        <a:t>(أ) حَلِلْ الْكَلِمَتَيْنِ الآتِيَتَيْنِ إِلَى مَقَاطِعَها الصَّوْتِيَّةِ :</a:t>
                      </a:r>
                      <a:endParaRPr lang="en-US" sz="3200" b="1" cap="none" spc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2017" marR="141446" marT="37719" marB="28289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59907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666E4DE-E03F-4BD9-996C-48691C395AE5}"/>
              </a:ext>
            </a:extLst>
          </p:cNvPr>
          <p:cNvGrpSpPr/>
          <p:nvPr/>
        </p:nvGrpSpPr>
        <p:grpSpPr>
          <a:xfrm>
            <a:off x="1429407" y="3341163"/>
            <a:ext cx="8960726" cy="1493300"/>
            <a:chOff x="0" y="0"/>
            <a:chExt cx="5981700" cy="8858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890C3B4-9492-4197-8B24-D83CA531ED59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15E59-0486-4875-A801-C2745046A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9F5C29-BFF7-4B8B-A992-9237D511122F}"/>
              </a:ext>
            </a:extLst>
          </p:cNvPr>
          <p:cNvGrpSpPr/>
          <p:nvPr/>
        </p:nvGrpSpPr>
        <p:grpSpPr>
          <a:xfrm>
            <a:off x="1429407" y="1720181"/>
            <a:ext cx="8960726" cy="1493300"/>
            <a:chOff x="0" y="0"/>
            <a:chExt cx="5981700" cy="88582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EB07CBA-5D47-4256-A8F0-8EA085F967C1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7EF805-D15A-4AE0-89C3-0D0201301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DC1C9-8493-4FBF-9789-51900EA9A936}"/>
              </a:ext>
            </a:extLst>
          </p:cNvPr>
          <p:cNvGrpSpPr/>
          <p:nvPr/>
        </p:nvGrpSpPr>
        <p:grpSpPr>
          <a:xfrm>
            <a:off x="1429407" y="4964557"/>
            <a:ext cx="8960726" cy="1493300"/>
            <a:chOff x="0" y="0"/>
            <a:chExt cx="5981700" cy="8858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CA3507D-0620-4907-9ED7-B68BB69B6095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5971E9-9382-4044-8566-B6FE26553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AC3821-8484-4EF5-B697-A36A6B06F70A}"/>
              </a:ext>
            </a:extLst>
          </p:cNvPr>
          <p:cNvSpPr txBox="1"/>
          <p:nvPr/>
        </p:nvSpPr>
        <p:spPr>
          <a:xfrm flipH="1">
            <a:off x="7739293" y="2029621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شُهورٌ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A21C8-1BA0-47D2-8FE5-D72B9E9BB9FA}"/>
              </a:ext>
            </a:extLst>
          </p:cNvPr>
          <p:cNvSpPr txBox="1"/>
          <p:nvPr/>
        </p:nvSpPr>
        <p:spPr>
          <a:xfrm flipH="1">
            <a:off x="7739293" y="3678765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نَظيفٌ</a:t>
            </a:r>
            <a:endParaRPr lang="en-US" sz="4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45034A-00CB-4E98-842A-DFFCD4D0BE7D}"/>
              </a:ext>
            </a:extLst>
          </p:cNvPr>
          <p:cNvSpPr txBox="1"/>
          <p:nvPr/>
        </p:nvSpPr>
        <p:spPr>
          <a:xfrm flipH="1">
            <a:off x="7722131" y="5299675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شَعْرٌ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584F5-DAB6-4BE7-A9AD-1D5634E65119}"/>
              </a:ext>
            </a:extLst>
          </p:cNvPr>
          <p:cNvSpPr/>
          <p:nvPr/>
        </p:nvSpPr>
        <p:spPr>
          <a:xfrm>
            <a:off x="5096656" y="2029621"/>
            <a:ext cx="116923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شُــ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B10336-7474-4169-BBCF-7E84D3363E52}"/>
              </a:ext>
            </a:extLst>
          </p:cNvPr>
          <p:cNvSpPr/>
          <p:nvPr/>
        </p:nvSpPr>
        <p:spPr>
          <a:xfrm>
            <a:off x="3583094" y="2068055"/>
            <a:ext cx="116923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highlight>
                  <a:srgbClr val="FFFF00"/>
                </a:highlight>
              </a:rPr>
              <a:t>ــهـــو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F3F09-2B0D-4219-A889-8FF77325AB11}"/>
              </a:ext>
            </a:extLst>
          </p:cNvPr>
          <p:cNvSpPr/>
          <p:nvPr/>
        </p:nvSpPr>
        <p:spPr>
          <a:xfrm>
            <a:off x="2078012" y="2068056"/>
            <a:ext cx="1169233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6600" b="1" dirty="0">
                <a:solidFill>
                  <a:srgbClr val="C00000"/>
                </a:solidFill>
              </a:rPr>
              <a:t>رٌ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F399E1-31FB-4FF2-B49E-488FA7F17274}"/>
              </a:ext>
            </a:extLst>
          </p:cNvPr>
          <p:cNvSpPr/>
          <p:nvPr/>
        </p:nvSpPr>
        <p:spPr>
          <a:xfrm>
            <a:off x="4961744" y="3603344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0070C0"/>
                </a:solidFill>
              </a:rPr>
              <a:t>نَــ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A140D-C69B-4D54-AAAE-BE25572619E9}"/>
              </a:ext>
            </a:extLst>
          </p:cNvPr>
          <p:cNvSpPr/>
          <p:nvPr/>
        </p:nvSpPr>
        <p:spPr>
          <a:xfrm>
            <a:off x="3515637" y="3641054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highlight>
                  <a:srgbClr val="FFFF00"/>
                </a:highlight>
              </a:rPr>
              <a:t>ـ</a:t>
            </a:r>
            <a:r>
              <a:rPr lang="ar-QA" sz="4400" b="1" dirty="0" err="1">
                <a:highlight>
                  <a:srgbClr val="FFFF00"/>
                </a:highlight>
              </a:rPr>
              <a:t>ظـي</a:t>
            </a:r>
            <a:r>
              <a:rPr lang="ar-QA" sz="4400" b="1" dirty="0">
                <a:highlight>
                  <a:srgbClr val="FFFF00"/>
                </a:highlight>
              </a:rPr>
              <a:t>ــ</a:t>
            </a:r>
            <a:endParaRPr lang="en-US" sz="4400" b="1" dirty="0"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D72A24-0F76-4F0C-87BD-2794481928AD}"/>
              </a:ext>
            </a:extLst>
          </p:cNvPr>
          <p:cNvSpPr/>
          <p:nvPr/>
        </p:nvSpPr>
        <p:spPr>
          <a:xfrm>
            <a:off x="1988899" y="3634604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0070C0"/>
                </a:solidFill>
              </a:rPr>
              <a:t>ــفٌ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6E6249-5A1F-4C7A-AEAC-D712AE85E71D}"/>
              </a:ext>
            </a:extLst>
          </p:cNvPr>
          <p:cNvSpPr/>
          <p:nvPr/>
        </p:nvSpPr>
        <p:spPr>
          <a:xfrm>
            <a:off x="4961743" y="5257998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highlight>
                  <a:srgbClr val="FFFF00"/>
                </a:highlight>
              </a:rPr>
              <a:t>شَــعْــ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E9DD83-BB7B-4990-B390-A7C87CDA70C0}"/>
              </a:ext>
            </a:extLst>
          </p:cNvPr>
          <p:cNvSpPr/>
          <p:nvPr/>
        </p:nvSpPr>
        <p:spPr>
          <a:xfrm>
            <a:off x="1956915" y="5257998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B8EE13-802A-401A-A1AB-75F15C0A969D}"/>
              </a:ext>
            </a:extLst>
          </p:cNvPr>
          <p:cNvSpPr/>
          <p:nvPr/>
        </p:nvSpPr>
        <p:spPr>
          <a:xfrm>
            <a:off x="3517896" y="5298302"/>
            <a:ext cx="1304145" cy="906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7030A0"/>
                </a:solidFill>
              </a:rPr>
              <a:t>ـــــرٌ</a:t>
            </a:r>
            <a:endParaRPr lang="en-US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2D43A9-F6F8-442A-B62C-1F1EDB10FB66}"/>
              </a:ext>
            </a:extLst>
          </p:cNvPr>
          <p:cNvSpPr/>
          <p:nvPr/>
        </p:nvSpPr>
        <p:spPr>
          <a:xfrm>
            <a:off x="10072631" y="54198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630AFA-2920-439D-B63B-7D2EADE67A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69780" y="382405"/>
          <a:ext cx="8521754" cy="816166"/>
        </p:xfrm>
        <a:graphic>
          <a:graphicData uri="http://schemas.openxmlformats.org/drawingml/2006/table">
            <a:tbl>
              <a:tblPr rtl="1"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8521754">
                  <a:extLst>
                    <a:ext uri="{9D8B030D-6E8A-4147-A177-3AD203B41FA5}">
                      <a16:colId xmlns:a16="http://schemas.microsoft.com/office/drawing/2014/main" val="2210931913"/>
                    </a:ext>
                  </a:extLst>
                </a:gridCol>
              </a:tblGrid>
              <a:tr h="705416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200" b="1" cap="none" spc="0" dirty="0">
                          <a:solidFill>
                            <a:srgbClr val="C00000"/>
                          </a:solidFill>
                          <a:effectLst/>
                        </a:rPr>
                        <a:t>(أ) حَلِلْ الْكَلِمَتَيْنِ الآتِيَتَيْنِ إِلَى مَقَاطِعَها الصَّوْتِيَّةِ :</a:t>
                      </a:r>
                      <a:endParaRPr lang="en-US" sz="3200" b="1" cap="none" spc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2017" marR="141446" marT="37719" marB="28289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59907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666E4DE-E03F-4BD9-996C-48691C395AE5}"/>
              </a:ext>
            </a:extLst>
          </p:cNvPr>
          <p:cNvGrpSpPr/>
          <p:nvPr/>
        </p:nvGrpSpPr>
        <p:grpSpPr>
          <a:xfrm>
            <a:off x="1429407" y="3341163"/>
            <a:ext cx="8960726" cy="1493300"/>
            <a:chOff x="0" y="0"/>
            <a:chExt cx="5981700" cy="8858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890C3B4-9492-4197-8B24-D83CA531ED59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15E59-0486-4875-A801-C2745046A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9F5C29-BFF7-4B8B-A992-9237D511122F}"/>
              </a:ext>
            </a:extLst>
          </p:cNvPr>
          <p:cNvGrpSpPr/>
          <p:nvPr/>
        </p:nvGrpSpPr>
        <p:grpSpPr>
          <a:xfrm>
            <a:off x="1429407" y="1720181"/>
            <a:ext cx="8960726" cy="1493300"/>
            <a:chOff x="0" y="0"/>
            <a:chExt cx="5981700" cy="88582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EB07CBA-5D47-4256-A8F0-8EA085F967C1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7EF805-D15A-4AE0-89C3-0D0201301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DC1C9-8493-4FBF-9789-51900EA9A936}"/>
              </a:ext>
            </a:extLst>
          </p:cNvPr>
          <p:cNvGrpSpPr/>
          <p:nvPr/>
        </p:nvGrpSpPr>
        <p:grpSpPr>
          <a:xfrm>
            <a:off x="1429407" y="4964557"/>
            <a:ext cx="8960726" cy="1493300"/>
            <a:chOff x="0" y="0"/>
            <a:chExt cx="5981700" cy="8858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CA3507D-0620-4907-9ED7-B68BB69B6095}"/>
                </a:ext>
              </a:extLst>
            </p:cNvPr>
            <p:cNvSpPr/>
            <p:nvPr/>
          </p:nvSpPr>
          <p:spPr>
            <a:xfrm>
              <a:off x="0" y="0"/>
              <a:ext cx="5981700" cy="885825"/>
            </a:xfrm>
            <a:prstGeom prst="round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5971E9-9382-4044-8566-B6FE26553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/>
            <a:stretch/>
          </p:blipFill>
          <p:spPr>
            <a:xfrm>
              <a:off x="342900" y="76200"/>
              <a:ext cx="5490209" cy="70485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8AC3821-8484-4EF5-B697-A36A6B06F70A}"/>
              </a:ext>
            </a:extLst>
          </p:cNvPr>
          <p:cNvSpPr txBox="1"/>
          <p:nvPr/>
        </p:nvSpPr>
        <p:spPr>
          <a:xfrm flipH="1">
            <a:off x="7739293" y="2029621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جُذورٌ</a:t>
            </a:r>
            <a:endParaRPr lang="en-US" sz="4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A21C8-1BA0-47D2-8FE5-D72B9E9BB9FA}"/>
              </a:ext>
            </a:extLst>
          </p:cNvPr>
          <p:cNvSpPr txBox="1"/>
          <p:nvPr/>
        </p:nvSpPr>
        <p:spPr>
          <a:xfrm flipH="1">
            <a:off x="7739293" y="3678765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غُرابٌ</a:t>
            </a:r>
            <a:endParaRPr lang="en-US" sz="4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45034A-00CB-4E98-842A-DFFCD4D0BE7D}"/>
              </a:ext>
            </a:extLst>
          </p:cNvPr>
          <p:cNvSpPr txBox="1"/>
          <p:nvPr/>
        </p:nvSpPr>
        <p:spPr>
          <a:xfrm flipH="1">
            <a:off x="7722131" y="5299675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صَغيرٌ</a:t>
            </a:r>
            <a:endParaRPr lang="en-US" sz="4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A71E57-8AED-4178-84D4-867A322204D4}"/>
              </a:ext>
            </a:extLst>
          </p:cNvPr>
          <p:cNvSpPr/>
          <p:nvPr/>
        </p:nvSpPr>
        <p:spPr>
          <a:xfrm>
            <a:off x="4946754" y="2029621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جُـ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9D1AD4-285F-44B2-87C9-C638C168CEC7}"/>
              </a:ext>
            </a:extLst>
          </p:cNvPr>
          <p:cNvSpPr/>
          <p:nvPr/>
        </p:nvSpPr>
        <p:spPr>
          <a:xfrm>
            <a:off x="3473350" y="1963214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ــذو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A67B76-A929-476D-8BD0-04815925AA4B}"/>
              </a:ext>
            </a:extLst>
          </p:cNvPr>
          <p:cNvSpPr/>
          <p:nvPr/>
        </p:nvSpPr>
        <p:spPr>
          <a:xfrm>
            <a:off x="1884837" y="2074330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رٌ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8AE3E-B531-4D78-BC5E-B77D2AB4BF37}"/>
              </a:ext>
            </a:extLst>
          </p:cNvPr>
          <p:cNvSpPr/>
          <p:nvPr/>
        </p:nvSpPr>
        <p:spPr>
          <a:xfrm>
            <a:off x="4961744" y="3560110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غُــ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383C65-6FBF-46A5-9914-64AC7B28D634}"/>
              </a:ext>
            </a:extLst>
          </p:cNvPr>
          <p:cNvSpPr/>
          <p:nvPr/>
        </p:nvSpPr>
        <p:spPr>
          <a:xfrm>
            <a:off x="3544044" y="3584196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  <a:highlight>
                  <a:srgbClr val="FFFF00"/>
                </a:highlight>
              </a:rPr>
              <a:t>ــرا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43995E-CA57-42E6-89F2-BB8E8FA27BC1}"/>
              </a:ext>
            </a:extLst>
          </p:cNvPr>
          <p:cNvSpPr/>
          <p:nvPr/>
        </p:nvSpPr>
        <p:spPr>
          <a:xfrm>
            <a:off x="2002316" y="3590646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بٌ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EE2EC3-A898-4430-8F76-3E611EE405C6}"/>
              </a:ext>
            </a:extLst>
          </p:cNvPr>
          <p:cNvSpPr/>
          <p:nvPr/>
        </p:nvSpPr>
        <p:spPr>
          <a:xfrm>
            <a:off x="4961744" y="5183504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صــ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34B911-101B-4E69-9D6A-C51477F6FFF3}"/>
              </a:ext>
            </a:extLst>
          </p:cNvPr>
          <p:cNvSpPr/>
          <p:nvPr/>
        </p:nvSpPr>
        <p:spPr>
          <a:xfrm>
            <a:off x="3511867" y="5183504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  <a:highlight>
                  <a:srgbClr val="FFFF00"/>
                </a:highlight>
              </a:rPr>
              <a:t>ــغـيـ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D88CF7F-1D70-41E7-8206-9A96FAB3C934}"/>
              </a:ext>
            </a:extLst>
          </p:cNvPr>
          <p:cNvSpPr/>
          <p:nvPr/>
        </p:nvSpPr>
        <p:spPr>
          <a:xfrm>
            <a:off x="1973201" y="5227299"/>
            <a:ext cx="1319135" cy="10072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C00000"/>
                </a:solidFill>
              </a:rPr>
              <a:t>ــرٌ</a:t>
            </a:r>
          </a:p>
        </p:txBody>
      </p:sp>
    </p:spTree>
    <p:extLst>
      <p:ext uri="{BB962C8B-B14F-4D97-AF65-F5344CB8AC3E}">
        <p14:creationId xmlns:p14="http://schemas.microsoft.com/office/powerpoint/2010/main" val="40355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81F585-4213-43C1-8027-C54E53F03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369861"/>
              </p:ext>
            </p:extLst>
          </p:nvPr>
        </p:nvGraphicFramePr>
        <p:xfrm>
          <a:off x="2688599" y="452346"/>
          <a:ext cx="7770559" cy="729875"/>
        </p:xfrm>
        <a:graphic>
          <a:graphicData uri="http://schemas.openxmlformats.org/drawingml/2006/table">
            <a:tbl>
              <a:tblPr rtl="1" firstRow="1" firstCol="1" bandRow="1"/>
              <a:tblGrid>
                <a:gridCol w="7770559">
                  <a:extLst>
                    <a:ext uri="{9D8B030D-6E8A-4147-A177-3AD203B41FA5}">
                      <a16:colId xmlns:a16="http://schemas.microsoft.com/office/drawing/2014/main" val="4288852255"/>
                    </a:ext>
                  </a:extLst>
                </a:gridCol>
              </a:tblGrid>
              <a:tr h="729875">
                <a:tc>
                  <a:txBody>
                    <a:bodyPr/>
                    <a:lstStyle/>
                    <a:p>
                      <a:pPr marL="0" marR="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3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(ب</a:t>
                      </a:r>
                      <a:r>
                        <a:rPr lang="ar-QA" sz="2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رَكِّبِ الْمَقَاطِعَ الْآتِيَةَ لِتُكَوِّنَ كَلِمَتَيْنِ لَهُمَا مَعْنَى:</a:t>
                      </a:r>
                      <a:endParaRPr lang="ar-QA" sz="33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730" marR="125730" marT="174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90579"/>
                  </a:ext>
                </a:extLst>
              </a:tr>
            </a:tbl>
          </a:graphicData>
        </a:graphic>
      </p:graphicFrame>
      <p:sp>
        <p:nvSpPr>
          <p:cNvPr id="18" name="Text Box 90">
            <a:extLst>
              <a:ext uri="{FF2B5EF4-FFF2-40B4-BE49-F238E27FC236}">
                <a16:creationId xmlns:a16="http://schemas.microsoft.com/office/drawing/2014/main" id="{4E181206-343C-4BF3-989B-B265BBEFFFC8}"/>
              </a:ext>
            </a:extLst>
          </p:cNvPr>
          <p:cNvSpPr txBox="1"/>
          <p:nvPr/>
        </p:nvSpPr>
        <p:spPr>
          <a:xfrm>
            <a:off x="9175583" y="6706269"/>
            <a:ext cx="828675" cy="533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 rtl="1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</a:pPr>
            <a:r>
              <a:rPr lang="ar-EG" sz="22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86CDA032-3BC6-43B9-8B3A-E9C46C40D3F3}"/>
              </a:ext>
            </a:extLst>
          </p:cNvPr>
          <p:cNvSpPr txBox="1"/>
          <p:nvPr/>
        </p:nvSpPr>
        <p:spPr>
          <a:xfrm>
            <a:off x="8556458" y="6760244"/>
            <a:ext cx="828675" cy="533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D15E57-BDED-41CD-8022-3A4D4AA7A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83" y="10592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9039BA3-7B55-489E-AB8A-C2A05E9B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83" y="15164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DA2E83-DF18-4FF2-896C-7EB747C4F220}"/>
              </a:ext>
            </a:extLst>
          </p:cNvPr>
          <p:cNvSpPr/>
          <p:nvPr/>
        </p:nvSpPr>
        <p:spPr>
          <a:xfrm>
            <a:off x="1182414" y="1470104"/>
            <a:ext cx="8821844" cy="1367689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1" name="Picture 89">
            <a:extLst>
              <a:ext uri="{FF2B5EF4-FFF2-40B4-BE49-F238E27FC236}">
                <a16:creationId xmlns:a16="http://schemas.microsoft.com/office/drawing/2014/main" id="{067D0EDD-381A-40EF-AB31-EC8EC5BB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339"/>
          <a:stretch>
            <a:fillRect/>
          </a:stretch>
        </p:blipFill>
        <p:spPr bwMode="auto">
          <a:xfrm>
            <a:off x="1420730" y="1605041"/>
            <a:ext cx="8461291" cy="10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64285D-85E9-48DE-A5AF-EBFC556E283D}"/>
              </a:ext>
            </a:extLst>
          </p:cNvPr>
          <p:cNvSpPr/>
          <p:nvPr/>
        </p:nvSpPr>
        <p:spPr>
          <a:xfrm>
            <a:off x="1182414" y="2911891"/>
            <a:ext cx="8821844" cy="1367689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3" name="Picture 89">
            <a:extLst>
              <a:ext uri="{FF2B5EF4-FFF2-40B4-BE49-F238E27FC236}">
                <a16:creationId xmlns:a16="http://schemas.microsoft.com/office/drawing/2014/main" id="{B4FDCCD3-5E87-4E66-B4C0-3F3B23F8C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339"/>
          <a:stretch>
            <a:fillRect/>
          </a:stretch>
        </p:blipFill>
        <p:spPr bwMode="auto">
          <a:xfrm>
            <a:off x="1420730" y="3046828"/>
            <a:ext cx="8461291" cy="10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6151E9-895D-4BEB-BD29-442AEF01C3AE}"/>
              </a:ext>
            </a:extLst>
          </p:cNvPr>
          <p:cNvSpPr/>
          <p:nvPr/>
        </p:nvSpPr>
        <p:spPr>
          <a:xfrm>
            <a:off x="1182414" y="4352341"/>
            <a:ext cx="8852007" cy="1399146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62D10D-4DD7-4844-91D7-20DF3779B532}"/>
              </a:ext>
            </a:extLst>
          </p:cNvPr>
          <p:cNvGrpSpPr/>
          <p:nvPr/>
        </p:nvGrpSpPr>
        <p:grpSpPr>
          <a:xfrm>
            <a:off x="1551550" y="4549825"/>
            <a:ext cx="8330472" cy="1053121"/>
            <a:chOff x="0" y="0"/>
            <a:chExt cx="5495925" cy="6667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6BE96-9829-46B2-BE8C-5C2444CD971E}"/>
                </a:ext>
              </a:extLst>
            </p:cNvPr>
            <p:cNvGrpSpPr/>
            <p:nvPr/>
          </p:nvGrpSpPr>
          <p:grpSpPr>
            <a:xfrm>
              <a:off x="0" y="0"/>
              <a:ext cx="5495925" cy="666750"/>
              <a:chOff x="0" y="0"/>
              <a:chExt cx="5495925" cy="66675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ABD571C-DD2F-4AEA-90DD-D6917EA75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845"/>
              <a:stretch/>
            </p:blipFill>
            <p:spPr bwMode="auto">
              <a:xfrm>
                <a:off x="0" y="0"/>
                <a:ext cx="5495925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Text Box 80">
                <a:extLst>
                  <a:ext uri="{FF2B5EF4-FFF2-40B4-BE49-F238E27FC236}">
                    <a16:creationId xmlns:a16="http://schemas.microsoft.com/office/drawing/2014/main" id="{6595C1FD-C1DB-444A-84DD-3F3B9A6D7831}"/>
                  </a:ext>
                </a:extLst>
              </p:cNvPr>
              <p:cNvSpPr txBox="1"/>
              <p:nvPr/>
            </p:nvSpPr>
            <p:spPr>
              <a:xfrm>
                <a:off x="4924425" y="85725"/>
                <a:ext cx="390525" cy="5334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0" name="Text Box 81">
                <a:extLst>
                  <a:ext uri="{FF2B5EF4-FFF2-40B4-BE49-F238E27FC236}">
                    <a16:creationId xmlns:a16="http://schemas.microsoft.com/office/drawing/2014/main" id="{6285513B-4D5F-408F-8812-1A314B912B4A}"/>
                  </a:ext>
                </a:extLst>
              </p:cNvPr>
              <p:cNvSpPr txBox="1"/>
              <p:nvPr/>
            </p:nvSpPr>
            <p:spPr>
              <a:xfrm>
                <a:off x="3981450" y="123825"/>
                <a:ext cx="581025" cy="5429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27" name="Text Box 82">
              <a:extLst>
                <a:ext uri="{FF2B5EF4-FFF2-40B4-BE49-F238E27FC236}">
                  <a16:creationId xmlns:a16="http://schemas.microsoft.com/office/drawing/2014/main" id="{1818F1B9-2E15-4E6A-B77D-93476B1E4113}"/>
                </a:ext>
              </a:extLst>
            </p:cNvPr>
            <p:cNvSpPr txBox="1"/>
            <p:nvPr/>
          </p:nvSpPr>
          <p:spPr>
            <a:xfrm>
              <a:off x="3200400" y="57150"/>
              <a:ext cx="390525" cy="6000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  <p:sp>
        <p:nvSpPr>
          <p:cNvPr id="7" name="Rectangle 16">
            <a:extLst>
              <a:ext uri="{FF2B5EF4-FFF2-40B4-BE49-F238E27FC236}">
                <a16:creationId xmlns:a16="http://schemas.microsoft.com/office/drawing/2014/main" id="{9CA29094-C31F-4989-A0B3-63146D897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1986" y="-2629484"/>
            <a:ext cx="18042307" cy="72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4DBF781-2669-4407-B3C2-5785535C4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1986" y="-2172285"/>
            <a:ext cx="180423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DF757-8093-4FB5-B1D0-C7E79525BAA0}"/>
              </a:ext>
            </a:extLst>
          </p:cNvPr>
          <p:cNvSpPr txBox="1"/>
          <p:nvPr/>
        </p:nvSpPr>
        <p:spPr>
          <a:xfrm flipH="1">
            <a:off x="8369043" y="1732632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 err="1"/>
              <a:t>جا</a:t>
            </a:r>
            <a:endParaRPr lang="en-US" sz="4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29C7A9-475C-4678-96EE-0980CB036EEF}"/>
              </a:ext>
            </a:extLst>
          </p:cNvPr>
          <p:cNvSpPr txBox="1"/>
          <p:nvPr/>
        </p:nvSpPr>
        <p:spPr>
          <a:xfrm flipH="1">
            <a:off x="6882514" y="1725453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رٌ</a:t>
            </a:r>
            <a:endParaRPr lang="en-US" sz="4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AF88CD-7CF5-4426-84C0-6878EECF5C7A}"/>
              </a:ext>
            </a:extLst>
          </p:cNvPr>
          <p:cNvSpPr txBox="1"/>
          <p:nvPr/>
        </p:nvSpPr>
        <p:spPr>
          <a:xfrm flipH="1">
            <a:off x="8425932" y="3147474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 err="1"/>
              <a:t>صَيْ</a:t>
            </a:r>
            <a:endParaRPr lang="en-US" sz="48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240ACF-1B75-47B8-875A-E4B17796B30C}"/>
              </a:ext>
            </a:extLst>
          </p:cNvPr>
          <p:cNvSpPr txBox="1"/>
          <p:nvPr/>
        </p:nvSpPr>
        <p:spPr>
          <a:xfrm flipH="1">
            <a:off x="6847606" y="3158746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فٌ</a:t>
            </a:r>
            <a:endParaRPr lang="en-US" sz="48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616EE8-FA9B-425E-87A4-0C07074C8BA9}"/>
              </a:ext>
            </a:extLst>
          </p:cNvPr>
          <p:cNvSpPr txBox="1"/>
          <p:nvPr/>
        </p:nvSpPr>
        <p:spPr>
          <a:xfrm flipH="1">
            <a:off x="8535119" y="4604192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قَـ</a:t>
            </a:r>
            <a:endParaRPr lang="en-US" sz="4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B7225E-04B4-4174-84BD-7D5044C17C1D}"/>
              </a:ext>
            </a:extLst>
          </p:cNvPr>
          <p:cNvSpPr txBox="1"/>
          <p:nvPr/>
        </p:nvSpPr>
        <p:spPr>
          <a:xfrm flipH="1">
            <a:off x="7242152" y="4644311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دي</a:t>
            </a:r>
            <a:endParaRPr lang="en-US" sz="4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F2779-DA3D-429E-9F61-F12DD7AF8D59}"/>
              </a:ext>
            </a:extLst>
          </p:cNvPr>
          <p:cNvSpPr txBox="1"/>
          <p:nvPr/>
        </p:nvSpPr>
        <p:spPr>
          <a:xfrm flipH="1">
            <a:off x="5935936" y="4666128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مٌ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4F3DA8-3449-467E-9370-73BA524546AE}"/>
              </a:ext>
            </a:extLst>
          </p:cNvPr>
          <p:cNvSpPr/>
          <p:nvPr/>
        </p:nvSpPr>
        <p:spPr>
          <a:xfrm>
            <a:off x="1642160" y="1692444"/>
            <a:ext cx="4024791" cy="804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FF0000"/>
                </a:solidFill>
              </a:rPr>
              <a:t>جـــــارٌ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B39363-CE9A-48C5-A1F4-9090C818F5DE}"/>
              </a:ext>
            </a:extLst>
          </p:cNvPr>
          <p:cNvSpPr/>
          <p:nvPr/>
        </p:nvSpPr>
        <p:spPr>
          <a:xfrm>
            <a:off x="1642160" y="3147540"/>
            <a:ext cx="4024791" cy="804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5400" b="1" dirty="0">
                <a:solidFill>
                  <a:schemeClr val="accent2"/>
                </a:solidFill>
              </a:rPr>
              <a:t>صَــيْــفٌ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AC6BEA-4730-491F-A785-155C2F50D87C}"/>
              </a:ext>
            </a:extLst>
          </p:cNvPr>
          <p:cNvSpPr/>
          <p:nvPr/>
        </p:nvSpPr>
        <p:spPr>
          <a:xfrm>
            <a:off x="1642160" y="4633881"/>
            <a:ext cx="3673227" cy="804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5400" b="1" dirty="0">
                <a:solidFill>
                  <a:srgbClr val="00B050"/>
                </a:solidFill>
              </a:rPr>
              <a:t>قَــديــــمٌ</a:t>
            </a:r>
            <a:endParaRPr lang="en-US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نتيجة بحث الصور عن هادئة خلفيات بوربوينت gif">
            <a:extLst>
              <a:ext uri="{FF2B5EF4-FFF2-40B4-BE49-F238E27FC236}">
                <a16:creationId xmlns:a16="http://schemas.microsoft.com/office/drawing/2014/main" id="{7444B65E-C192-4BC7-A9F8-7EB9622B2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نتيجة بحث الصور عن اللهم علمنا ما تنفعنا">
            <a:extLst>
              <a:ext uri="{FF2B5EF4-FFF2-40B4-BE49-F238E27FC236}">
                <a16:creationId xmlns:a16="http://schemas.microsoft.com/office/drawing/2014/main" id="{1B274AC2-65D6-4E3D-841F-F85F07A7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9"/>
          <a:stretch/>
        </p:blipFill>
        <p:spPr bwMode="auto">
          <a:xfrm>
            <a:off x="737419" y="353962"/>
            <a:ext cx="10899059" cy="6091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79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8AFCD94-E77F-4028-9316-B2DA7065BFA4}"/>
              </a:ext>
            </a:extLst>
          </p:cNvPr>
          <p:cNvSpPr/>
          <p:nvPr/>
        </p:nvSpPr>
        <p:spPr>
          <a:xfrm>
            <a:off x="10028919" y="97447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81F585-4213-43C1-8027-C54E53F03AAA}"/>
              </a:ext>
            </a:extLst>
          </p:cNvPr>
          <p:cNvGraphicFramePr>
            <a:graphicFrameLocks noGrp="1"/>
          </p:cNvGraphicFramePr>
          <p:nvPr/>
        </p:nvGraphicFramePr>
        <p:xfrm>
          <a:off x="2688599" y="452346"/>
          <a:ext cx="7770559" cy="729875"/>
        </p:xfrm>
        <a:graphic>
          <a:graphicData uri="http://schemas.openxmlformats.org/drawingml/2006/table">
            <a:tbl>
              <a:tblPr rtl="1" firstRow="1" firstCol="1" bandRow="1"/>
              <a:tblGrid>
                <a:gridCol w="7770559">
                  <a:extLst>
                    <a:ext uri="{9D8B030D-6E8A-4147-A177-3AD203B41FA5}">
                      <a16:colId xmlns:a16="http://schemas.microsoft.com/office/drawing/2014/main" val="4288852255"/>
                    </a:ext>
                  </a:extLst>
                </a:gridCol>
              </a:tblGrid>
              <a:tr h="729875">
                <a:tc>
                  <a:txBody>
                    <a:bodyPr/>
                    <a:lstStyle/>
                    <a:p>
                      <a:pPr marL="0" marR="0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33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(ب</a:t>
                      </a:r>
                      <a:r>
                        <a:rPr lang="ar-QA" sz="2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رَكِّبِ الْمَقَاطِعَ الْآتِيَةَ لِتُكَوِّنَ كَلِمَتَيْنِ لَهُمَا مَعْنَى:</a:t>
                      </a:r>
                      <a:endParaRPr lang="ar-QA" sz="33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730" marR="125730" marT="1746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590579"/>
                  </a:ext>
                </a:extLst>
              </a:tr>
            </a:tbl>
          </a:graphicData>
        </a:graphic>
      </p:graphicFrame>
      <p:sp>
        <p:nvSpPr>
          <p:cNvPr id="18" name="Text Box 90">
            <a:extLst>
              <a:ext uri="{FF2B5EF4-FFF2-40B4-BE49-F238E27FC236}">
                <a16:creationId xmlns:a16="http://schemas.microsoft.com/office/drawing/2014/main" id="{4E181206-343C-4BF3-989B-B265BBEFFFC8}"/>
              </a:ext>
            </a:extLst>
          </p:cNvPr>
          <p:cNvSpPr txBox="1"/>
          <p:nvPr/>
        </p:nvSpPr>
        <p:spPr>
          <a:xfrm>
            <a:off x="9175583" y="6706269"/>
            <a:ext cx="828675" cy="533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 rtl="1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</a:pPr>
            <a:r>
              <a:rPr lang="ar-EG" sz="22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9" name="Text Box 79">
            <a:extLst>
              <a:ext uri="{FF2B5EF4-FFF2-40B4-BE49-F238E27FC236}">
                <a16:creationId xmlns:a16="http://schemas.microsoft.com/office/drawing/2014/main" id="{86CDA032-3BC6-43B9-8B3A-E9C46C40D3F3}"/>
              </a:ext>
            </a:extLst>
          </p:cNvPr>
          <p:cNvSpPr txBox="1"/>
          <p:nvPr/>
        </p:nvSpPr>
        <p:spPr>
          <a:xfrm>
            <a:off x="8556458" y="6760244"/>
            <a:ext cx="828675" cy="533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D15E57-BDED-41CD-8022-3A4D4AA7A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83" y="10592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9039BA3-7B55-489E-AB8A-C2A05E9B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83" y="15164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DA2E83-DF18-4FF2-896C-7EB747C4F220}"/>
              </a:ext>
            </a:extLst>
          </p:cNvPr>
          <p:cNvSpPr/>
          <p:nvPr/>
        </p:nvSpPr>
        <p:spPr>
          <a:xfrm>
            <a:off x="1182414" y="1470104"/>
            <a:ext cx="8821844" cy="1367689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1" name="Picture 89">
            <a:extLst>
              <a:ext uri="{FF2B5EF4-FFF2-40B4-BE49-F238E27FC236}">
                <a16:creationId xmlns:a16="http://schemas.microsoft.com/office/drawing/2014/main" id="{067D0EDD-381A-40EF-AB31-EC8EC5BB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339"/>
          <a:stretch>
            <a:fillRect/>
          </a:stretch>
        </p:blipFill>
        <p:spPr bwMode="auto">
          <a:xfrm>
            <a:off x="1420730" y="1605041"/>
            <a:ext cx="8461291" cy="10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64285D-85E9-48DE-A5AF-EBFC556E283D}"/>
              </a:ext>
            </a:extLst>
          </p:cNvPr>
          <p:cNvSpPr/>
          <p:nvPr/>
        </p:nvSpPr>
        <p:spPr>
          <a:xfrm>
            <a:off x="1182414" y="2911891"/>
            <a:ext cx="8821844" cy="1367689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3" name="Picture 89">
            <a:extLst>
              <a:ext uri="{FF2B5EF4-FFF2-40B4-BE49-F238E27FC236}">
                <a16:creationId xmlns:a16="http://schemas.microsoft.com/office/drawing/2014/main" id="{B4FDCCD3-5E87-4E66-B4C0-3F3B23F8C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7339"/>
          <a:stretch>
            <a:fillRect/>
          </a:stretch>
        </p:blipFill>
        <p:spPr bwMode="auto">
          <a:xfrm>
            <a:off x="1420730" y="3046828"/>
            <a:ext cx="8461291" cy="10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06151E9-895D-4BEB-BD29-442AEF01C3AE}"/>
              </a:ext>
            </a:extLst>
          </p:cNvPr>
          <p:cNvSpPr/>
          <p:nvPr/>
        </p:nvSpPr>
        <p:spPr>
          <a:xfrm>
            <a:off x="1182414" y="4352341"/>
            <a:ext cx="8852007" cy="1399146"/>
          </a:xfrm>
          <a:prstGeom prst="round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62D10D-4DD7-4844-91D7-20DF3779B532}"/>
              </a:ext>
            </a:extLst>
          </p:cNvPr>
          <p:cNvGrpSpPr/>
          <p:nvPr/>
        </p:nvGrpSpPr>
        <p:grpSpPr>
          <a:xfrm>
            <a:off x="1551550" y="4549825"/>
            <a:ext cx="8330472" cy="1053121"/>
            <a:chOff x="0" y="0"/>
            <a:chExt cx="5495925" cy="6667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6BE96-9829-46B2-BE8C-5C2444CD971E}"/>
                </a:ext>
              </a:extLst>
            </p:cNvPr>
            <p:cNvGrpSpPr/>
            <p:nvPr/>
          </p:nvGrpSpPr>
          <p:grpSpPr>
            <a:xfrm>
              <a:off x="0" y="0"/>
              <a:ext cx="5495925" cy="666750"/>
              <a:chOff x="0" y="0"/>
              <a:chExt cx="5495925" cy="66675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ABD571C-DD2F-4AEA-90DD-D6917EA75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845"/>
              <a:stretch/>
            </p:blipFill>
            <p:spPr bwMode="auto">
              <a:xfrm>
                <a:off x="0" y="0"/>
                <a:ext cx="5495925" cy="6159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Text Box 80">
                <a:extLst>
                  <a:ext uri="{FF2B5EF4-FFF2-40B4-BE49-F238E27FC236}">
                    <a16:creationId xmlns:a16="http://schemas.microsoft.com/office/drawing/2014/main" id="{6595C1FD-C1DB-444A-84DD-3F3B9A6D7831}"/>
                  </a:ext>
                </a:extLst>
              </p:cNvPr>
              <p:cNvSpPr txBox="1"/>
              <p:nvPr/>
            </p:nvSpPr>
            <p:spPr>
              <a:xfrm>
                <a:off x="4924425" y="85725"/>
                <a:ext cx="390525" cy="5334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  <p:sp>
            <p:nvSpPr>
              <p:cNvPr id="30" name="Text Box 81">
                <a:extLst>
                  <a:ext uri="{FF2B5EF4-FFF2-40B4-BE49-F238E27FC236}">
                    <a16:creationId xmlns:a16="http://schemas.microsoft.com/office/drawing/2014/main" id="{6285513B-4D5F-408F-8812-1A314B912B4A}"/>
                  </a:ext>
                </a:extLst>
              </p:cNvPr>
              <p:cNvSpPr txBox="1"/>
              <p:nvPr/>
            </p:nvSpPr>
            <p:spPr>
              <a:xfrm>
                <a:off x="3981450" y="123825"/>
                <a:ext cx="581025" cy="5429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p:grpSp>
        <p:sp>
          <p:nvSpPr>
            <p:cNvPr id="27" name="Text Box 82">
              <a:extLst>
                <a:ext uri="{FF2B5EF4-FFF2-40B4-BE49-F238E27FC236}">
                  <a16:creationId xmlns:a16="http://schemas.microsoft.com/office/drawing/2014/main" id="{1818F1B9-2E15-4E6A-B77D-93476B1E4113}"/>
                </a:ext>
              </a:extLst>
            </p:cNvPr>
            <p:cNvSpPr txBox="1"/>
            <p:nvPr/>
          </p:nvSpPr>
          <p:spPr>
            <a:xfrm>
              <a:off x="3200400" y="57150"/>
              <a:ext cx="390525" cy="6000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  <p:sp>
        <p:nvSpPr>
          <p:cNvPr id="7" name="Rectangle 16">
            <a:extLst>
              <a:ext uri="{FF2B5EF4-FFF2-40B4-BE49-F238E27FC236}">
                <a16:creationId xmlns:a16="http://schemas.microsoft.com/office/drawing/2014/main" id="{9CA29094-C31F-4989-A0B3-63146D897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1986" y="-2629484"/>
            <a:ext cx="18042307" cy="72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4DBF781-2669-4407-B3C2-5785535C4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1986" y="-2172285"/>
            <a:ext cx="180423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5DF757-8093-4FB5-B1D0-C7E79525BAA0}"/>
              </a:ext>
            </a:extLst>
          </p:cNvPr>
          <p:cNvSpPr txBox="1"/>
          <p:nvPr/>
        </p:nvSpPr>
        <p:spPr>
          <a:xfrm flipH="1">
            <a:off x="8369043" y="1732632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زُرْ</a:t>
            </a:r>
            <a:endParaRPr lang="en-US" sz="4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29C7A9-475C-4678-96EE-0980CB036EEF}"/>
              </a:ext>
            </a:extLst>
          </p:cNvPr>
          <p:cNvSpPr txBox="1"/>
          <p:nvPr/>
        </p:nvSpPr>
        <p:spPr>
          <a:xfrm flipH="1">
            <a:off x="6882514" y="1725453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تُ</a:t>
            </a:r>
            <a:endParaRPr lang="en-US" sz="4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AF88CD-7CF5-4426-84C0-6878EECF5C7A}"/>
              </a:ext>
            </a:extLst>
          </p:cNvPr>
          <p:cNvSpPr txBox="1"/>
          <p:nvPr/>
        </p:nvSpPr>
        <p:spPr>
          <a:xfrm flipH="1">
            <a:off x="8425932" y="3147474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ثو</a:t>
            </a:r>
            <a:endParaRPr lang="en-US" sz="48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240ACF-1B75-47B8-875A-E4B17796B30C}"/>
              </a:ext>
            </a:extLst>
          </p:cNvPr>
          <p:cNvSpPr txBox="1"/>
          <p:nvPr/>
        </p:nvSpPr>
        <p:spPr>
          <a:xfrm flipH="1">
            <a:off x="6847606" y="3158746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مٌ</a:t>
            </a:r>
            <a:endParaRPr lang="en-US" sz="48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616EE8-FA9B-425E-87A4-0C07074C8BA9}"/>
              </a:ext>
            </a:extLst>
          </p:cNvPr>
          <p:cNvSpPr txBox="1"/>
          <p:nvPr/>
        </p:nvSpPr>
        <p:spPr>
          <a:xfrm flipH="1">
            <a:off x="8535119" y="4604192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غا</a:t>
            </a:r>
            <a:endParaRPr lang="en-US" sz="4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B7225E-04B4-4174-84BD-7D5044C17C1D}"/>
              </a:ext>
            </a:extLst>
          </p:cNvPr>
          <p:cNvSpPr txBox="1"/>
          <p:nvPr/>
        </p:nvSpPr>
        <p:spPr>
          <a:xfrm flipH="1">
            <a:off x="7242152" y="4644311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بَـ</a:t>
            </a:r>
            <a:endParaRPr lang="en-US" sz="4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F2779-DA3D-429E-9F61-F12DD7AF8D59}"/>
              </a:ext>
            </a:extLst>
          </p:cNvPr>
          <p:cNvSpPr txBox="1"/>
          <p:nvPr/>
        </p:nvSpPr>
        <p:spPr>
          <a:xfrm flipH="1">
            <a:off x="5935936" y="4666128"/>
            <a:ext cx="1499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800" b="1" dirty="0"/>
              <a:t>ةٌ</a:t>
            </a:r>
            <a:endParaRPr lang="en-US" sz="48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C6B3F-68FD-45F4-90C7-F5E94C6C1DEF}"/>
              </a:ext>
            </a:extLst>
          </p:cNvPr>
          <p:cNvSpPr/>
          <p:nvPr/>
        </p:nvSpPr>
        <p:spPr>
          <a:xfrm>
            <a:off x="1856909" y="1758050"/>
            <a:ext cx="3736427" cy="718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8800" b="1" dirty="0">
                <a:solidFill>
                  <a:srgbClr val="00B050"/>
                </a:solidFill>
              </a:rPr>
              <a:t>زُرْتُ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45EA1A-3AF1-4451-AE3E-81D0026A442B}"/>
              </a:ext>
            </a:extLst>
          </p:cNvPr>
          <p:cNvSpPr/>
          <p:nvPr/>
        </p:nvSpPr>
        <p:spPr>
          <a:xfrm>
            <a:off x="1856908" y="3187294"/>
            <a:ext cx="3736427" cy="718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5400" b="1" dirty="0">
                <a:solidFill>
                  <a:schemeClr val="accent1"/>
                </a:solidFill>
              </a:rPr>
              <a:t>ثـــــــــومٌ</a:t>
            </a:r>
            <a:endParaRPr lang="en-US" sz="5400" b="1" dirty="0">
              <a:solidFill>
                <a:schemeClr val="accent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45D6BC-751C-444C-8657-01887D7DBB83}"/>
              </a:ext>
            </a:extLst>
          </p:cNvPr>
          <p:cNvSpPr/>
          <p:nvPr/>
        </p:nvSpPr>
        <p:spPr>
          <a:xfrm>
            <a:off x="1842195" y="4685226"/>
            <a:ext cx="3079203" cy="718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7030A0"/>
                </a:solidFill>
              </a:rPr>
              <a:t>غَــــابَــــةٌ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2335">
            <a:off x="8095356" y="1607080"/>
            <a:ext cx="1581303" cy="2029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68" y="952696"/>
            <a:ext cx="2855486" cy="3230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88" y="731469"/>
            <a:ext cx="2074286" cy="17157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08125" y="4883095"/>
            <a:ext cx="2609620" cy="1117261"/>
            <a:chOff x="5569525" y="6060019"/>
            <a:chExt cx="1925781" cy="526475"/>
          </a:xfrm>
        </p:grpSpPr>
        <p:sp>
          <p:nvSpPr>
            <p:cNvPr id="22" name="Rectangle 21"/>
            <p:cNvSpPr/>
            <p:nvPr/>
          </p:nvSpPr>
          <p:spPr>
            <a:xfrm>
              <a:off x="6553197" y="6060019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5400" b="1" dirty="0"/>
                <a:t>قُـ</a:t>
              </a:r>
              <a:endParaRPr lang="en-US" sz="54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69525" y="6060021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00" b="1" dirty="0"/>
                <a:t>ـ</a:t>
              </a:r>
              <a:r>
                <a:rPr lang="ar-QA" sz="4000" b="1" dirty="0" err="1"/>
                <a:t>صو</a:t>
              </a:r>
              <a:endParaRPr lang="en-US" sz="4000" b="1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4" y="1693612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72" y="1652263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64" y="1469664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20" y="2203871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6799727" y="4843577"/>
            <a:ext cx="3845604" cy="1203968"/>
            <a:chOff x="8273386" y="6104945"/>
            <a:chExt cx="3071201" cy="529849"/>
          </a:xfrm>
        </p:grpSpPr>
        <p:sp>
          <p:nvSpPr>
            <p:cNvPr id="19" name="Rectangle 18"/>
            <p:cNvSpPr/>
            <p:nvPr/>
          </p:nvSpPr>
          <p:spPr>
            <a:xfrm>
              <a:off x="10402478" y="6108321"/>
              <a:ext cx="942109" cy="52647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00" b="1" dirty="0"/>
                <a:t>قصـ</a:t>
              </a:r>
              <a:endParaRPr lang="en-US" sz="40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73386" y="6104945"/>
              <a:ext cx="942109" cy="52647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6000" b="1" dirty="0"/>
                <a:t>رٌ</a:t>
              </a:r>
              <a:endParaRPr lang="en-US" sz="60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337932" y="6108321"/>
              <a:ext cx="942109" cy="52647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6000" b="1" dirty="0"/>
                <a:t>وْ</a:t>
              </a:r>
              <a:endParaRPr lang="en-US" sz="6000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8137887" y="2335882"/>
            <a:ext cx="1496243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Q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قُصورٌ</a:t>
            </a:r>
            <a:endParaRPr lang="en-US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89701" y="4259932"/>
            <a:ext cx="6235871" cy="469130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التحليل الصّحيح للكلمة هو: 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11622" y="5269884"/>
            <a:ext cx="701180" cy="70118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التالي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5135" y="1039090"/>
            <a:ext cx="1650842" cy="132690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000" b="1" dirty="0"/>
              <a:t>حاول مرة أخرى</a:t>
            </a:r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9" y="2714482"/>
            <a:ext cx="1544516" cy="15074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3CD505-4065-4E9D-B02A-BEF9F69D575F}"/>
              </a:ext>
            </a:extLst>
          </p:cNvPr>
          <p:cNvSpPr/>
          <p:nvPr/>
        </p:nvSpPr>
        <p:spPr>
          <a:xfrm>
            <a:off x="7098926" y="845067"/>
            <a:ext cx="119167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QA" sz="49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الغلق</a:t>
            </a:r>
            <a:endParaRPr lang="en-US" sz="49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9742E-A43D-496A-93A9-9DE9D2084E77}"/>
              </a:ext>
            </a:extLst>
          </p:cNvPr>
          <p:cNvSpPr/>
          <p:nvPr/>
        </p:nvSpPr>
        <p:spPr>
          <a:xfrm>
            <a:off x="2522140" y="4851249"/>
            <a:ext cx="1276649" cy="1117257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6000" b="1" dirty="0"/>
              <a:t>رٌ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139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0468 0.5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2335">
            <a:off x="7990552" y="1552865"/>
            <a:ext cx="1661147" cy="2131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68" y="952696"/>
            <a:ext cx="2855486" cy="3230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88" y="731469"/>
            <a:ext cx="2074286" cy="17157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081544" y="4883094"/>
            <a:ext cx="3063937" cy="1087970"/>
            <a:chOff x="4619138" y="6059591"/>
            <a:chExt cx="2876168" cy="526903"/>
          </a:xfrm>
        </p:grpSpPr>
        <p:sp>
          <p:nvSpPr>
            <p:cNvPr id="22" name="Rectangle 21"/>
            <p:cNvSpPr/>
            <p:nvPr/>
          </p:nvSpPr>
          <p:spPr>
            <a:xfrm>
              <a:off x="6553197" y="6088524"/>
              <a:ext cx="942109" cy="497968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5400" b="1" dirty="0" err="1"/>
                <a:t>صا</a:t>
              </a:r>
              <a:endParaRPr lang="en-US" sz="540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19138" y="6059591"/>
              <a:ext cx="942109" cy="526473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950" b="1" dirty="0"/>
                <a:t>رٌ</a:t>
              </a:r>
              <a:endParaRPr lang="en-US" sz="495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69525" y="6060021"/>
              <a:ext cx="942109" cy="526473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6000" b="1" dirty="0"/>
                <a:t>بـ</a:t>
              </a:r>
              <a:endParaRPr lang="en-US" sz="6000" b="1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4" y="1693612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72" y="1652263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64" y="1469664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20" y="2203871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7580143" y="4942840"/>
            <a:ext cx="3000237" cy="1028224"/>
            <a:chOff x="8562109" y="6087729"/>
            <a:chExt cx="2923309" cy="526473"/>
          </a:xfrm>
        </p:grpSpPr>
        <p:sp>
          <p:nvSpPr>
            <p:cNvPr id="19" name="Rectangle 18"/>
            <p:cNvSpPr/>
            <p:nvPr/>
          </p:nvSpPr>
          <p:spPr>
            <a:xfrm>
              <a:off x="10543309" y="6087729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50" b="1" dirty="0"/>
                <a:t>صـ</a:t>
              </a:r>
              <a:endParaRPr lang="en-US" sz="405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562109" y="6087729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500" b="1" dirty="0"/>
                <a:t>رٌ</a:t>
              </a:r>
              <a:endParaRPr lang="en-US" sz="45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601200" y="6087729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00" b="1" dirty="0"/>
                <a:t>اب</a:t>
              </a:r>
              <a:endParaRPr lang="en-US" sz="4000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8281343" y="2309141"/>
            <a:ext cx="137762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Q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صَابرٌ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05770" y="4403028"/>
            <a:ext cx="6235871" cy="394855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التحليل الصّحيح للكلمة هو: 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611622" y="5269884"/>
            <a:ext cx="701180" cy="70118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التالي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5135" y="1039090"/>
            <a:ext cx="1650842" cy="132690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000" b="1" dirty="0"/>
              <a:t>حاول مرة أخرى</a:t>
            </a:r>
            <a:endParaRPr lang="en-US" sz="3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27" y="3792122"/>
            <a:ext cx="1544516" cy="15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0468 0.5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82335">
            <a:off x="7205561" y="1146784"/>
            <a:ext cx="2259182" cy="2899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68" y="952696"/>
            <a:ext cx="2855486" cy="3230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88" y="720405"/>
            <a:ext cx="2074286" cy="17157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4" y="1693612"/>
            <a:ext cx="533508" cy="53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7650563" y="2251756"/>
            <a:ext cx="157960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QA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يَطيرُ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05770" y="4237298"/>
            <a:ext cx="6235871" cy="606032"/>
          </a:xfrm>
          <a:prstGeom prst="round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التّحليل الصّحيح للكلمة هو: 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Oval 6">
            <a:hlinkClick r:id="rId8" action="ppaction://hlinksldjump"/>
          </p:cNvPr>
          <p:cNvSpPr/>
          <p:nvPr/>
        </p:nvSpPr>
        <p:spPr>
          <a:xfrm>
            <a:off x="1611622" y="5269884"/>
            <a:ext cx="701180" cy="70118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التالي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5135" y="1039090"/>
            <a:ext cx="1650842" cy="132690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QA" sz="3000" b="1" dirty="0"/>
              <a:t>حاول مرة أخرى</a:t>
            </a:r>
            <a:endParaRPr lang="en-US" sz="30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573738" y="4980492"/>
            <a:ext cx="3003860" cy="908038"/>
            <a:chOff x="3411393" y="6060019"/>
            <a:chExt cx="2916295" cy="527927"/>
          </a:xfrm>
        </p:grpSpPr>
        <p:sp>
          <p:nvSpPr>
            <p:cNvPr id="22" name="Rectangle 21"/>
            <p:cNvSpPr/>
            <p:nvPr/>
          </p:nvSpPr>
          <p:spPr>
            <a:xfrm>
              <a:off x="5385579" y="6060019"/>
              <a:ext cx="942109" cy="526473"/>
            </a:xfrm>
            <a:prstGeom prst="rect">
              <a:avLst/>
            </a:prstGeom>
            <a:ln w="57150">
              <a:solidFill>
                <a:srgbClr val="CC00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50" b="1" dirty="0"/>
                <a:t>يَـ</a:t>
              </a:r>
              <a:endParaRPr lang="en-US" sz="4050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11393" y="6061473"/>
              <a:ext cx="942109" cy="526473"/>
            </a:xfrm>
            <a:prstGeom prst="rect">
              <a:avLst/>
            </a:prstGeom>
            <a:ln w="57150">
              <a:solidFill>
                <a:srgbClr val="CC00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950" b="1" dirty="0"/>
                <a:t>رُ</a:t>
              </a:r>
              <a:endParaRPr lang="en-US" sz="30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01907" y="6060021"/>
              <a:ext cx="942109" cy="526473"/>
            </a:xfrm>
            <a:prstGeom prst="rect">
              <a:avLst/>
            </a:prstGeom>
            <a:ln w="57150">
              <a:solidFill>
                <a:srgbClr val="CC00CC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3200" b="1" dirty="0"/>
                <a:t>ـطيـ</a:t>
              </a:r>
              <a:endParaRPr lang="en-US" sz="32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27" y="3792122"/>
            <a:ext cx="1544516" cy="15074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99404" y="3792123"/>
            <a:ext cx="1105998" cy="863615"/>
            <a:chOff x="1833872" y="3913163"/>
            <a:chExt cx="1474664" cy="11514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192" y="4356467"/>
              <a:ext cx="711344" cy="708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526" y="4356467"/>
              <a:ext cx="711344" cy="708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860" y="4356467"/>
              <a:ext cx="711344" cy="708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872" y="3913163"/>
              <a:ext cx="711344" cy="708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943" y="3934555"/>
              <a:ext cx="711344" cy="708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6918587" y="4848864"/>
            <a:ext cx="3506747" cy="1122201"/>
            <a:chOff x="9268691" y="6003888"/>
            <a:chExt cx="2923309" cy="526473"/>
          </a:xfrm>
        </p:grpSpPr>
        <p:sp>
          <p:nvSpPr>
            <p:cNvPr id="19" name="Rectangle 18"/>
            <p:cNvSpPr/>
            <p:nvPr/>
          </p:nvSpPr>
          <p:spPr>
            <a:xfrm>
              <a:off x="11249891" y="6003888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050" b="1" dirty="0" err="1"/>
                <a:t>يط</a:t>
              </a:r>
              <a:endParaRPr lang="en-US" sz="405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268691" y="6003888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500" b="1" dirty="0"/>
                <a:t>ر</a:t>
              </a:r>
              <a:endParaRPr lang="en-US" sz="45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66219" y="6003888"/>
              <a:ext cx="942109" cy="526473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QA" sz="4950" b="1" dirty="0"/>
                <a:t>ي</a:t>
              </a:r>
              <a:endParaRPr lang="en-US" sz="495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177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2026 0.57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A700CA-E9B3-4CD9-9C50-93ADBADC9893}"/>
              </a:ext>
            </a:extLst>
          </p:cNvPr>
          <p:cNvSpPr/>
          <p:nvPr/>
        </p:nvSpPr>
        <p:spPr>
          <a:xfrm>
            <a:off x="2729826" y="1266093"/>
            <a:ext cx="6160956" cy="1676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/>
              <a:t>التركيب </a:t>
            </a:r>
            <a:endParaRPr lang="en-US" sz="4800" b="1" dirty="0"/>
          </a:p>
        </p:txBody>
      </p:sp>
      <p:pic>
        <p:nvPicPr>
          <p:cNvPr id="4" name="Picture 14" descr="Free Sesame Street Clipart Sesame Street Clipart At - Png Download ...">
            <a:extLst>
              <a:ext uri="{FF2B5EF4-FFF2-40B4-BE49-F238E27FC236}">
                <a16:creationId xmlns:a16="http://schemas.microsoft.com/office/drawing/2014/main" id="{6DE2B0E8-7A78-4CEA-8926-653A5ACD6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5" y="1677521"/>
            <a:ext cx="3796143" cy="508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E266CF-9984-45F5-959D-0E93D43C45C0}"/>
              </a:ext>
            </a:extLst>
          </p:cNvPr>
          <p:cNvSpPr/>
          <p:nvPr/>
        </p:nvSpPr>
        <p:spPr>
          <a:xfrm>
            <a:off x="3912878" y="4392118"/>
            <a:ext cx="7479647" cy="19936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hlinkClick r:id="rId3"/>
              </a:rPr>
              <a:t>https://cutt.us/YEdoH</a:t>
            </a:r>
            <a:endParaRPr lang="en-US" sz="5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B6EA42-F61E-41F0-8103-CCB802490EFB}"/>
              </a:ext>
            </a:extLst>
          </p:cNvPr>
          <p:cNvSpPr/>
          <p:nvPr/>
        </p:nvSpPr>
        <p:spPr>
          <a:xfrm>
            <a:off x="10448144" y="0"/>
            <a:ext cx="1588958" cy="4721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0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</a:t>
            </a:r>
          </a:p>
          <a:p>
            <a:pPr algn="ctr" rtl="1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)</a:t>
            </a: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التعبير الكتابي)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3028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95B5AD-E94F-4121-BBF6-C0C7E1AD258D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A25A2F-3A65-4E7A-A620-73BC871AC59C}"/>
              </a:ext>
            </a:extLst>
          </p:cNvPr>
          <p:cNvGraphicFramePr>
            <a:graphicFrameLocks noGrp="1"/>
          </p:cNvGraphicFramePr>
          <p:nvPr/>
        </p:nvGraphicFramePr>
        <p:xfrm>
          <a:off x="574929" y="147918"/>
          <a:ext cx="11104894" cy="660011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552447">
                  <a:extLst>
                    <a:ext uri="{9D8B030D-6E8A-4147-A177-3AD203B41FA5}">
                      <a16:colId xmlns:a16="http://schemas.microsoft.com/office/drawing/2014/main" val="283939337"/>
                    </a:ext>
                  </a:extLst>
                </a:gridCol>
                <a:gridCol w="5552447">
                  <a:extLst>
                    <a:ext uri="{9D8B030D-6E8A-4147-A177-3AD203B41FA5}">
                      <a16:colId xmlns:a16="http://schemas.microsoft.com/office/drawing/2014/main" val="409711033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EG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السؤال ال</a:t>
                      </a:r>
                      <a:r>
                        <a:rPr lang="ar-QA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أول:</a:t>
                      </a:r>
                    </a:p>
                  </a:txBody>
                  <a:tcPr marL="0" marR="112591" marT="45036" marB="33777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919181"/>
                  </a:ext>
                </a:extLst>
              </a:tr>
              <a:tr h="4770706">
                <a:tc gridSpan="2">
                  <a:txBody>
                    <a:bodyPr/>
                    <a:lstStyle/>
                    <a:p>
                      <a:pPr marL="342900" marR="0" lvl="0" indent="-34290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SA" sz="2500" b="1" cap="none" spc="0" dirty="0">
                          <a:solidFill>
                            <a:srgbClr val="FF0000"/>
                          </a:solidFill>
                          <a:effectLst/>
                        </a:rPr>
                        <a:t>عَبّرْ عنِ الصّورتين الآتيتين بجملتين مناسبتين بِالاستعانة بِالكَلِماتِ الآتية:</a:t>
                      </a:r>
                      <a:endParaRPr lang="en-US" sz="2500" b="1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ar-EG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143982"/>
                  </a:ext>
                </a:extLst>
              </a:tr>
              <a:tr h="106852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5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ar-QA" sz="25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extLst>
                  <a:ext uri="{0D108BD9-81ED-4DB2-BD59-A6C34878D82A}">
                    <a16:rowId xmlns:a16="http://schemas.microsoft.com/office/drawing/2014/main" val="22020301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2057F69-7D5F-4E79-8AA2-C37A2388F8E3}"/>
              </a:ext>
            </a:extLst>
          </p:cNvPr>
          <p:cNvSpPr/>
          <p:nvPr/>
        </p:nvSpPr>
        <p:spPr>
          <a:xfrm>
            <a:off x="8056331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كُرَةَ</a:t>
            </a:r>
            <a:endParaRPr lang="en-US" sz="3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01E57C-45A5-4848-8649-7DF329D164B1}"/>
              </a:ext>
            </a:extLst>
          </p:cNvPr>
          <p:cNvSpPr/>
          <p:nvPr/>
        </p:nvSpPr>
        <p:spPr>
          <a:xfrm>
            <a:off x="5946825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لَوحَةً</a:t>
            </a:r>
            <a:endParaRPr lang="en-US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91EEBA-793B-490A-BB01-45473B05DC3F}"/>
              </a:ext>
            </a:extLst>
          </p:cNvPr>
          <p:cNvSpPr/>
          <p:nvPr/>
        </p:nvSpPr>
        <p:spPr>
          <a:xfrm>
            <a:off x="3837319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QA" sz="3200" b="1" dirty="0">
                <a:ea typeface="Calibri" panose="020F0502020204030204" pitchFamily="34" charset="0"/>
                <a:cs typeface="Arial" panose="020B0604020202020204" pitchFamily="34" charset="0"/>
              </a:rPr>
              <a:t>نَرْسُمُ</a:t>
            </a:r>
            <a:endParaRPr lang="en-US" sz="3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3F86D7-84AB-4DC7-8934-B76861F4FE15}"/>
              </a:ext>
            </a:extLst>
          </p:cNvPr>
          <p:cNvSpPr/>
          <p:nvPr/>
        </p:nvSpPr>
        <p:spPr>
          <a:xfrm>
            <a:off x="1748311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لَعِبَ</a:t>
            </a:r>
            <a:endParaRPr lang="en-US" sz="11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5D00B3-16F1-4E8E-8374-D3FFE9E7F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6" t="82359" r="35846" b="7680"/>
          <a:stretch/>
        </p:blipFill>
        <p:spPr>
          <a:xfrm>
            <a:off x="599690" y="5721107"/>
            <a:ext cx="5496310" cy="9889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F82C32-B1AD-4B71-BD90-8DFAE9E5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6" t="82359" r="35846" b="7680"/>
          <a:stretch/>
        </p:blipFill>
        <p:spPr>
          <a:xfrm>
            <a:off x="6139756" y="5721106"/>
            <a:ext cx="5496310" cy="988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51199-EFDE-457B-B07B-B3C97C87E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14" t="28942" r="27679" b="23416"/>
          <a:stretch/>
        </p:blipFill>
        <p:spPr>
          <a:xfrm>
            <a:off x="6871427" y="2338422"/>
            <a:ext cx="3670663" cy="326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DA870E-633E-4FEE-92C2-D3D51FC71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7" t="28751" r="60555" b="23607"/>
          <a:stretch/>
        </p:blipFill>
        <p:spPr>
          <a:xfrm>
            <a:off x="1649910" y="2338421"/>
            <a:ext cx="3670664" cy="326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E2320C-4C3D-461D-8208-B22C6F37D365}"/>
              </a:ext>
            </a:extLst>
          </p:cNvPr>
          <p:cNvSpPr/>
          <p:nvPr/>
        </p:nvSpPr>
        <p:spPr>
          <a:xfrm>
            <a:off x="6139756" y="5783634"/>
            <a:ext cx="5452554" cy="863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FF0000"/>
                </a:solidFill>
              </a:rPr>
              <a:t>لَـعِـبَ حَـمَـدُ كُــرَةَ الـقَـدَمِ.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FD326-71B7-4628-BA40-8BC6DEFDB607}"/>
              </a:ext>
            </a:extLst>
          </p:cNvPr>
          <p:cNvSpPr/>
          <p:nvPr/>
        </p:nvSpPr>
        <p:spPr>
          <a:xfrm>
            <a:off x="914400" y="5783634"/>
            <a:ext cx="5032425" cy="863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000" b="1" dirty="0">
                <a:solidFill>
                  <a:srgbClr val="00B050"/>
                </a:solidFill>
              </a:rPr>
              <a:t>نَـــرْسِـــمُ لَـوحَـــةً جميلــــةً .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65A872-CA73-4A5C-9D86-1EB811D35106}"/>
              </a:ext>
            </a:extLst>
          </p:cNvPr>
          <p:cNvSpPr/>
          <p:nvPr/>
        </p:nvSpPr>
        <p:spPr>
          <a:xfrm>
            <a:off x="10028919" y="84000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A25A2F-3A65-4E7A-A620-73BC871AC59C}"/>
              </a:ext>
            </a:extLst>
          </p:cNvPr>
          <p:cNvGraphicFramePr>
            <a:graphicFrameLocks noGrp="1"/>
          </p:cNvGraphicFramePr>
          <p:nvPr/>
        </p:nvGraphicFramePr>
        <p:xfrm>
          <a:off x="574929" y="147918"/>
          <a:ext cx="11104894" cy="6600119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552447">
                  <a:extLst>
                    <a:ext uri="{9D8B030D-6E8A-4147-A177-3AD203B41FA5}">
                      <a16:colId xmlns:a16="http://schemas.microsoft.com/office/drawing/2014/main" val="283939337"/>
                    </a:ext>
                  </a:extLst>
                </a:gridCol>
                <a:gridCol w="5552447">
                  <a:extLst>
                    <a:ext uri="{9D8B030D-6E8A-4147-A177-3AD203B41FA5}">
                      <a16:colId xmlns:a16="http://schemas.microsoft.com/office/drawing/2014/main" val="409711033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EG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السؤال ال</a:t>
                      </a:r>
                      <a:r>
                        <a:rPr lang="ar-QA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أول:</a:t>
                      </a:r>
                    </a:p>
                  </a:txBody>
                  <a:tcPr marL="0" marR="112591" marT="45036" marB="33777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919181"/>
                  </a:ext>
                </a:extLst>
              </a:tr>
              <a:tr h="4770706">
                <a:tc gridSpan="2">
                  <a:txBody>
                    <a:bodyPr/>
                    <a:lstStyle/>
                    <a:p>
                      <a:pPr marL="342900" marR="0" lvl="0" indent="-34290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implified Arabic" panose="02020603050405020304" pitchFamily="18" charset="-78"/>
                        <a:buChar char="-"/>
                      </a:pPr>
                      <a:r>
                        <a:rPr lang="ar-SA" sz="2500" b="1" cap="none" spc="0" dirty="0">
                          <a:solidFill>
                            <a:srgbClr val="FF0000"/>
                          </a:solidFill>
                          <a:effectLst/>
                        </a:rPr>
                        <a:t>عَبّرْ عنِ الصّورتين الآتيتين بجملتين مناسبتين بِالاستعانة بِالكَلِماتِ الآتية:</a:t>
                      </a:r>
                      <a:endParaRPr lang="en-US" sz="2500" b="1" cap="none" spc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marR="0" algn="just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ar-EG" sz="25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143982"/>
                  </a:ext>
                </a:extLst>
              </a:tr>
              <a:tr h="106852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5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ar-QA" sz="25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112591" marT="45036" marB="337773"/>
                </a:tc>
                <a:extLst>
                  <a:ext uri="{0D108BD9-81ED-4DB2-BD59-A6C34878D82A}">
                    <a16:rowId xmlns:a16="http://schemas.microsoft.com/office/drawing/2014/main" val="22020301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2057F69-7D5F-4E79-8AA2-C37A2388F8E3}"/>
              </a:ext>
            </a:extLst>
          </p:cNvPr>
          <p:cNvSpPr/>
          <p:nvPr/>
        </p:nvSpPr>
        <p:spPr>
          <a:xfrm>
            <a:off x="8056331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أُغْلِقُ</a:t>
            </a:r>
            <a:endParaRPr lang="en-US" sz="3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01E57C-45A5-4848-8649-7DF329D164B1}"/>
              </a:ext>
            </a:extLst>
          </p:cNvPr>
          <p:cNvSpPr/>
          <p:nvPr/>
        </p:nvSpPr>
        <p:spPr>
          <a:xfrm>
            <a:off x="5946825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أُحافِظُ</a:t>
            </a:r>
            <a:endParaRPr lang="en-US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91EEBA-793B-490A-BB01-45473B05DC3F}"/>
              </a:ext>
            </a:extLst>
          </p:cNvPr>
          <p:cNvSpPr/>
          <p:nvPr/>
        </p:nvSpPr>
        <p:spPr>
          <a:xfrm>
            <a:off x="3837319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QA" sz="3200" b="1" dirty="0">
                <a:ea typeface="Calibri" panose="020F0502020204030204" pitchFamily="34" charset="0"/>
                <a:cs typeface="Arial" panose="020B0604020202020204" pitchFamily="34" charset="0"/>
              </a:rPr>
              <a:t>الحَدِيقَةِ</a:t>
            </a:r>
            <a:endParaRPr lang="en-US" sz="3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3F86D7-84AB-4DC7-8934-B76861F4FE15}"/>
              </a:ext>
            </a:extLst>
          </p:cNvPr>
          <p:cNvSpPr/>
          <p:nvPr/>
        </p:nvSpPr>
        <p:spPr>
          <a:xfrm>
            <a:off x="1748311" y="1465521"/>
            <a:ext cx="1874904" cy="755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QA" sz="3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صُنبُورَ</a:t>
            </a:r>
            <a:endParaRPr lang="en-US" sz="11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5D00B3-16F1-4E8E-8374-D3FFE9E7F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6" t="82359" r="35846" b="7680"/>
          <a:stretch/>
        </p:blipFill>
        <p:spPr>
          <a:xfrm>
            <a:off x="599690" y="5721107"/>
            <a:ext cx="5496310" cy="9889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F82C32-B1AD-4B71-BD90-8DFAE9E5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86" t="82359" r="35846" b="7680"/>
          <a:stretch/>
        </p:blipFill>
        <p:spPr>
          <a:xfrm>
            <a:off x="6139756" y="5721106"/>
            <a:ext cx="5496310" cy="98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C8838-74CE-4B1D-B646-E46A5A15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4" t="26274" r="65566" b="42282"/>
          <a:stretch/>
        </p:blipFill>
        <p:spPr>
          <a:xfrm>
            <a:off x="6599490" y="2384142"/>
            <a:ext cx="4047458" cy="314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A1949-DE52-47CF-8F08-9B7B4C9AA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2" t="60767" r="65928" b="7598"/>
          <a:stretch/>
        </p:blipFill>
        <p:spPr>
          <a:xfrm>
            <a:off x="1376640" y="2384142"/>
            <a:ext cx="3942409" cy="3148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3A5369-31D3-4DBD-BB4D-DAD427B6BEC7}"/>
              </a:ext>
            </a:extLst>
          </p:cNvPr>
          <p:cNvSpPr/>
          <p:nvPr/>
        </p:nvSpPr>
        <p:spPr>
          <a:xfrm>
            <a:off x="6594251" y="5783634"/>
            <a:ext cx="4841823" cy="863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3200" b="1" dirty="0">
                <a:solidFill>
                  <a:srgbClr val="00B050"/>
                </a:solidFill>
              </a:rPr>
              <a:t>أُحــــافِــظُ عـلـى نـظـافـةِ الـحديقــةِ.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7DFB7A-EF15-406A-8E43-3E8CB77DBC67}"/>
              </a:ext>
            </a:extLst>
          </p:cNvPr>
          <p:cNvSpPr/>
          <p:nvPr/>
        </p:nvSpPr>
        <p:spPr>
          <a:xfrm>
            <a:off x="599691" y="5748350"/>
            <a:ext cx="5153164" cy="863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800" b="1" dirty="0">
                <a:solidFill>
                  <a:srgbClr val="00B0F0"/>
                </a:solidFill>
              </a:rPr>
              <a:t>أُغْـلـقُ صُنبـــور المـاء .</a:t>
            </a:r>
            <a:endParaRPr lang="en-US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CDD155-419C-4098-AA63-9E7AFF4BC6E6}"/>
              </a:ext>
            </a:extLst>
          </p:cNvPr>
          <p:cNvSpPr/>
          <p:nvPr/>
        </p:nvSpPr>
        <p:spPr>
          <a:xfrm>
            <a:off x="6297997" y="5259245"/>
            <a:ext cx="2037806" cy="5225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E4FDB8-BCD0-4377-A0B9-D3EF85F7F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1963"/>
              </p:ext>
            </p:extLst>
          </p:nvPr>
        </p:nvGraphicFramePr>
        <p:xfrm>
          <a:off x="2174435" y="267303"/>
          <a:ext cx="7843130" cy="686712"/>
        </p:xfrm>
        <a:graphic>
          <a:graphicData uri="http://schemas.openxmlformats.org/drawingml/2006/table">
            <a:tbl>
              <a:tblPr rtl="1" firstRow="1" firstCol="1" bandRow="1"/>
              <a:tblGrid>
                <a:gridCol w="7843130">
                  <a:extLst>
                    <a:ext uri="{9D8B030D-6E8A-4147-A177-3AD203B41FA5}">
                      <a16:colId xmlns:a16="http://schemas.microsoft.com/office/drawing/2014/main" val="2974699264"/>
                    </a:ext>
                  </a:extLst>
                </a:gridCol>
              </a:tblGrid>
              <a:tr h="686712">
                <a:tc>
                  <a:txBody>
                    <a:bodyPr/>
                    <a:lstStyle/>
                    <a:p>
                      <a:pPr marL="347472" marR="0" indent="-347472" algn="r" rtl="1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QA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plified Arabic" panose="02020603050405020304" pitchFamily="18" charset="-78"/>
                        </a:rPr>
                        <a:t>عَ</a:t>
                      </a:r>
                      <a:r>
                        <a:rPr lang="ar-AE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Simplified Arabic" panose="02020603050405020304" pitchFamily="18" charset="-78"/>
                        </a:rPr>
                        <a:t>بّرْ عنِ الصّور الآتية بجملة مناسبة:</a:t>
                      </a:r>
                      <a:endParaRPr lang="ar-AE" sz="2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8595" marR="188595" marT="94298" marB="9429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39185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86485AE-5748-421E-8B5D-FEFE81158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2" t="46235" r="26210" b="9911"/>
          <a:stretch/>
        </p:blipFill>
        <p:spPr>
          <a:xfrm>
            <a:off x="6732869" y="1243422"/>
            <a:ext cx="4034721" cy="334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FAD090-EC6F-45B6-8C80-8E6EE30E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6" t="82359" r="35846" b="7680"/>
          <a:stretch/>
        </p:blipFill>
        <p:spPr>
          <a:xfrm>
            <a:off x="6152137" y="5130547"/>
            <a:ext cx="5496310" cy="988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40C0B2-3302-492B-A0BF-22AD78A485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29" t="25177" r="27893" b="36184"/>
          <a:stretch/>
        </p:blipFill>
        <p:spPr>
          <a:xfrm>
            <a:off x="1397710" y="1258370"/>
            <a:ext cx="4012543" cy="334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86F918-941D-4441-B8F4-9404EBC94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6" t="82359" r="35846" b="7680"/>
          <a:stretch/>
        </p:blipFill>
        <p:spPr>
          <a:xfrm>
            <a:off x="655827" y="5130547"/>
            <a:ext cx="5496310" cy="9889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A22364-CD8B-4DDD-A076-CBE13F1FBA77}"/>
              </a:ext>
            </a:extLst>
          </p:cNvPr>
          <p:cNvSpPr/>
          <p:nvPr/>
        </p:nvSpPr>
        <p:spPr>
          <a:xfrm>
            <a:off x="6558894" y="5170170"/>
            <a:ext cx="5209468" cy="10106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7030A0"/>
                </a:solidFill>
              </a:rPr>
              <a:t>أنظـف أسنـانـي كل يــوم .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6B3B7F-111D-429B-980B-DFE55ED6ED83}"/>
              </a:ext>
            </a:extLst>
          </p:cNvPr>
          <p:cNvSpPr/>
          <p:nvPr/>
        </p:nvSpPr>
        <p:spPr>
          <a:xfrm>
            <a:off x="683045" y="5191894"/>
            <a:ext cx="5496309" cy="988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QA" sz="4400" b="1" dirty="0">
                <a:solidFill>
                  <a:srgbClr val="00B050"/>
                </a:solidFill>
              </a:rPr>
              <a:t>فـــازت ريــم في المسابقـة.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D4F249-CF90-4F13-B5F4-19059EE45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9501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E6548-34BA-487F-BFBF-876C51CC6A09}"/>
              </a:ext>
            </a:extLst>
          </p:cNvPr>
          <p:cNvSpPr txBox="1"/>
          <p:nvPr/>
        </p:nvSpPr>
        <p:spPr>
          <a:xfrm>
            <a:off x="678873" y="29423"/>
            <a:ext cx="11143126" cy="923330"/>
          </a:xfrm>
          <a:custGeom>
            <a:avLst/>
            <a:gdLst>
              <a:gd name="connsiteX0" fmla="*/ 0 w 11143126"/>
              <a:gd name="connsiteY0" fmla="*/ 0 h 923330"/>
              <a:gd name="connsiteX1" fmla="*/ 475049 w 11143126"/>
              <a:gd name="connsiteY1" fmla="*/ 0 h 923330"/>
              <a:gd name="connsiteX2" fmla="*/ 838667 w 11143126"/>
              <a:gd name="connsiteY2" fmla="*/ 0 h 923330"/>
              <a:gd name="connsiteX3" fmla="*/ 1313716 w 11143126"/>
              <a:gd name="connsiteY3" fmla="*/ 0 h 923330"/>
              <a:gd name="connsiteX4" fmla="*/ 1677334 w 11143126"/>
              <a:gd name="connsiteY4" fmla="*/ 0 h 923330"/>
              <a:gd name="connsiteX5" fmla="*/ 1929520 w 11143126"/>
              <a:gd name="connsiteY5" fmla="*/ 0 h 923330"/>
              <a:gd name="connsiteX6" fmla="*/ 2516001 w 11143126"/>
              <a:gd name="connsiteY6" fmla="*/ 0 h 923330"/>
              <a:gd name="connsiteX7" fmla="*/ 3213912 w 11143126"/>
              <a:gd name="connsiteY7" fmla="*/ 0 h 923330"/>
              <a:gd name="connsiteX8" fmla="*/ 3577530 w 11143126"/>
              <a:gd name="connsiteY8" fmla="*/ 0 h 923330"/>
              <a:gd name="connsiteX9" fmla="*/ 3829716 w 11143126"/>
              <a:gd name="connsiteY9" fmla="*/ 0 h 923330"/>
              <a:gd name="connsiteX10" fmla="*/ 4304766 w 11143126"/>
              <a:gd name="connsiteY10" fmla="*/ 0 h 923330"/>
              <a:gd name="connsiteX11" fmla="*/ 5114108 w 11143126"/>
              <a:gd name="connsiteY11" fmla="*/ 0 h 923330"/>
              <a:gd name="connsiteX12" fmla="*/ 5812020 w 11143126"/>
              <a:gd name="connsiteY12" fmla="*/ 0 h 923330"/>
              <a:gd name="connsiteX13" fmla="*/ 6398500 w 11143126"/>
              <a:gd name="connsiteY13" fmla="*/ 0 h 923330"/>
              <a:gd name="connsiteX14" fmla="*/ 6873549 w 11143126"/>
              <a:gd name="connsiteY14" fmla="*/ 0 h 923330"/>
              <a:gd name="connsiteX15" fmla="*/ 7348598 w 11143126"/>
              <a:gd name="connsiteY15" fmla="*/ 0 h 923330"/>
              <a:gd name="connsiteX16" fmla="*/ 7935079 w 11143126"/>
              <a:gd name="connsiteY16" fmla="*/ 0 h 923330"/>
              <a:gd name="connsiteX17" fmla="*/ 8298696 w 11143126"/>
              <a:gd name="connsiteY17" fmla="*/ 0 h 923330"/>
              <a:gd name="connsiteX18" fmla="*/ 8550883 w 11143126"/>
              <a:gd name="connsiteY18" fmla="*/ 0 h 923330"/>
              <a:gd name="connsiteX19" fmla="*/ 8914501 w 11143126"/>
              <a:gd name="connsiteY19" fmla="*/ 0 h 923330"/>
              <a:gd name="connsiteX20" fmla="*/ 9278119 w 11143126"/>
              <a:gd name="connsiteY20" fmla="*/ 0 h 923330"/>
              <a:gd name="connsiteX21" fmla="*/ 9641736 w 11143126"/>
              <a:gd name="connsiteY21" fmla="*/ 0 h 923330"/>
              <a:gd name="connsiteX22" fmla="*/ 10228217 w 11143126"/>
              <a:gd name="connsiteY22" fmla="*/ 0 h 923330"/>
              <a:gd name="connsiteX23" fmla="*/ 11143126 w 11143126"/>
              <a:gd name="connsiteY23" fmla="*/ 0 h 923330"/>
              <a:gd name="connsiteX24" fmla="*/ 11143126 w 11143126"/>
              <a:gd name="connsiteY24" fmla="*/ 452432 h 923330"/>
              <a:gd name="connsiteX25" fmla="*/ 11143126 w 11143126"/>
              <a:gd name="connsiteY25" fmla="*/ 923330 h 923330"/>
              <a:gd name="connsiteX26" fmla="*/ 10668077 w 11143126"/>
              <a:gd name="connsiteY26" fmla="*/ 923330 h 923330"/>
              <a:gd name="connsiteX27" fmla="*/ 9858734 w 11143126"/>
              <a:gd name="connsiteY27" fmla="*/ 923330 h 923330"/>
              <a:gd name="connsiteX28" fmla="*/ 9049391 w 11143126"/>
              <a:gd name="connsiteY28" fmla="*/ 923330 h 923330"/>
              <a:gd name="connsiteX29" fmla="*/ 8797205 w 11143126"/>
              <a:gd name="connsiteY29" fmla="*/ 923330 h 923330"/>
              <a:gd name="connsiteX30" fmla="*/ 8545018 w 11143126"/>
              <a:gd name="connsiteY30" fmla="*/ 923330 h 923330"/>
              <a:gd name="connsiteX31" fmla="*/ 7847107 w 11143126"/>
              <a:gd name="connsiteY31" fmla="*/ 923330 h 923330"/>
              <a:gd name="connsiteX32" fmla="*/ 7037764 w 11143126"/>
              <a:gd name="connsiteY32" fmla="*/ 923330 h 923330"/>
              <a:gd name="connsiteX33" fmla="*/ 6562715 w 11143126"/>
              <a:gd name="connsiteY33" fmla="*/ 923330 h 923330"/>
              <a:gd name="connsiteX34" fmla="*/ 6310528 w 11143126"/>
              <a:gd name="connsiteY34" fmla="*/ 923330 h 923330"/>
              <a:gd name="connsiteX35" fmla="*/ 5835479 w 11143126"/>
              <a:gd name="connsiteY35" fmla="*/ 923330 h 923330"/>
              <a:gd name="connsiteX36" fmla="*/ 5471861 w 11143126"/>
              <a:gd name="connsiteY36" fmla="*/ 923330 h 923330"/>
              <a:gd name="connsiteX37" fmla="*/ 4885381 w 11143126"/>
              <a:gd name="connsiteY37" fmla="*/ 923330 h 923330"/>
              <a:gd name="connsiteX38" fmla="*/ 4187469 w 11143126"/>
              <a:gd name="connsiteY38" fmla="*/ 923330 h 923330"/>
              <a:gd name="connsiteX39" fmla="*/ 3823852 w 11143126"/>
              <a:gd name="connsiteY39" fmla="*/ 923330 h 923330"/>
              <a:gd name="connsiteX40" fmla="*/ 3348803 w 11143126"/>
              <a:gd name="connsiteY40" fmla="*/ 923330 h 923330"/>
              <a:gd name="connsiteX41" fmla="*/ 3096616 w 11143126"/>
              <a:gd name="connsiteY41" fmla="*/ 923330 h 923330"/>
              <a:gd name="connsiteX42" fmla="*/ 2510136 w 11143126"/>
              <a:gd name="connsiteY42" fmla="*/ 923330 h 923330"/>
              <a:gd name="connsiteX43" fmla="*/ 2035087 w 11143126"/>
              <a:gd name="connsiteY43" fmla="*/ 923330 h 923330"/>
              <a:gd name="connsiteX44" fmla="*/ 1225744 w 11143126"/>
              <a:gd name="connsiteY44" fmla="*/ 923330 h 923330"/>
              <a:gd name="connsiteX45" fmla="*/ 639264 w 11143126"/>
              <a:gd name="connsiteY45" fmla="*/ 923330 h 923330"/>
              <a:gd name="connsiteX46" fmla="*/ 0 w 11143126"/>
              <a:gd name="connsiteY46" fmla="*/ 923330 h 923330"/>
              <a:gd name="connsiteX47" fmla="*/ 0 w 11143126"/>
              <a:gd name="connsiteY47" fmla="*/ 452432 h 923330"/>
              <a:gd name="connsiteX48" fmla="*/ 0 w 11143126"/>
              <a:gd name="connsiteY4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143126" h="923330" fill="none" extrusionOk="0">
                <a:moveTo>
                  <a:pt x="0" y="0"/>
                </a:moveTo>
                <a:cubicBezTo>
                  <a:pt x="173808" y="-35806"/>
                  <a:pt x="352338" y="24010"/>
                  <a:pt x="475049" y="0"/>
                </a:cubicBezTo>
                <a:cubicBezTo>
                  <a:pt x="597760" y="-24010"/>
                  <a:pt x="681882" y="26493"/>
                  <a:pt x="838667" y="0"/>
                </a:cubicBezTo>
                <a:cubicBezTo>
                  <a:pt x="995452" y="-26493"/>
                  <a:pt x="1118229" y="48100"/>
                  <a:pt x="1313716" y="0"/>
                </a:cubicBezTo>
                <a:cubicBezTo>
                  <a:pt x="1509203" y="-48100"/>
                  <a:pt x="1508984" y="33679"/>
                  <a:pt x="1677334" y="0"/>
                </a:cubicBezTo>
                <a:cubicBezTo>
                  <a:pt x="1845684" y="-33679"/>
                  <a:pt x="1867014" y="519"/>
                  <a:pt x="1929520" y="0"/>
                </a:cubicBezTo>
                <a:cubicBezTo>
                  <a:pt x="1992026" y="-519"/>
                  <a:pt x="2395380" y="17276"/>
                  <a:pt x="2516001" y="0"/>
                </a:cubicBezTo>
                <a:cubicBezTo>
                  <a:pt x="2636622" y="-17276"/>
                  <a:pt x="2943557" y="59034"/>
                  <a:pt x="3213912" y="0"/>
                </a:cubicBezTo>
                <a:cubicBezTo>
                  <a:pt x="3484267" y="-59034"/>
                  <a:pt x="3451702" y="33604"/>
                  <a:pt x="3577530" y="0"/>
                </a:cubicBezTo>
                <a:cubicBezTo>
                  <a:pt x="3703358" y="-33604"/>
                  <a:pt x="3767667" y="15672"/>
                  <a:pt x="3829716" y="0"/>
                </a:cubicBezTo>
                <a:cubicBezTo>
                  <a:pt x="3891765" y="-15672"/>
                  <a:pt x="4079417" y="3968"/>
                  <a:pt x="4304766" y="0"/>
                </a:cubicBezTo>
                <a:cubicBezTo>
                  <a:pt x="4530115" y="-3968"/>
                  <a:pt x="4926905" y="15472"/>
                  <a:pt x="5114108" y="0"/>
                </a:cubicBezTo>
                <a:cubicBezTo>
                  <a:pt x="5301311" y="-15472"/>
                  <a:pt x="5606877" y="58548"/>
                  <a:pt x="5812020" y="0"/>
                </a:cubicBezTo>
                <a:cubicBezTo>
                  <a:pt x="6017163" y="-58548"/>
                  <a:pt x="6234593" y="59524"/>
                  <a:pt x="6398500" y="0"/>
                </a:cubicBezTo>
                <a:cubicBezTo>
                  <a:pt x="6562407" y="-59524"/>
                  <a:pt x="6655559" y="11800"/>
                  <a:pt x="6873549" y="0"/>
                </a:cubicBezTo>
                <a:cubicBezTo>
                  <a:pt x="7091539" y="-11800"/>
                  <a:pt x="7141804" y="35369"/>
                  <a:pt x="7348598" y="0"/>
                </a:cubicBezTo>
                <a:cubicBezTo>
                  <a:pt x="7555392" y="-35369"/>
                  <a:pt x="7686614" y="22027"/>
                  <a:pt x="7935079" y="0"/>
                </a:cubicBezTo>
                <a:cubicBezTo>
                  <a:pt x="8183544" y="-22027"/>
                  <a:pt x="8137262" y="803"/>
                  <a:pt x="8298696" y="0"/>
                </a:cubicBezTo>
                <a:cubicBezTo>
                  <a:pt x="8460130" y="-803"/>
                  <a:pt x="8442741" y="6040"/>
                  <a:pt x="8550883" y="0"/>
                </a:cubicBezTo>
                <a:cubicBezTo>
                  <a:pt x="8659025" y="-6040"/>
                  <a:pt x="8748376" y="18099"/>
                  <a:pt x="8914501" y="0"/>
                </a:cubicBezTo>
                <a:cubicBezTo>
                  <a:pt x="9080626" y="-18099"/>
                  <a:pt x="9125914" y="40966"/>
                  <a:pt x="9278119" y="0"/>
                </a:cubicBezTo>
                <a:cubicBezTo>
                  <a:pt x="9430324" y="-40966"/>
                  <a:pt x="9503958" y="24742"/>
                  <a:pt x="9641736" y="0"/>
                </a:cubicBezTo>
                <a:cubicBezTo>
                  <a:pt x="9779514" y="-24742"/>
                  <a:pt x="9960569" y="67498"/>
                  <a:pt x="10228217" y="0"/>
                </a:cubicBezTo>
                <a:cubicBezTo>
                  <a:pt x="10495865" y="-67498"/>
                  <a:pt x="10874976" y="88469"/>
                  <a:pt x="11143126" y="0"/>
                </a:cubicBezTo>
                <a:cubicBezTo>
                  <a:pt x="11194301" y="109905"/>
                  <a:pt x="11129517" y="332299"/>
                  <a:pt x="11143126" y="452432"/>
                </a:cubicBezTo>
                <a:cubicBezTo>
                  <a:pt x="11156735" y="572565"/>
                  <a:pt x="11131226" y="725459"/>
                  <a:pt x="11143126" y="923330"/>
                </a:cubicBezTo>
                <a:cubicBezTo>
                  <a:pt x="10924769" y="958459"/>
                  <a:pt x="10870349" y="880492"/>
                  <a:pt x="10668077" y="923330"/>
                </a:cubicBezTo>
                <a:cubicBezTo>
                  <a:pt x="10465805" y="966168"/>
                  <a:pt x="10194434" y="917862"/>
                  <a:pt x="9858734" y="923330"/>
                </a:cubicBezTo>
                <a:cubicBezTo>
                  <a:pt x="9523034" y="928798"/>
                  <a:pt x="9415107" y="897109"/>
                  <a:pt x="9049391" y="923330"/>
                </a:cubicBezTo>
                <a:cubicBezTo>
                  <a:pt x="8683675" y="949551"/>
                  <a:pt x="8867293" y="903264"/>
                  <a:pt x="8797205" y="923330"/>
                </a:cubicBezTo>
                <a:cubicBezTo>
                  <a:pt x="8727117" y="943396"/>
                  <a:pt x="8618220" y="919264"/>
                  <a:pt x="8545018" y="923330"/>
                </a:cubicBezTo>
                <a:cubicBezTo>
                  <a:pt x="8471816" y="927396"/>
                  <a:pt x="8165187" y="919759"/>
                  <a:pt x="7847107" y="923330"/>
                </a:cubicBezTo>
                <a:cubicBezTo>
                  <a:pt x="7529027" y="926901"/>
                  <a:pt x="7242283" y="910434"/>
                  <a:pt x="7037764" y="923330"/>
                </a:cubicBezTo>
                <a:cubicBezTo>
                  <a:pt x="6833245" y="936226"/>
                  <a:pt x="6738184" y="900896"/>
                  <a:pt x="6562715" y="923330"/>
                </a:cubicBezTo>
                <a:cubicBezTo>
                  <a:pt x="6387246" y="945764"/>
                  <a:pt x="6415241" y="916413"/>
                  <a:pt x="6310528" y="923330"/>
                </a:cubicBezTo>
                <a:cubicBezTo>
                  <a:pt x="6205815" y="930247"/>
                  <a:pt x="5998748" y="919086"/>
                  <a:pt x="5835479" y="923330"/>
                </a:cubicBezTo>
                <a:cubicBezTo>
                  <a:pt x="5672210" y="927574"/>
                  <a:pt x="5552566" y="885668"/>
                  <a:pt x="5471861" y="923330"/>
                </a:cubicBezTo>
                <a:cubicBezTo>
                  <a:pt x="5391156" y="960992"/>
                  <a:pt x="5161005" y="864165"/>
                  <a:pt x="4885381" y="923330"/>
                </a:cubicBezTo>
                <a:cubicBezTo>
                  <a:pt x="4609757" y="982495"/>
                  <a:pt x="4492076" y="864275"/>
                  <a:pt x="4187469" y="923330"/>
                </a:cubicBezTo>
                <a:cubicBezTo>
                  <a:pt x="3882862" y="982385"/>
                  <a:pt x="4001311" y="891620"/>
                  <a:pt x="3823852" y="923330"/>
                </a:cubicBezTo>
                <a:cubicBezTo>
                  <a:pt x="3646393" y="955040"/>
                  <a:pt x="3584842" y="885967"/>
                  <a:pt x="3348803" y="923330"/>
                </a:cubicBezTo>
                <a:cubicBezTo>
                  <a:pt x="3112764" y="960693"/>
                  <a:pt x="3219803" y="901622"/>
                  <a:pt x="3096616" y="923330"/>
                </a:cubicBezTo>
                <a:cubicBezTo>
                  <a:pt x="2973429" y="945038"/>
                  <a:pt x="2670597" y="903950"/>
                  <a:pt x="2510136" y="923330"/>
                </a:cubicBezTo>
                <a:cubicBezTo>
                  <a:pt x="2349675" y="942710"/>
                  <a:pt x="2158517" y="908610"/>
                  <a:pt x="2035087" y="923330"/>
                </a:cubicBezTo>
                <a:cubicBezTo>
                  <a:pt x="1911657" y="938050"/>
                  <a:pt x="1612847" y="888494"/>
                  <a:pt x="1225744" y="923330"/>
                </a:cubicBezTo>
                <a:cubicBezTo>
                  <a:pt x="838641" y="958166"/>
                  <a:pt x="862681" y="896224"/>
                  <a:pt x="639264" y="923330"/>
                </a:cubicBezTo>
                <a:cubicBezTo>
                  <a:pt x="415847" y="950436"/>
                  <a:pt x="197688" y="872396"/>
                  <a:pt x="0" y="923330"/>
                </a:cubicBezTo>
                <a:cubicBezTo>
                  <a:pt x="-55300" y="780781"/>
                  <a:pt x="8623" y="605342"/>
                  <a:pt x="0" y="452432"/>
                </a:cubicBezTo>
                <a:cubicBezTo>
                  <a:pt x="-8623" y="299522"/>
                  <a:pt x="40665" y="204919"/>
                  <a:pt x="0" y="0"/>
                </a:cubicBezTo>
                <a:close/>
              </a:path>
              <a:path w="11143126" h="923330" stroke="0" extrusionOk="0">
                <a:moveTo>
                  <a:pt x="0" y="0"/>
                </a:moveTo>
                <a:cubicBezTo>
                  <a:pt x="154361" y="-23695"/>
                  <a:pt x="231203" y="4378"/>
                  <a:pt x="363618" y="0"/>
                </a:cubicBezTo>
                <a:cubicBezTo>
                  <a:pt x="496033" y="-4378"/>
                  <a:pt x="514504" y="27456"/>
                  <a:pt x="615804" y="0"/>
                </a:cubicBezTo>
                <a:cubicBezTo>
                  <a:pt x="717104" y="-27456"/>
                  <a:pt x="880718" y="38006"/>
                  <a:pt x="1090853" y="0"/>
                </a:cubicBezTo>
                <a:cubicBezTo>
                  <a:pt x="1300988" y="-38006"/>
                  <a:pt x="1517686" y="63181"/>
                  <a:pt x="1677334" y="0"/>
                </a:cubicBezTo>
                <a:cubicBezTo>
                  <a:pt x="1836982" y="-63181"/>
                  <a:pt x="2180664" y="29681"/>
                  <a:pt x="2375245" y="0"/>
                </a:cubicBezTo>
                <a:cubicBezTo>
                  <a:pt x="2569826" y="-29681"/>
                  <a:pt x="2570135" y="6488"/>
                  <a:pt x="2738863" y="0"/>
                </a:cubicBezTo>
                <a:cubicBezTo>
                  <a:pt x="2907591" y="-6488"/>
                  <a:pt x="3077107" y="7674"/>
                  <a:pt x="3213912" y="0"/>
                </a:cubicBezTo>
                <a:cubicBezTo>
                  <a:pt x="3350717" y="-7674"/>
                  <a:pt x="3682206" y="38718"/>
                  <a:pt x="4023255" y="0"/>
                </a:cubicBezTo>
                <a:cubicBezTo>
                  <a:pt x="4364304" y="-38718"/>
                  <a:pt x="4434097" y="29416"/>
                  <a:pt x="4721167" y="0"/>
                </a:cubicBezTo>
                <a:cubicBezTo>
                  <a:pt x="5008237" y="-29416"/>
                  <a:pt x="4882525" y="24489"/>
                  <a:pt x="4973353" y="0"/>
                </a:cubicBezTo>
                <a:cubicBezTo>
                  <a:pt x="5064181" y="-24489"/>
                  <a:pt x="5220796" y="1862"/>
                  <a:pt x="5336971" y="0"/>
                </a:cubicBezTo>
                <a:cubicBezTo>
                  <a:pt x="5453146" y="-1862"/>
                  <a:pt x="5523631" y="25210"/>
                  <a:pt x="5589157" y="0"/>
                </a:cubicBezTo>
                <a:cubicBezTo>
                  <a:pt x="5654683" y="-25210"/>
                  <a:pt x="5939763" y="44009"/>
                  <a:pt x="6287069" y="0"/>
                </a:cubicBezTo>
                <a:cubicBezTo>
                  <a:pt x="6634375" y="-44009"/>
                  <a:pt x="6675647" y="28339"/>
                  <a:pt x="6984981" y="0"/>
                </a:cubicBezTo>
                <a:cubicBezTo>
                  <a:pt x="7294315" y="-28339"/>
                  <a:pt x="7162467" y="28340"/>
                  <a:pt x="7237167" y="0"/>
                </a:cubicBezTo>
                <a:cubicBezTo>
                  <a:pt x="7311867" y="-28340"/>
                  <a:pt x="7577768" y="28781"/>
                  <a:pt x="7823647" y="0"/>
                </a:cubicBezTo>
                <a:cubicBezTo>
                  <a:pt x="8069526" y="-28781"/>
                  <a:pt x="8098990" y="41651"/>
                  <a:pt x="8298696" y="0"/>
                </a:cubicBezTo>
                <a:cubicBezTo>
                  <a:pt x="8498402" y="-41651"/>
                  <a:pt x="8435937" y="8290"/>
                  <a:pt x="8550883" y="0"/>
                </a:cubicBezTo>
                <a:cubicBezTo>
                  <a:pt x="8665829" y="-8290"/>
                  <a:pt x="9173352" y="74358"/>
                  <a:pt x="9360226" y="0"/>
                </a:cubicBezTo>
                <a:cubicBezTo>
                  <a:pt x="9547100" y="-74358"/>
                  <a:pt x="9632387" y="38937"/>
                  <a:pt x="9723844" y="0"/>
                </a:cubicBezTo>
                <a:cubicBezTo>
                  <a:pt x="9815301" y="-38937"/>
                  <a:pt x="10226101" y="87982"/>
                  <a:pt x="10533186" y="0"/>
                </a:cubicBezTo>
                <a:cubicBezTo>
                  <a:pt x="10840271" y="-87982"/>
                  <a:pt x="10857943" y="58200"/>
                  <a:pt x="11143126" y="0"/>
                </a:cubicBezTo>
                <a:cubicBezTo>
                  <a:pt x="11152242" y="223622"/>
                  <a:pt x="11104681" y="359451"/>
                  <a:pt x="11143126" y="452432"/>
                </a:cubicBezTo>
                <a:cubicBezTo>
                  <a:pt x="11181571" y="545413"/>
                  <a:pt x="11142992" y="699318"/>
                  <a:pt x="11143126" y="923330"/>
                </a:cubicBezTo>
                <a:cubicBezTo>
                  <a:pt x="10998700" y="952430"/>
                  <a:pt x="10845616" y="889903"/>
                  <a:pt x="10556646" y="923330"/>
                </a:cubicBezTo>
                <a:cubicBezTo>
                  <a:pt x="10267676" y="956757"/>
                  <a:pt x="10235602" y="866754"/>
                  <a:pt x="10081597" y="923330"/>
                </a:cubicBezTo>
                <a:cubicBezTo>
                  <a:pt x="9927592" y="979906"/>
                  <a:pt x="9816989" y="885242"/>
                  <a:pt x="9717979" y="923330"/>
                </a:cubicBezTo>
                <a:cubicBezTo>
                  <a:pt x="9618969" y="961418"/>
                  <a:pt x="9546019" y="907948"/>
                  <a:pt x="9465792" y="923330"/>
                </a:cubicBezTo>
                <a:cubicBezTo>
                  <a:pt x="9385565" y="938712"/>
                  <a:pt x="9309398" y="893840"/>
                  <a:pt x="9213606" y="923330"/>
                </a:cubicBezTo>
                <a:cubicBezTo>
                  <a:pt x="9117814" y="952820"/>
                  <a:pt x="8934371" y="915250"/>
                  <a:pt x="8849988" y="923330"/>
                </a:cubicBezTo>
                <a:cubicBezTo>
                  <a:pt x="8765605" y="931410"/>
                  <a:pt x="8493880" y="911864"/>
                  <a:pt x="8263508" y="923330"/>
                </a:cubicBezTo>
                <a:cubicBezTo>
                  <a:pt x="8033136" y="934796"/>
                  <a:pt x="7846976" y="919454"/>
                  <a:pt x="7677027" y="923330"/>
                </a:cubicBezTo>
                <a:cubicBezTo>
                  <a:pt x="7507078" y="927206"/>
                  <a:pt x="7388532" y="886111"/>
                  <a:pt x="7313410" y="923330"/>
                </a:cubicBezTo>
                <a:cubicBezTo>
                  <a:pt x="7238288" y="960549"/>
                  <a:pt x="6964309" y="904439"/>
                  <a:pt x="6726929" y="923330"/>
                </a:cubicBezTo>
                <a:cubicBezTo>
                  <a:pt x="6489549" y="942221"/>
                  <a:pt x="6266828" y="920044"/>
                  <a:pt x="6029018" y="923330"/>
                </a:cubicBezTo>
                <a:cubicBezTo>
                  <a:pt x="5791208" y="926616"/>
                  <a:pt x="5441203" y="888386"/>
                  <a:pt x="5219675" y="923330"/>
                </a:cubicBezTo>
                <a:cubicBezTo>
                  <a:pt x="4998147" y="958274"/>
                  <a:pt x="4971035" y="898122"/>
                  <a:pt x="4856057" y="923330"/>
                </a:cubicBezTo>
                <a:cubicBezTo>
                  <a:pt x="4741079" y="948538"/>
                  <a:pt x="4610661" y="885309"/>
                  <a:pt x="4492439" y="923330"/>
                </a:cubicBezTo>
                <a:cubicBezTo>
                  <a:pt x="4374217" y="961351"/>
                  <a:pt x="4104540" y="849188"/>
                  <a:pt x="3794528" y="923330"/>
                </a:cubicBezTo>
                <a:cubicBezTo>
                  <a:pt x="3484516" y="997472"/>
                  <a:pt x="3421208" y="883986"/>
                  <a:pt x="3208047" y="923330"/>
                </a:cubicBezTo>
                <a:cubicBezTo>
                  <a:pt x="2994886" y="962674"/>
                  <a:pt x="3076814" y="908732"/>
                  <a:pt x="2955861" y="923330"/>
                </a:cubicBezTo>
                <a:cubicBezTo>
                  <a:pt x="2834908" y="937928"/>
                  <a:pt x="2653477" y="860877"/>
                  <a:pt x="2369380" y="923330"/>
                </a:cubicBezTo>
                <a:cubicBezTo>
                  <a:pt x="2085283" y="985783"/>
                  <a:pt x="1748180" y="915799"/>
                  <a:pt x="1560038" y="923330"/>
                </a:cubicBezTo>
                <a:cubicBezTo>
                  <a:pt x="1371896" y="930861"/>
                  <a:pt x="1277338" y="883246"/>
                  <a:pt x="1084989" y="923330"/>
                </a:cubicBezTo>
                <a:cubicBezTo>
                  <a:pt x="892640" y="963414"/>
                  <a:pt x="895187" y="888809"/>
                  <a:pt x="721371" y="923330"/>
                </a:cubicBezTo>
                <a:cubicBezTo>
                  <a:pt x="547555" y="957851"/>
                  <a:pt x="200318" y="847518"/>
                  <a:pt x="0" y="923330"/>
                </a:cubicBezTo>
                <a:cubicBezTo>
                  <a:pt x="-30219" y="754205"/>
                  <a:pt x="49567" y="633152"/>
                  <a:pt x="0" y="489365"/>
                </a:cubicBezTo>
                <a:cubicBezTo>
                  <a:pt x="-49567" y="345579"/>
                  <a:pt x="44186" y="231239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QA" sz="5400" dirty="0">
                <a:cs typeface="PT Bold Heading" panose="02010400000000000000" pitchFamily="2" charset="-78"/>
              </a:rPr>
              <a:t>بالجد والاجتهاد نحقق التفوق</a:t>
            </a:r>
            <a:endParaRPr lang="ar-QA" sz="7200" dirty="0">
              <a:cs typeface="PT Bold Heading" panose="0201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C9159-67D3-4927-B497-2D40E1E787DF}"/>
              </a:ext>
            </a:extLst>
          </p:cNvPr>
          <p:cNvSpPr txBox="1"/>
          <p:nvPr/>
        </p:nvSpPr>
        <p:spPr>
          <a:xfrm>
            <a:off x="2132991" y="1905506"/>
            <a:ext cx="7365165" cy="707886"/>
          </a:xfrm>
          <a:custGeom>
            <a:avLst/>
            <a:gdLst>
              <a:gd name="connsiteX0" fmla="*/ 0 w 7365165"/>
              <a:gd name="connsiteY0" fmla="*/ 0 h 707886"/>
              <a:gd name="connsiteX1" fmla="*/ 566551 w 7365165"/>
              <a:gd name="connsiteY1" fmla="*/ 0 h 707886"/>
              <a:gd name="connsiteX2" fmla="*/ 985799 w 7365165"/>
              <a:gd name="connsiteY2" fmla="*/ 0 h 707886"/>
              <a:gd name="connsiteX3" fmla="*/ 1552350 w 7365165"/>
              <a:gd name="connsiteY3" fmla="*/ 0 h 707886"/>
              <a:gd name="connsiteX4" fmla="*/ 2192553 w 7365165"/>
              <a:gd name="connsiteY4" fmla="*/ 0 h 707886"/>
              <a:gd name="connsiteX5" fmla="*/ 2906407 w 7365165"/>
              <a:gd name="connsiteY5" fmla="*/ 0 h 707886"/>
              <a:gd name="connsiteX6" fmla="*/ 3620262 w 7365165"/>
              <a:gd name="connsiteY6" fmla="*/ 0 h 707886"/>
              <a:gd name="connsiteX7" fmla="*/ 4260465 w 7365165"/>
              <a:gd name="connsiteY7" fmla="*/ 0 h 707886"/>
              <a:gd name="connsiteX8" fmla="*/ 4827016 w 7365165"/>
              <a:gd name="connsiteY8" fmla="*/ 0 h 707886"/>
              <a:gd name="connsiteX9" fmla="*/ 5172612 w 7365165"/>
              <a:gd name="connsiteY9" fmla="*/ 0 h 707886"/>
              <a:gd name="connsiteX10" fmla="*/ 5518208 w 7365165"/>
              <a:gd name="connsiteY10" fmla="*/ 0 h 707886"/>
              <a:gd name="connsiteX11" fmla="*/ 6011108 w 7365165"/>
              <a:gd name="connsiteY11" fmla="*/ 0 h 707886"/>
              <a:gd name="connsiteX12" fmla="*/ 6724962 w 7365165"/>
              <a:gd name="connsiteY12" fmla="*/ 0 h 707886"/>
              <a:gd name="connsiteX13" fmla="*/ 7365165 w 7365165"/>
              <a:gd name="connsiteY13" fmla="*/ 0 h 707886"/>
              <a:gd name="connsiteX14" fmla="*/ 7365165 w 7365165"/>
              <a:gd name="connsiteY14" fmla="*/ 353943 h 707886"/>
              <a:gd name="connsiteX15" fmla="*/ 7365165 w 7365165"/>
              <a:gd name="connsiteY15" fmla="*/ 707886 h 707886"/>
              <a:gd name="connsiteX16" fmla="*/ 6872265 w 7365165"/>
              <a:gd name="connsiteY16" fmla="*/ 707886 h 707886"/>
              <a:gd name="connsiteX17" fmla="*/ 6232063 w 7365165"/>
              <a:gd name="connsiteY17" fmla="*/ 707886 h 707886"/>
              <a:gd name="connsiteX18" fmla="*/ 5518208 w 7365165"/>
              <a:gd name="connsiteY18" fmla="*/ 707886 h 707886"/>
              <a:gd name="connsiteX19" fmla="*/ 5172612 w 7365165"/>
              <a:gd name="connsiteY19" fmla="*/ 707886 h 707886"/>
              <a:gd name="connsiteX20" fmla="*/ 4679713 w 7365165"/>
              <a:gd name="connsiteY20" fmla="*/ 707886 h 707886"/>
              <a:gd name="connsiteX21" fmla="*/ 4334116 w 7365165"/>
              <a:gd name="connsiteY21" fmla="*/ 707886 h 707886"/>
              <a:gd name="connsiteX22" fmla="*/ 3767565 w 7365165"/>
              <a:gd name="connsiteY22" fmla="*/ 707886 h 707886"/>
              <a:gd name="connsiteX23" fmla="*/ 3348317 w 7365165"/>
              <a:gd name="connsiteY23" fmla="*/ 707886 h 707886"/>
              <a:gd name="connsiteX24" fmla="*/ 2708115 w 7365165"/>
              <a:gd name="connsiteY24" fmla="*/ 707886 h 707886"/>
              <a:gd name="connsiteX25" fmla="*/ 2067912 w 7365165"/>
              <a:gd name="connsiteY25" fmla="*/ 707886 h 707886"/>
              <a:gd name="connsiteX26" fmla="*/ 1427709 w 7365165"/>
              <a:gd name="connsiteY26" fmla="*/ 707886 h 707886"/>
              <a:gd name="connsiteX27" fmla="*/ 787506 w 7365165"/>
              <a:gd name="connsiteY27" fmla="*/ 707886 h 707886"/>
              <a:gd name="connsiteX28" fmla="*/ 0 w 7365165"/>
              <a:gd name="connsiteY28" fmla="*/ 707886 h 707886"/>
              <a:gd name="connsiteX29" fmla="*/ 0 w 7365165"/>
              <a:gd name="connsiteY29" fmla="*/ 346864 h 707886"/>
              <a:gd name="connsiteX30" fmla="*/ 0 w 7365165"/>
              <a:gd name="connsiteY3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65165" h="707886" fill="none" extrusionOk="0">
                <a:moveTo>
                  <a:pt x="0" y="0"/>
                </a:moveTo>
                <a:cubicBezTo>
                  <a:pt x="246862" y="-31936"/>
                  <a:pt x="434558" y="45041"/>
                  <a:pt x="566551" y="0"/>
                </a:cubicBezTo>
                <a:cubicBezTo>
                  <a:pt x="698544" y="-45041"/>
                  <a:pt x="896710" y="10392"/>
                  <a:pt x="985799" y="0"/>
                </a:cubicBezTo>
                <a:cubicBezTo>
                  <a:pt x="1074888" y="-10392"/>
                  <a:pt x="1273898" y="67347"/>
                  <a:pt x="1552350" y="0"/>
                </a:cubicBezTo>
                <a:cubicBezTo>
                  <a:pt x="1830802" y="-67347"/>
                  <a:pt x="1990159" y="15823"/>
                  <a:pt x="2192553" y="0"/>
                </a:cubicBezTo>
                <a:cubicBezTo>
                  <a:pt x="2394947" y="-15823"/>
                  <a:pt x="2631949" y="37868"/>
                  <a:pt x="2906407" y="0"/>
                </a:cubicBezTo>
                <a:cubicBezTo>
                  <a:pt x="3180865" y="-37868"/>
                  <a:pt x="3346769" y="98"/>
                  <a:pt x="3620262" y="0"/>
                </a:cubicBezTo>
                <a:cubicBezTo>
                  <a:pt x="3893756" y="-98"/>
                  <a:pt x="4071422" y="57984"/>
                  <a:pt x="4260465" y="0"/>
                </a:cubicBezTo>
                <a:cubicBezTo>
                  <a:pt x="4449508" y="-57984"/>
                  <a:pt x="4578891" y="40869"/>
                  <a:pt x="4827016" y="0"/>
                </a:cubicBezTo>
                <a:cubicBezTo>
                  <a:pt x="5075141" y="-40869"/>
                  <a:pt x="5059396" y="19065"/>
                  <a:pt x="5172612" y="0"/>
                </a:cubicBezTo>
                <a:cubicBezTo>
                  <a:pt x="5285828" y="-19065"/>
                  <a:pt x="5379874" y="9101"/>
                  <a:pt x="5518208" y="0"/>
                </a:cubicBezTo>
                <a:cubicBezTo>
                  <a:pt x="5656542" y="-9101"/>
                  <a:pt x="5837291" y="12722"/>
                  <a:pt x="6011108" y="0"/>
                </a:cubicBezTo>
                <a:cubicBezTo>
                  <a:pt x="6184925" y="-12722"/>
                  <a:pt x="6571446" y="72606"/>
                  <a:pt x="6724962" y="0"/>
                </a:cubicBezTo>
                <a:cubicBezTo>
                  <a:pt x="6878478" y="-72606"/>
                  <a:pt x="7229438" y="58899"/>
                  <a:pt x="7365165" y="0"/>
                </a:cubicBezTo>
                <a:cubicBezTo>
                  <a:pt x="7376246" y="102833"/>
                  <a:pt x="7340605" y="276200"/>
                  <a:pt x="7365165" y="353943"/>
                </a:cubicBezTo>
                <a:cubicBezTo>
                  <a:pt x="7389725" y="431686"/>
                  <a:pt x="7358272" y="566291"/>
                  <a:pt x="7365165" y="707886"/>
                </a:cubicBezTo>
                <a:cubicBezTo>
                  <a:pt x="7225819" y="732861"/>
                  <a:pt x="7108529" y="688342"/>
                  <a:pt x="6872265" y="707886"/>
                </a:cubicBezTo>
                <a:cubicBezTo>
                  <a:pt x="6636001" y="727430"/>
                  <a:pt x="6428724" y="637905"/>
                  <a:pt x="6232063" y="707886"/>
                </a:cubicBezTo>
                <a:cubicBezTo>
                  <a:pt x="6035402" y="777867"/>
                  <a:pt x="5773035" y="624332"/>
                  <a:pt x="5518208" y="707886"/>
                </a:cubicBezTo>
                <a:cubicBezTo>
                  <a:pt x="5263382" y="791440"/>
                  <a:pt x="5303909" y="702354"/>
                  <a:pt x="5172612" y="707886"/>
                </a:cubicBezTo>
                <a:cubicBezTo>
                  <a:pt x="5041315" y="713418"/>
                  <a:pt x="4871009" y="690857"/>
                  <a:pt x="4679713" y="707886"/>
                </a:cubicBezTo>
                <a:cubicBezTo>
                  <a:pt x="4488417" y="724915"/>
                  <a:pt x="4493579" y="690314"/>
                  <a:pt x="4334116" y="707886"/>
                </a:cubicBezTo>
                <a:cubicBezTo>
                  <a:pt x="4174653" y="725458"/>
                  <a:pt x="3919794" y="678358"/>
                  <a:pt x="3767565" y="707886"/>
                </a:cubicBezTo>
                <a:cubicBezTo>
                  <a:pt x="3615336" y="737414"/>
                  <a:pt x="3436626" y="704613"/>
                  <a:pt x="3348317" y="707886"/>
                </a:cubicBezTo>
                <a:cubicBezTo>
                  <a:pt x="3260008" y="711159"/>
                  <a:pt x="2966640" y="674503"/>
                  <a:pt x="2708115" y="707886"/>
                </a:cubicBezTo>
                <a:cubicBezTo>
                  <a:pt x="2449590" y="741269"/>
                  <a:pt x="2369624" y="697980"/>
                  <a:pt x="2067912" y="707886"/>
                </a:cubicBezTo>
                <a:cubicBezTo>
                  <a:pt x="1766200" y="717792"/>
                  <a:pt x="1663677" y="687530"/>
                  <a:pt x="1427709" y="707886"/>
                </a:cubicBezTo>
                <a:cubicBezTo>
                  <a:pt x="1191741" y="728242"/>
                  <a:pt x="1060490" y="704806"/>
                  <a:pt x="787506" y="707886"/>
                </a:cubicBezTo>
                <a:cubicBezTo>
                  <a:pt x="514522" y="710966"/>
                  <a:pt x="171471" y="658007"/>
                  <a:pt x="0" y="707886"/>
                </a:cubicBezTo>
                <a:cubicBezTo>
                  <a:pt x="-17407" y="575272"/>
                  <a:pt x="1733" y="445235"/>
                  <a:pt x="0" y="346864"/>
                </a:cubicBezTo>
                <a:cubicBezTo>
                  <a:pt x="-1733" y="248493"/>
                  <a:pt x="5775" y="129818"/>
                  <a:pt x="0" y="0"/>
                </a:cubicBezTo>
                <a:close/>
              </a:path>
              <a:path w="7365165" h="707886" stroke="0" extrusionOk="0">
                <a:moveTo>
                  <a:pt x="0" y="0"/>
                </a:moveTo>
                <a:cubicBezTo>
                  <a:pt x="123746" y="-25205"/>
                  <a:pt x="219143" y="23517"/>
                  <a:pt x="419248" y="0"/>
                </a:cubicBezTo>
                <a:cubicBezTo>
                  <a:pt x="619353" y="-23517"/>
                  <a:pt x="595111" y="4533"/>
                  <a:pt x="764844" y="0"/>
                </a:cubicBezTo>
                <a:cubicBezTo>
                  <a:pt x="934577" y="-4533"/>
                  <a:pt x="1147353" y="23983"/>
                  <a:pt x="1257744" y="0"/>
                </a:cubicBezTo>
                <a:cubicBezTo>
                  <a:pt x="1368135" y="-23983"/>
                  <a:pt x="1622577" y="61748"/>
                  <a:pt x="1824295" y="0"/>
                </a:cubicBezTo>
                <a:cubicBezTo>
                  <a:pt x="2026013" y="-61748"/>
                  <a:pt x="2174669" y="47000"/>
                  <a:pt x="2464498" y="0"/>
                </a:cubicBezTo>
                <a:cubicBezTo>
                  <a:pt x="2754327" y="-47000"/>
                  <a:pt x="2718317" y="6841"/>
                  <a:pt x="2883745" y="0"/>
                </a:cubicBezTo>
                <a:cubicBezTo>
                  <a:pt x="3049173" y="-6841"/>
                  <a:pt x="3148714" y="58219"/>
                  <a:pt x="3376645" y="0"/>
                </a:cubicBezTo>
                <a:cubicBezTo>
                  <a:pt x="3604576" y="-58219"/>
                  <a:pt x="3825813" y="79364"/>
                  <a:pt x="4090499" y="0"/>
                </a:cubicBezTo>
                <a:cubicBezTo>
                  <a:pt x="4355185" y="-79364"/>
                  <a:pt x="4559427" y="69144"/>
                  <a:pt x="4730702" y="0"/>
                </a:cubicBezTo>
                <a:cubicBezTo>
                  <a:pt x="4901977" y="-69144"/>
                  <a:pt x="4924084" y="12502"/>
                  <a:pt x="5076298" y="0"/>
                </a:cubicBezTo>
                <a:cubicBezTo>
                  <a:pt x="5228512" y="-12502"/>
                  <a:pt x="5409921" y="4677"/>
                  <a:pt x="5495546" y="0"/>
                </a:cubicBezTo>
                <a:cubicBezTo>
                  <a:pt x="5581171" y="-4677"/>
                  <a:pt x="5685216" y="23671"/>
                  <a:pt x="5841142" y="0"/>
                </a:cubicBezTo>
                <a:cubicBezTo>
                  <a:pt x="5997068" y="-23671"/>
                  <a:pt x="6293534" y="71159"/>
                  <a:pt x="6481345" y="0"/>
                </a:cubicBezTo>
                <a:cubicBezTo>
                  <a:pt x="6669156" y="-71159"/>
                  <a:pt x="6940660" y="35296"/>
                  <a:pt x="7365165" y="0"/>
                </a:cubicBezTo>
                <a:cubicBezTo>
                  <a:pt x="7402260" y="67614"/>
                  <a:pt x="7340432" y="227332"/>
                  <a:pt x="7365165" y="332706"/>
                </a:cubicBezTo>
                <a:cubicBezTo>
                  <a:pt x="7389898" y="438080"/>
                  <a:pt x="7331130" y="629090"/>
                  <a:pt x="7365165" y="707886"/>
                </a:cubicBezTo>
                <a:cubicBezTo>
                  <a:pt x="7217046" y="742261"/>
                  <a:pt x="6930028" y="702100"/>
                  <a:pt x="6798614" y="707886"/>
                </a:cubicBezTo>
                <a:cubicBezTo>
                  <a:pt x="6667200" y="713672"/>
                  <a:pt x="6401322" y="706488"/>
                  <a:pt x="6232063" y="707886"/>
                </a:cubicBezTo>
                <a:cubicBezTo>
                  <a:pt x="6062804" y="709284"/>
                  <a:pt x="6043916" y="667146"/>
                  <a:pt x="5886466" y="707886"/>
                </a:cubicBezTo>
                <a:cubicBezTo>
                  <a:pt x="5729016" y="748626"/>
                  <a:pt x="5692708" y="668827"/>
                  <a:pt x="5540870" y="707886"/>
                </a:cubicBezTo>
                <a:cubicBezTo>
                  <a:pt x="5389032" y="746945"/>
                  <a:pt x="5130566" y="704432"/>
                  <a:pt x="4974319" y="707886"/>
                </a:cubicBezTo>
                <a:cubicBezTo>
                  <a:pt x="4818072" y="711340"/>
                  <a:pt x="4523198" y="642246"/>
                  <a:pt x="4334116" y="707886"/>
                </a:cubicBezTo>
                <a:cubicBezTo>
                  <a:pt x="4145034" y="773526"/>
                  <a:pt x="3970660" y="690959"/>
                  <a:pt x="3767565" y="707886"/>
                </a:cubicBezTo>
                <a:cubicBezTo>
                  <a:pt x="3564470" y="724813"/>
                  <a:pt x="3543118" y="693069"/>
                  <a:pt x="3348317" y="707886"/>
                </a:cubicBezTo>
                <a:cubicBezTo>
                  <a:pt x="3153516" y="722703"/>
                  <a:pt x="3054718" y="701468"/>
                  <a:pt x="2855418" y="707886"/>
                </a:cubicBezTo>
                <a:cubicBezTo>
                  <a:pt x="2656118" y="714304"/>
                  <a:pt x="2472794" y="671692"/>
                  <a:pt x="2362518" y="707886"/>
                </a:cubicBezTo>
                <a:cubicBezTo>
                  <a:pt x="2252242" y="744080"/>
                  <a:pt x="2143589" y="702697"/>
                  <a:pt x="1943270" y="707886"/>
                </a:cubicBezTo>
                <a:cubicBezTo>
                  <a:pt x="1742951" y="713075"/>
                  <a:pt x="1754315" y="671517"/>
                  <a:pt x="1597674" y="707886"/>
                </a:cubicBezTo>
                <a:cubicBezTo>
                  <a:pt x="1441033" y="744255"/>
                  <a:pt x="1371609" y="679751"/>
                  <a:pt x="1252078" y="707886"/>
                </a:cubicBezTo>
                <a:cubicBezTo>
                  <a:pt x="1132547" y="736021"/>
                  <a:pt x="1010607" y="696393"/>
                  <a:pt x="832830" y="707886"/>
                </a:cubicBezTo>
                <a:cubicBezTo>
                  <a:pt x="655053" y="719379"/>
                  <a:pt x="415012" y="701997"/>
                  <a:pt x="0" y="707886"/>
                </a:cubicBezTo>
                <a:cubicBezTo>
                  <a:pt x="-33191" y="610948"/>
                  <a:pt x="1515" y="505657"/>
                  <a:pt x="0" y="353943"/>
                </a:cubicBezTo>
                <a:cubicBezTo>
                  <a:pt x="-1515" y="202229"/>
                  <a:pt x="40973" y="711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074757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QA" sz="4000" dirty="0">
                <a:cs typeface="PT Bold Heading" panose="02010400000000000000" pitchFamily="2" charset="-78"/>
              </a:rPr>
              <a:t>أتمنى لكن النجاح والتفوق إن شاء الله</a:t>
            </a:r>
            <a:endParaRPr lang="ar-QA" sz="54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4172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6AAC1082-FB31-4D11-A683-A3E252D0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B67BED-42BD-4A86-AA1C-C17989169B52}"/>
              </a:ext>
            </a:extLst>
          </p:cNvPr>
          <p:cNvSpPr/>
          <p:nvPr/>
        </p:nvSpPr>
        <p:spPr>
          <a:xfrm>
            <a:off x="1357744" y="2058083"/>
            <a:ext cx="9750829" cy="2290138"/>
          </a:xfrm>
          <a:prstGeom prst="roundRect">
            <a:avLst/>
          </a:prstGeom>
          <a:solidFill>
            <a:srgbClr val="FFE38B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lnSpc>
                <a:spcPct val="150000"/>
              </a:lnSpc>
            </a:pPr>
            <a:r>
              <a:rPr lang="ar-QA" sz="4400" b="1" dirty="0">
                <a:solidFill>
                  <a:schemeClr val="accent1">
                    <a:lumMod val="50000"/>
                  </a:schemeClr>
                </a:solidFill>
                <a:cs typeface="PT Bold Heading" panose="02010400000000000000" pitchFamily="2" charset="-78"/>
              </a:rPr>
              <a:t>1- تعزيز ما تم تعلمه من معارف ومهارات. </a:t>
            </a:r>
          </a:p>
          <a:p>
            <a:pPr algn="r"/>
            <a:endParaRPr lang="ar-QA" sz="1600" b="1" dirty="0">
              <a:cs typeface="PT Bold Dusky" panose="02010400000000000000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8144A3-2105-4C52-8F9A-DF9BF517AC88}"/>
              </a:ext>
            </a:extLst>
          </p:cNvPr>
          <p:cNvSpPr/>
          <p:nvPr/>
        </p:nvSpPr>
        <p:spPr>
          <a:xfrm>
            <a:off x="7467600" y="557242"/>
            <a:ext cx="3089566" cy="121613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3600" b="1" dirty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- هدف الحصَّة: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0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7BD7C032-2B38-474D-B310-E6FD09A0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875E3B-F84C-494B-A184-48C8CFCA5D54}"/>
              </a:ext>
            </a:extLst>
          </p:cNvPr>
          <p:cNvSpPr/>
          <p:nvPr/>
        </p:nvSpPr>
        <p:spPr>
          <a:xfrm>
            <a:off x="650401" y="2008908"/>
            <a:ext cx="10891197" cy="2826328"/>
          </a:xfrm>
          <a:custGeom>
            <a:avLst/>
            <a:gdLst>
              <a:gd name="connsiteX0" fmla="*/ 0 w 10891197"/>
              <a:gd name="connsiteY0" fmla="*/ 471064 h 2826328"/>
              <a:gd name="connsiteX1" fmla="*/ 471064 w 10891197"/>
              <a:gd name="connsiteY1" fmla="*/ 0 h 2826328"/>
              <a:gd name="connsiteX2" fmla="*/ 1056303 w 10891197"/>
              <a:gd name="connsiteY2" fmla="*/ 0 h 2826328"/>
              <a:gd name="connsiteX3" fmla="*/ 1442561 w 10891197"/>
              <a:gd name="connsiteY3" fmla="*/ 0 h 2826328"/>
              <a:gd name="connsiteX4" fmla="*/ 1928310 w 10891197"/>
              <a:gd name="connsiteY4" fmla="*/ 0 h 2826328"/>
              <a:gd name="connsiteX5" fmla="*/ 2613040 w 10891197"/>
              <a:gd name="connsiteY5" fmla="*/ 0 h 2826328"/>
              <a:gd name="connsiteX6" fmla="*/ 3098789 w 10891197"/>
              <a:gd name="connsiteY6" fmla="*/ 0 h 2826328"/>
              <a:gd name="connsiteX7" fmla="*/ 3684028 w 10891197"/>
              <a:gd name="connsiteY7" fmla="*/ 0 h 2826328"/>
              <a:gd name="connsiteX8" fmla="*/ 4368758 w 10891197"/>
              <a:gd name="connsiteY8" fmla="*/ 0 h 2826328"/>
              <a:gd name="connsiteX9" fmla="*/ 5053488 w 10891197"/>
              <a:gd name="connsiteY9" fmla="*/ 0 h 2826328"/>
              <a:gd name="connsiteX10" fmla="*/ 5638727 w 10891197"/>
              <a:gd name="connsiteY10" fmla="*/ 0 h 2826328"/>
              <a:gd name="connsiteX11" fmla="*/ 6323458 w 10891197"/>
              <a:gd name="connsiteY11" fmla="*/ 0 h 2826328"/>
              <a:gd name="connsiteX12" fmla="*/ 6908697 w 10891197"/>
              <a:gd name="connsiteY12" fmla="*/ 0 h 2826328"/>
              <a:gd name="connsiteX13" fmla="*/ 7195464 w 10891197"/>
              <a:gd name="connsiteY13" fmla="*/ 0 h 2826328"/>
              <a:gd name="connsiteX14" fmla="*/ 7979685 w 10891197"/>
              <a:gd name="connsiteY14" fmla="*/ 0 h 2826328"/>
              <a:gd name="connsiteX15" fmla="*/ 8266452 w 10891197"/>
              <a:gd name="connsiteY15" fmla="*/ 0 h 2826328"/>
              <a:gd name="connsiteX16" fmla="*/ 9050673 w 10891197"/>
              <a:gd name="connsiteY16" fmla="*/ 0 h 2826328"/>
              <a:gd name="connsiteX17" fmla="*/ 9635912 w 10891197"/>
              <a:gd name="connsiteY17" fmla="*/ 0 h 2826328"/>
              <a:gd name="connsiteX18" fmla="*/ 10420133 w 10891197"/>
              <a:gd name="connsiteY18" fmla="*/ 0 h 2826328"/>
              <a:gd name="connsiteX19" fmla="*/ 10891197 w 10891197"/>
              <a:gd name="connsiteY19" fmla="*/ 471064 h 2826328"/>
              <a:gd name="connsiteX20" fmla="*/ 10891197 w 10891197"/>
              <a:gd name="connsiteY20" fmla="*/ 960956 h 2826328"/>
              <a:gd name="connsiteX21" fmla="*/ 10891197 w 10891197"/>
              <a:gd name="connsiteY21" fmla="*/ 1394322 h 2826328"/>
              <a:gd name="connsiteX22" fmla="*/ 10891197 w 10891197"/>
              <a:gd name="connsiteY22" fmla="*/ 1827688 h 2826328"/>
              <a:gd name="connsiteX23" fmla="*/ 10891197 w 10891197"/>
              <a:gd name="connsiteY23" fmla="*/ 2355264 h 2826328"/>
              <a:gd name="connsiteX24" fmla="*/ 10420133 w 10891197"/>
              <a:gd name="connsiteY24" fmla="*/ 2826328 h 2826328"/>
              <a:gd name="connsiteX25" fmla="*/ 10133366 w 10891197"/>
              <a:gd name="connsiteY25" fmla="*/ 2826328 h 2826328"/>
              <a:gd name="connsiteX26" fmla="*/ 9647617 w 10891197"/>
              <a:gd name="connsiteY26" fmla="*/ 2826328 h 2826328"/>
              <a:gd name="connsiteX27" fmla="*/ 9161868 w 10891197"/>
              <a:gd name="connsiteY27" fmla="*/ 2826328 h 2826328"/>
              <a:gd name="connsiteX28" fmla="*/ 8775610 w 10891197"/>
              <a:gd name="connsiteY28" fmla="*/ 2826328 h 2826328"/>
              <a:gd name="connsiteX29" fmla="*/ 8090880 w 10891197"/>
              <a:gd name="connsiteY29" fmla="*/ 2826328 h 2826328"/>
              <a:gd name="connsiteX30" fmla="*/ 7306660 w 10891197"/>
              <a:gd name="connsiteY30" fmla="*/ 2826328 h 2826328"/>
              <a:gd name="connsiteX31" fmla="*/ 6820911 w 10891197"/>
              <a:gd name="connsiteY31" fmla="*/ 2826328 h 2826328"/>
              <a:gd name="connsiteX32" fmla="*/ 6136181 w 10891197"/>
              <a:gd name="connsiteY32" fmla="*/ 2826328 h 2826328"/>
              <a:gd name="connsiteX33" fmla="*/ 5749923 w 10891197"/>
              <a:gd name="connsiteY33" fmla="*/ 2826328 h 2826328"/>
              <a:gd name="connsiteX34" fmla="*/ 5264174 w 10891197"/>
              <a:gd name="connsiteY34" fmla="*/ 2826328 h 2826328"/>
              <a:gd name="connsiteX35" fmla="*/ 4778426 w 10891197"/>
              <a:gd name="connsiteY35" fmla="*/ 2826328 h 2826328"/>
              <a:gd name="connsiteX36" fmla="*/ 4392168 w 10891197"/>
              <a:gd name="connsiteY36" fmla="*/ 2826328 h 2826328"/>
              <a:gd name="connsiteX37" fmla="*/ 3607947 w 10891197"/>
              <a:gd name="connsiteY37" fmla="*/ 2826328 h 2826328"/>
              <a:gd name="connsiteX38" fmla="*/ 3022708 w 10891197"/>
              <a:gd name="connsiteY38" fmla="*/ 2826328 h 2826328"/>
              <a:gd name="connsiteX39" fmla="*/ 2337978 w 10891197"/>
              <a:gd name="connsiteY39" fmla="*/ 2826328 h 2826328"/>
              <a:gd name="connsiteX40" fmla="*/ 1852229 w 10891197"/>
              <a:gd name="connsiteY40" fmla="*/ 2826328 h 2826328"/>
              <a:gd name="connsiteX41" fmla="*/ 1465971 w 10891197"/>
              <a:gd name="connsiteY41" fmla="*/ 2826328 h 2826328"/>
              <a:gd name="connsiteX42" fmla="*/ 471064 w 10891197"/>
              <a:gd name="connsiteY42" fmla="*/ 2826328 h 2826328"/>
              <a:gd name="connsiteX43" fmla="*/ 0 w 10891197"/>
              <a:gd name="connsiteY43" fmla="*/ 2355264 h 2826328"/>
              <a:gd name="connsiteX44" fmla="*/ 0 w 10891197"/>
              <a:gd name="connsiteY44" fmla="*/ 1846530 h 2826328"/>
              <a:gd name="connsiteX45" fmla="*/ 0 w 10891197"/>
              <a:gd name="connsiteY45" fmla="*/ 1375480 h 2826328"/>
              <a:gd name="connsiteX46" fmla="*/ 0 w 10891197"/>
              <a:gd name="connsiteY46" fmla="*/ 923272 h 2826328"/>
              <a:gd name="connsiteX47" fmla="*/ 0 w 10891197"/>
              <a:gd name="connsiteY47" fmla="*/ 471064 h 28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91197" h="2826328" fill="none" extrusionOk="0">
                <a:moveTo>
                  <a:pt x="0" y="471064"/>
                </a:moveTo>
                <a:cubicBezTo>
                  <a:pt x="-16972" y="197993"/>
                  <a:pt x="258648" y="-7563"/>
                  <a:pt x="471064" y="0"/>
                </a:cubicBezTo>
                <a:cubicBezTo>
                  <a:pt x="652926" y="-52597"/>
                  <a:pt x="837010" y="42407"/>
                  <a:pt x="1056303" y="0"/>
                </a:cubicBezTo>
                <a:cubicBezTo>
                  <a:pt x="1275596" y="-42407"/>
                  <a:pt x="1344509" y="10454"/>
                  <a:pt x="1442561" y="0"/>
                </a:cubicBezTo>
                <a:cubicBezTo>
                  <a:pt x="1540613" y="-10454"/>
                  <a:pt x="1695447" y="24811"/>
                  <a:pt x="1928310" y="0"/>
                </a:cubicBezTo>
                <a:cubicBezTo>
                  <a:pt x="2161173" y="-24811"/>
                  <a:pt x="2336874" y="31454"/>
                  <a:pt x="2613040" y="0"/>
                </a:cubicBezTo>
                <a:cubicBezTo>
                  <a:pt x="2889206" y="-31454"/>
                  <a:pt x="3001621" y="15676"/>
                  <a:pt x="3098789" y="0"/>
                </a:cubicBezTo>
                <a:cubicBezTo>
                  <a:pt x="3195957" y="-15676"/>
                  <a:pt x="3418794" y="67952"/>
                  <a:pt x="3684028" y="0"/>
                </a:cubicBezTo>
                <a:cubicBezTo>
                  <a:pt x="3949262" y="-67952"/>
                  <a:pt x="4218762" y="74355"/>
                  <a:pt x="4368758" y="0"/>
                </a:cubicBezTo>
                <a:cubicBezTo>
                  <a:pt x="4518754" y="-74355"/>
                  <a:pt x="4897503" y="65540"/>
                  <a:pt x="5053488" y="0"/>
                </a:cubicBezTo>
                <a:cubicBezTo>
                  <a:pt x="5209473" y="-65540"/>
                  <a:pt x="5508532" y="52650"/>
                  <a:pt x="5638727" y="0"/>
                </a:cubicBezTo>
                <a:cubicBezTo>
                  <a:pt x="5768922" y="-52650"/>
                  <a:pt x="6070906" y="68800"/>
                  <a:pt x="6323458" y="0"/>
                </a:cubicBezTo>
                <a:cubicBezTo>
                  <a:pt x="6576010" y="-68800"/>
                  <a:pt x="6766686" y="9091"/>
                  <a:pt x="6908697" y="0"/>
                </a:cubicBezTo>
                <a:cubicBezTo>
                  <a:pt x="7050708" y="-9091"/>
                  <a:pt x="7086908" y="6443"/>
                  <a:pt x="7195464" y="0"/>
                </a:cubicBezTo>
                <a:cubicBezTo>
                  <a:pt x="7304020" y="-6443"/>
                  <a:pt x="7635406" y="23740"/>
                  <a:pt x="7979685" y="0"/>
                </a:cubicBezTo>
                <a:cubicBezTo>
                  <a:pt x="8323964" y="-23740"/>
                  <a:pt x="8157609" y="24463"/>
                  <a:pt x="8266452" y="0"/>
                </a:cubicBezTo>
                <a:cubicBezTo>
                  <a:pt x="8375295" y="-24463"/>
                  <a:pt x="8751334" y="85521"/>
                  <a:pt x="9050673" y="0"/>
                </a:cubicBezTo>
                <a:cubicBezTo>
                  <a:pt x="9350012" y="-85521"/>
                  <a:pt x="9383763" y="49987"/>
                  <a:pt x="9635912" y="0"/>
                </a:cubicBezTo>
                <a:cubicBezTo>
                  <a:pt x="9888061" y="-49987"/>
                  <a:pt x="10212634" y="75536"/>
                  <a:pt x="10420133" y="0"/>
                </a:cubicBezTo>
                <a:cubicBezTo>
                  <a:pt x="10718082" y="54677"/>
                  <a:pt x="10871811" y="220276"/>
                  <a:pt x="10891197" y="471064"/>
                </a:cubicBezTo>
                <a:cubicBezTo>
                  <a:pt x="10919813" y="581579"/>
                  <a:pt x="10879450" y="810426"/>
                  <a:pt x="10891197" y="960956"/>
                </a:cubicBezTo>
                <a:cubicBezTo>
                  <a:pt x="10902944" y="1111486"/>
                  <a:pt x="10846275" y="1289228"/>
                  <a:pt x="10891197" y="1394322"/>
                </a:cubicBezTo>
                <a:cubicBezTo>
                  <a:pt x="10936119" y="1499416"/>
                  <a:pt x="10871823" y="1730183"/>
                  <a:pt x="10891197" y="1827688"/>
                </a:cubicBezTo>
                <a:cubicBezTo>
                  <a:pt x="10910571" y="1925193"/>
                  <a:pt x="10885172" y="2186033"/>
                  <a:pt x="10891197" y="2355264"/>
                </a:cubicBezTo>
                <a:cubicBezTo>
                  <a:pt x="10878366" y="2599484"/>
                  <a:pt x="10672736" y="2871215"/>
                  <a:pt x="10420133" y="2826328"/>
                </a:cubicBezTo>
                <a:cubicBezTo>
                  <a:pt x="10295810" y="2852936"/>
                  <a:pt x="10205212" y="2803795"/>
                  <a:pt x="10133366" y="2826328"/>
                </a:cubicBezTo>
                <a:cubicBezTo>
                  <a:pt x="10061520" y="2848861"/>
                  <a:pt x="9831736" y="2791938"/>
                  <a:pt x="9647617" y="2826328"/>
                </a:cubicBezTo>
                <a:cubicBezTo>
                  <a:pt x="9463498" y="2860718"/>
                  <a:pt x="9267298" y="2775428"/>
                  <a:pt x="9161868" y="2826328"/>
                </a:cubicBezTo>
                <a:cubicBezTo>
                  <a:pt x="9056438" y="2877228"/>
                  <a:pt x="8867268" y="2818790"/>
                  <a:pt x="8775610" y="2826328"/>
                </a:cubicBezTo>
                <a:cubicBezTo>
                  <a:pt x="8683952" y="2833866"/>
                  <a:pt x="8432732" y="2777124"/>
                  <a:pt x="8090880" y="2826328"/>
                </a:cubicBezTo>
                <a:cubicBezTo>
                  <a:pt x="7749028" y="2875532"/>
                  <a:pt x="7668169" y="2780421"/>
                  <a:pt x="7306660" y="2826328"/>
                </a:cubicBezTo>
                <a:cubicBezTo>
                  <a:pt x="6945151" y="2872235"/>
                  <a:pt x="7000918" y="2787863"/>
                  <a:pt x="6820911" y="2826328"/>
                </a:cubicBezTo>
                <a:cubicBezTo>
                  <a:pt x="6640904" y="2864793"/>
                  <a:pt x="6321244" y="2765297"/>
                  <a:pt x="6136181" y="2826328"/>
                </a:cubicBezTo>
                <a:cubicBezTo>
                  <a:pt x="5951118" y="2887359"/>
                  <a:pt x="5897787" y="2801804"/>
                  <a:pt x="5749923" y="2826328"/>
                </a:cubicBezTo>
                <a:cubicBezTo>
                  <a:pt x="5602059" y="2850852"/>
                  <a:pt x="5365771" y="2788534"/>
                  <a:pt x="5264174" y="2826328"/>
                </a:cubicBezTo>
                <a:cubicBezTo>
                  <a:pt x="5162577" y="2864122"/>
                  <a:pt x="4925239" y="2798494"/>
                  <a:pt x="4778426" y="2826328"/>
                </a:cubicBezTo>
                <a:cubicBezTo>
                  <a:pt x="4631613" y="2854162"/>
                  <a:pt x="4562534" y="2815086"/>
                  <a:pt x="4392168" y="2826328"/>
                </a:cubicBezTo>
                <a:cubicBezTo>
                  <a:pt x="4221802" y="2837570"/>
                  <a:pt x="3970976" y="2825146"/>
                  <a:pt x="3607947" y="2826328"/>
                </a:cubicBezTo>
                <a:cubicBezTo>
                  <a:pt x="3244918" y="2827510"/>
                  <a:pt x="3199336" y="2782617"/>
                  <a:pt x="3022708" y="2826328"/>
                </a:cubicBezTo>
                <a:cubicBezTo>
                  <a:pt x="2846080" y="2870039"/>
                  <a:pt x="2569753" y="2801849"/>
                  <a:pt x="2337978" y="2826328"/>
                </a:cubicBezTo>
                <a:cubicBezTo>
                  <a:pt x="2106203" y="2850807"/>
                  <a:pt x="2083391" y="2797837"/>
                  <a:pt x="1852229" y="2826328"/>
                </a:cubicBezTo>
                <a:cubicBezTo>
                  <a:pt x="1621067" y="2854819"/>
                  <a:pt x="1583514" y="2821190"/>
                  <a:pt x="1465971" y="2826328"/>
                </a:cubicBezTo>
                <a:cubicBezTo>
                  <a:pt x="1348428" y="2831466"/>
                  <a:pt x="779950" y="2750055"/>
                  <a:pt x="471064" y="2826328"/>
                </a:cubicBezTo>
                <a:cubicBezTo>
                  <a:pt x="173901" y="2837459"/>
                  <a:pt x="-12822" y="2652658"/>
                  <a:pt x="0" y="2355264"/>
                </a:cubicBezTo>
                <a:cubicBezTo>
                  <a:pt x="-19146" y="2192221"/>
                  <a:pt x="38168" y="2038824"/>
                  <a:pt x="0" y="1846530"/>
                </a:cubicBezTo>
                <a:cubicBezTo>
                  <a:pt x="-38168" y="1654236"/>
                  <a:pt x="7791" y="1481298"/>
                  <a:pt x="0" y="1375480"/>
                </a:cubicBezTo>
                <a:cubicBezTo>
                  <a:pt x="-7791" y="1269662"/>
                  <a:pt x="37428" y="1132356"/>
                  <a:pt x="0" y="923272"/>
                </a:cubicBezTo>
                <a:cubicBezTo>
                  <a:pt x="-37428" y="714188"/>
                  <a:pt x="47282" y="598552"/>
                  <a:pt x="0" y="471064"/>
                </a:cubicBezTo>
                <a:close/>
              </a:path>
              <a:path w="10891197" h="2826328" stroke="0" extrusionOk="0">
                <a:moveTo>
                  <a:pt x="0" y="471064"/>
                </a:moveTo>
                <a:cubicBezTo>
                  <a:pt x="-9936" y="165539"/>
                  <a:pt x="240059" y="-16460"/>
                  <a:pt x="471064" y="0"/>
                </a:cubicBezTo>
                <a:cubicBezTo>
                  <a:pt x="695230" y="-20873"/>
                  <a:pt x="993806" y="36009"/>
                  <a:pt x="1255285" y="0"/>
                </a:cubicBezTo>
                <a:cubicBezTo>
                  <a:pt x="1516764" y="-36009"/>
                  <a:pt x="1676153" y="55926"/>
                  <a:pt x="1940015" y="0"/>
                </a:cubicBezTo>
                <a:cubicBezTo>
                  <a:pt x="2203877" y="-55926"/>
                  <a:pt x="2429325" y="83884"/>
                  <a:pt x="2724236" y="0"/>
                </a:cubicBezTo>
                <a:cubicBezTo>
                  <a:pt x="3019147" y="-83884"/>
                  <a:pt x="3033148" y="30146"/>
                  <a:pt x="3110493" y="0"/>
                </a:cubicBezTo>
                <a:cubicBezTo>
                  <a:pt x="3187838" y="-30146"/>
                  <a:pt x="3352761" y="19185"/>
                  <a:pt x="3496751" y="0"/>
                </a:cubicBezTo>
                <a:cubicBezTo>
                  <a:pt x="3640741" y="-19185"/>
                  <a:pt x="3788086" y="19275"/>
                  <a:pt x="3982500" y="0"/>
                </a:cubicBezTo>
                <a:cubicBezTo>
                  <a:pt x="4176914" y="-19275"/>
                  <a:pt x="4458136" y="55553"/>
                  <a:pt x="4667230" y="0"/>
                </a:cubicBezTo>
                <a:cubicBezTo>
                  <a:pt x="4876324" y="-55553"/>
                  <a:pt x="5207022" y="50249"/>
                  <a:pt x="5451451" y="0"/>
                </a:cubicBezTo>
                <a:cubicBezTo>
                  <a:pt x="5695880" y="-50249"/>
                  <a:pt x="5798703" y="43688"/>
                  <a:pt x="5937200" y="0"/>
                </a:cubicBezTo>
                <a:cubicBezTo>
                  <a:pt x="6075697" y="-43688"/>
                  <a:pt x="6367787" y="634"/>
                  <a:pt x="6621930" y="0"/>
                </a:cubicBezTo>
                <a:cubicBezTo>
                  <a:pt x="6876073" y="-634"/>
                  <a:pt x="7174009" y="2561"/>
                  <a:pt x="7406150" y="0"/>
                </a:cubicBezTo>
                <a:cubicBezTo>
                  <a:pt x="7638291" y="-2561"/>
                  <a:pt x="7979937" y="88249"/>
                  <a:pt x="8190371" y="0"/>
                </a:cubicBezTo>
                <a:cubicBezTo>
                  <a:pt x="8400805" y="-88249"/>
                  <a:pt x="8786652" y="74541"/>
                  <a:pt x="8974592" y="0"/>
                </a:cubicBezTo>
                <a:cubicBezTo>
                  <a:pt x="9162532" y="-74541"/>
                  <a:pt x="9492263" y="7854"/>
                  <a:pt x="9659322" y="0"/>
                </a:cubicBezTo>
                <a:cubicBezTo>
                  <a:pt x="9826381" y="-7854"/>
                  <a:pt x="10255882" y="44225"/>
                  <a:pt x="10420133" y="0"/>
                </a:cubicBezTo>
                <a:cubicBezTo>
                  <a:pt x="10677536" y="-16575"/>
                  <a:pt x="10874987" y="206964"/>
                  <a:pt x="10891197" y="471064"/>
                </a:cubicBezTo>
                <a:cubicBezTo>
                  <a:pt x="10942523" y="641124"/>
                  <a:pt x="10875278" y="726278"/>
                  <a:pt x="10891197" y="923272"/>
                </a:cubicBezTo>
                <a:cubicBezTo>
                  <a:pt x="10907116" y="1120266"/>
                  <a:pt x="10841904" y="1258692"/>
                  <a:pt x="10891197" y="1356638"/>
                </a:cubicBezTo>
                <a:cubicBezTo>
                  <a:pt x="10940490" y="1454584"/>
                  <a:pt x="10847665" y="1602296"/>
                  <a:pt x="10891197" y="1790004"/>
                </a:cubicBezTo>
                <a:cubicBezTo>
                  <a:pt x="10934729" y="1977712"/>
                  <a:pt x="10833050" y="2235125"/>
                  <a:pt x="10891197" y="2355264"/>
                </a:cubicBezTo>
                <a:cubicBezTo>
                  <a:pt x="10820834" y="2593881"/>
                  <a:pt x="10669697" y="2826264"/>
                  <a:pt x="10420133" y="2826328"/>
                </a:cubicBezTo>
                <a:cubicBezTo>
                  <a:pt x="10268929" y="2851813"/>
                  <a:pt x="10044916" y="2760506"/>
                  <a:pt x="9834894" y="2826328"/>
                </a:cubicBezTo>
                <a:cubicBezTo>
                  <a:pt x="9624872" y="2892150"/>
                  <a:pt x="9343476" y="2784405"/>
                  <a:pt x="9150164" y="2826328"/>
                </a:cubicBezTo>
                <a:cubicBezTo>
                  <a:pt x="8956852" y="2868251"/>
                  <a:pt x="8776643" y="2756853"/>
                  <a:pt x="8564924" y="2826328"/>
                </a:cubicBezTo>
                <a:cubicBezTo>
                  <a:pt x="8353205" y="2895803"/>
                  <a:pt x="8115700" y="2764180"/>
                  <a:pt x="7880194" y="2826328"/>
                </a:cubicBezTo>
                <a:cubicBezTo>
                  <a:pt x="7644688" y="2888476"/>
                  <a:pt x="7392409" y="2785602"/>
                  <a:pt x="7195464" y="2826328"/>
                </a:cubicBezTo>
                <a:cubicBezTo>
                  <a:pt x="6998519" y="2867054"/>
                  <a:pt x="6736541" y="2762043"/>
                  <a:pt x="6510734" y="2826328"/>
                </a:cubicBezTo>
                <a:cubicBezTo>
                  <a:pt x="6284927" y="2890613"/>
                  <a:pt x="6027499" y="2824277"/>
                  <a:pt x="5726513" y="2826328"/>
                </a:cubicBezTo>
                <a:cubicBezTo>
                  <a:pt x="5425527" y="2828379"/>
                  <a:pt x="5291434" y="2820949"/>
                  <a:pt x="5041783" y="2826328"/>
                </a:cubicBezTo>
                <a:cubicBezTo>
                  <a:pt x="4792132" y="2831707"/>
                  <a:pt x="4847897" y="2800252"/>
                  <a:pt x="4655525" y="2826328"/>
                </a:cubicBezTo>
                <a:cubicBezTo>
                  <a:pt x="4463153" y="2852404"/>
                  <a:pt x="4342522" y="2824473"/>
                  <a:pt x="4169777" y="2826328"/>
                </a:cubicBezTo>
                <a:cubicBezTo>
                  <a:pt x="3997032" y="2828183"/>
                  <a:pt x="3935537" y="2821166"/>
                  <a:pt x="3783519" y="2826328"/>
                </a:cubicBezTo>
                <a:cubicBezTo>
                  <a:pt x="3631501" y="2831490"/>
                  <a:pt x="3491552" y="2821708"/>
                  <a:pt x="3397261" y="2826328"/>
                </a:cubicBezTo>
                <a:cubicBezTo>
                  <a:pt x="3302970" y="2830948"/>
                  <a:pt x="2974954" y="2766632"/>
                  <a:pt x="2812021" y="2826328"/>
                </a:cubicBezTo>
                <a:cubicBezTo>
                  <a:pt x="2649088" y="2886024"/>
                  <a:pt x="2315786" y="2807664"/>
                  <a:pt x="2127291" y="2826328"/>
                </a:cubicBezTo>
                <a:cubicBezTo>
                  <a:pt x="1938796" y="2844992"/>
                  <a:pt x="1928195" y="2812202"/>
                  <a:pt x="1840524" y="2826328"/>
                </a:cubicBezTo>
                <a:cubicBezTo>
                  <a:pt x="1752853" y="2840454"/>
                  <a:pt x="1388500" y="2760614"/>
                  <a:pt x="1155794" y="2826328"/>
                </a:cubicBezTo>
                <a:cubicBezTo>
                  <a:pt x="923088" y="2892042"/>
                  <a:pt x="650555" y="2770962"/>
                  <a:pt x="471064" y="2826328"/>
                </a:cubicBezTo>
                <a:cubicBezTo>
                  <a:pt x="156321" y="2795418"/>
                  <a:pt x="-40009" y="2608835"/>
                  <a:pt x="0" y="2355264"/>
                </a:cubicBezTo>
                <a:cubicBezTo>
                  <a:pt x="-12983" y="2174620"/>
                  <a:pt x="6402" y="2031405"/>
                  <a:pt x="0" y="1903056"/>
                </a:cubicBezTo>
                <a:cubicBezTo>
                  <a:pt x="-6402" y="1774707"/>
                  <a:pt x="5171" y="1644925"/>
                  <a:pt x="0" y="1413164"/>
                </a:cubicBezTo>
                <a:cubicBezTo>
                  <a:pt x="-5171" y="1181403"/>
                  <a:pt x="30510" y="1104293"/>
                  <a:pt x="0" y="904430"/>
                </a:cubicBezTo>
                <a:cubicBezTo>
                  <a:pt x="-30510" y="704567"/>
                  <a:pt x="6639" y="603163"/>
                  <a:pt x="0" y="471064"/>
                </a:cubicBezTo>
                <a:close/>
              </a:path>
            </a:pathLst>
          </a:custGeom>
          <a:solidFill>
            <a:schemeClr val="bg1"/>
          </a:solidFill>
          <a:ln w="193675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6861067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مراجعة مهارة الاستماع من </a:t>
            </a:r>
          </a:p>
          <a:p>
            <a:pPr algn="ctr" rtl="1">
              <a:lnSpc>
                <a:spcPct val="150000"/>
              </a:lnSpc>
            </a:pPr>
            <a:r>
              <a:rPr lang="ar-QA" sz="6000" b="1" dirty="0">
                <a:solidFill>
                  <a:srgbClr val="FF0000"/>
                </a:solidFill>
                <a:cs typeface="PT Bold Heading" panose="02010400000000000000" pitchFamily="2" charset="-78"/>
              </a:rPr>
              <a:t>(الوحدة الثَّالثة) </a:t>
            </a:r>
          </a:p>
          <a:p>
            <a:pPr algn="r"/>
            <a:endParaRPr lang="ar-QA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084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كتاب دون مقابل ، كتاب مفتوح, زاوية, نص, مستطيل png">
            <a:extLst>
              <a:ext uri="{FF2B5EF4-FFF2-40B4-BE49-F238E27FC236}">
                <a16:creationId xmlns:a16="http://schemas.microsoft.com/office/drawing/2014/main" id="{8CACFD55-6D66-44C2-BDE8-40418FEF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7" b="99112" l="217" r="99783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0" y="-309996"/>
            <a:ext cx="12192000" cy="74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32DD7A1-A29D-4C59-8A07-D367D43A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20" y="1541581"/>
            <a:ext cx="648903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EB5100BE-A8C8-4901-AEF3-0D255E89C262}"/>
              </a:ext>
            </a:extLst>
          </p:cNvPr>
          <p:cNvSpPr/>
          <p:nvPr/>
        </p:nvSpPr>
        <p:spPr>
          <a:xfrm>
            <a:off x="4398179" y="2199928"/>
            <a:ext cx="48589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PT Bold Heading" panose="02010400000000000000" pitchFamily="2" charset="-78"/>
              </a:rPr>
              <a:t>هيا نتذكر</a:t>
            </a:r>
            <a:r>
              <a:rPr kumimoji="0" lang="ar-QA" sz="60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PT Bold Heading" panose="02010400000000000000" pitchFamily="2" charset="-78"/>
              </a:rPr>
              <a:t> بعض المعلومات من النصوص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307EDF5-66BE-4C0A-8CA1-D09054E66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162" y="1285335"/>
            <a:ext cx="2584928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6411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0DAEC020B81D40A4143B0591C4B88B" ma:contentTypeVersion="7" ma:contentTypeDescription="Create a new document." ma:contentTypeScope="" ma:versionID="f31b6235ea2d965d9e94f879e403b443">
  <xsd:schema xmlns:xsd="http://www.w3.org/2001/XMLSchema" xmlns:xs="http://www.w3.org/2001/XMLSchema" xmlns:p="http://schemas.microsoft.com/office/2006/metadata/properties" xmlns:ns2="e9b856b4-23d1-4bd7-97d9-317d32d28b3c" targetNamespace="http://schemas.microsoft.com/office/2006/metadata/properties" ma:root="true" ma:fieldsID="758dc0b77df4568e6488d588afbc6869" ns2:_="">
    <xsd:import namespace="e9b856b4-23d1-4bd7-97d9-317d32d28b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856b4-23d1-4bd7-97d9-317d32d28b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A42AF1-DFEC-4AE8-BB25-7CCC30C3BE0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D4F587-22C5-4D7E-BB21-8C397D129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b856b4-23d1-4bd7-97d9-317d32d28b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9EC796-9922-4F64-8A8E-E42AE7BD27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6915</TotalTime>
  <Words>1637</Words>
  <Application>Microsoft Office PowerPoint</Application>
  <PresentationFormat>Widescreen</PresentationFormat>
  <Paragraphs>517</Paragraphs>
  <Slides>69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مسابقة  أسماء الاشارة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بدرية محسن صالح الشمري</cp:lastModifiedBy>
  <cp:revision>152</cp:revision>
  <dcterms:created xsi:type="dcterms:W3CDTF">2021-02-07T05:03:23Z</dcterms:created>
  <dcterms:modified xsi:type="dcterms:W3CDTF">2021-06-06T09:20:48Z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6f0c7-1e5b-43db-99eb-3257df1e5bf6_Enabled">
    <vt:lpwstr>true</vt:lpwstr>
  </property>
  <property fmtid="{D5CDD505-2E9C-101B-9397-08002B2CF9AE}" pid="3" name="MSIP_Label_0b46f0c7-1e5b-43db-99eb-3257df1e5bf6_SetDate">
    <vt:lpwstr>2021-04-16T09:15:38Z</vt:lpwstr>
  </property>
  <property fmtid="{D5CDD505-2E9C-101B-9397-08002B2CF9AE}" pid="4" name="MSIP_Label_0b46f0c7-1e5b-43db-99eb-3257df1e5bf6_Method">
    <vt:lpwstr>Standard</vt:lpwstr>
  </property>
  <property fmtid="{D5CDD505-2E9C-101B-9397-08002B2CF9AE}" pid="5" name="MSIP_Label_0b46f0c7-1e5b-43db-99eb-3257df1e5bf6_Name">
    <vt:lpwstr>0b46f0c7-1e5b-43db-99eb-3257df1e5bf6</vt:lpwstr>
  </property>
  <property fmtid="{D5CDD505-2E9C-101B-9397-08002B2CF9AE}" pid="6" name="MSIP_Label_0b46f0c7-1e5b-43db-99eb-3257df1e5bf6_SiteId">
    <vt:lpwstr>2dcae639-d4a4-4454-82c7-592ab66fc7bd</vt:lpwstr>
  </property>
  <property fmtid="{D5CDD505-2E9C-101B-9397-08002B2CF9AE}" pid="7" name="MSIP_Label_0b46f0c7-1e5b-43db-99eb-3257df1e5bf6_ActionId">
    <vt:lpwstr>49d678e9-ce69-4b2e-97f5-afb0162b7859</vt:lpwstr>
  </property>
  <property fmtid="{D5CDD505-2E9C-101B-9397-08002B2CF9AE}" pid="8" name="MSIP_Label_0b46f0c7-1e5b-43db-99eb-3257df1e5bf6_ContentBits">
    <vt:lpwstr>0</vt:lpwstr>
  </property>
  <property fmtid="{D5CDD505-2E9C-101B-9397-08002B2CF9AE}" pid="9" name="ContentTypeId">
    <vt:lpwstr>0x010100030DAEC020B81D40A4143B0591C4B88B</vt:lpwstr>
  </property>
</Properties>
</file>