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ar-KW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6389-AFEF-42EE-8879-7D140D05FB43}" type="datetimeFigureOut">
              <a:rPr lang="ar-KW" smtClean="0"/>
              <a:t>8‏/4‏/1442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99A6-EDB8-4A37-AAFE-968B74D1FF1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580269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6389-AFEF-42EE-8879-7D140D05FB43}" type="datetimeFigureOut">
              <a:rPr lang="ar-KW" smtClean="0"/>
              <a:t>8‏/4‏/1442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99A6-EDB8-4A37-AAFE-968B74D1FF1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078113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6389-AFEF-42EE-8879-7D140D05FB43}" type="datetimeFigureOut">
              <a:rPr lang="ar-KW" smtClean="0"/>
              <a:t>8‏/4‏/1442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99A6-EDB8-4A37-AAFE-968B74D1FF1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02998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6389-AFEF-42EE-8879-7D140D05FB43}" type="datetimeFigureOut">
              <a:rPr lang="ar-KW" smtClean="0"/>
              <a:t>8‏/4‏/1442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99A6-EDB8-4A37-AAFE-968B74D1FF1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56535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6389-AFEF-42EE-8879-7D140D05FB43}" type="datetimeFigureOut">
              <a:rPr lang="ar-KW" smtClean="0"/>
              <a:t>8‏/4‏/1442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99A6-EDB8-4A37-AAFE-968B74D1FF1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284577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6389-AFEF-42EE-8879-7D140D05FB43}" type="datetimeFigureOut">
              <a:rPr lang="ar-KW" smtClean="0"/>
              <a:t>8‏/4‏/1442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99A6-EDB8-4A37-AAFE-968B74D1FF1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498448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6389-AFEF-42EE-8879-7D140D05FB43}" type="datetimeFigureOut">
              <a:rPr lang="ar-KW" smtClean="0"/>
              <a:t>8‏/4‏/1442</a:t>
            </a:fld>
            <a:endParaRPr lang="ar-K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99A6-EDB8-4A37-AAFE-968B74D1FF1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15241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6389-AFEF-42EE-8879-7D140D05FB43}" type="datetimeFigureOut">
              <a:rPr lang="ar-KW" smtClean="0"/>
              <a:t>8‏/4‏/1442</a:t>
            </a:fld>
            <a:endParaRPr lang="ar-K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99A6-EDB8-4A37-AAFE-968B74D1FF1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521161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6389-AFEF-42EE-8879-7D140D05FB43}" type="datetimeFigureOut">
              <a:rPr lang="ar-KW" smtClean="0"/>
              <a:t>8‏/4‏/1442</a:t>
            </a:fld>
            <a:endParaRPr lang="ar-K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99A6-EDB8-4A37-AAFE-968B74D1FF1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313878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6389-AFEF-42EE-8879-7D140D05FB43}" type="datetimeFigureOut">
              <a:rPr lang="ar-KW" smtClean="0"/>
              <a:t>8‏/4‏/1442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99A6-EDB8-4A37-AAFE-968B74D1FF1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650122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K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6389-AFEF-42EE-8879-7D140D05FB43}" type="datetimeFigureOut">
              <a:rPr lang="ar-KW" smtClean="0"/>
              <a:t>8‏/4‏/1442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99A6-EDB8-4A37-AAFE-968B74D1FF1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076255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B6389-AFEF-42EE-8879-7D140D05FB43}" type="datetimeFigureOut">
              <a:rPr lang="ar-KW" smtClean="0"/>
              <a:t>8‏/4‏/1442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599A6-EDB8-4A37-AAFE-968B74D1FF1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228407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57576" y="0"/>
            <a:ext cx="12449576" cy="6980349"/>
          </a:xfrm>
        </p:spPr>
        <p:txBody>
          <a:bodyPr>
            <a:normAutofit fontScale="90000"/>
          </a:bodyPr>
          <a:lstStyle/>
          <a:p>
            <a:pPr algn="r"/>
            <a:r>
              <a:rPr lang="ar-KW" sz="1800" b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تقرير </a:t>
            </a:r>
            <a:r>
              <a:rPr lang="ar-KW" sz="1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لمادة تربيه اسلاميه </a:t>
            </a:r>
            <a:br>
              <a:rPr lang="ar-KW" sz="1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KW" sz="1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الدرس الثاني: الشفاعه وانواعها</a:t>
            </a:r>
            <a:br>
              <a:rPr lang="ar-KW" sz="1600" b="1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ar-KW" sz="1600" b="1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ar-KW" sz="1600" b="1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ar-KW" sz="1600" b="1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ar-KW" sz="1600" b="1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ar-KW" sz="16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ar-KW" sz="1600" b="1" dirty="0">
                <a:solidFill>
                  <a:schemeClr val="bg2">
                    <a:lumMod val="25000"/>
                  </a:schemeClr>
                </a:solidFill>
              </a:rPr>
              <a:t>     </a:t>
            </a:r>
            <a:r>
              <a:rPr lang="ar-KW" sz="1600" b="1" dirty="0">
                <a:solidFill>
                  <a:schemeClr val="accent2">
                    <a:lumMod val="75000"/>
                  </a:schemeClr>
                </a:solidFill>
              </a:rPr>
              <a:t>جلب منفعه مثل شفاعه النبي صلى الله عليه وسلم لاهل الجنه</a:t>
            </a:r>
            <a:r>
              <a:rPr lang="ar-KW" sz="1600" b="1" dirty="0">
                <a:solidFill>
                  <a:schemeClr val="bg2">
                    <a:lumMod val="25000"/>
                  </a:schemeClr>
                </a:solidFill>
              </a:rPr>
              <a:t>                  </a:t>
            </a:r>
            <a:r>
              <a:rPr lang="ar-KW" sz="1600" b="1" dirty="0">
                <a:solidFill>
                  <a:schemeClr val="accent2">
                    <a:lumMod val="75000"/>
                  </a:schemeClr>
                </a:solidFill>
              </a:rPr>
              <a:t>دفع المضرة شفاعة النبي صلى الله عليه وسلم لمن استحق النار</a:t>
            </a:r>
            <a:r>
              <a:rPr lang="ar-KW" sz="16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br>
              <a:rPr lang="ar-KW" sz="16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ar-KW" sz="1600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   </a:t>
            </a:r>
            <a:br>
              <a:rPr lang="ar-KW" sz="16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ar-KW" sz="1600" b="1" dirty="0">
                <a:solidFill>
                  <a:schemeClr val="bg2">
                    <a:lumMod val="25000"/>
                  </a:schemeClr>
                </a:solidFill>
              </a:rPr>
              <a:t>                                 </a:t>
            </a:r>
            <a:br>
              <a:rPr lang="ar-KW" sz="1600" b="1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ar-KW" sz="1600" b="1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ar-KW" sz="1600" b="1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ar-KW" sz="1600" b="1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ar-KW" sz="1600" b="1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ar-KW" sz="1600" b="1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ar-KW" sz="1600" b="1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ar-KW" sz="16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ar-KW" sz="16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br>
              <a:rPr lang="ar-KW" sz="16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ar-KW" sz="1600" b="1" u="sng" dirty="0">
                <a:solidFill>
                  <a:srgbClr val="FF0000"/>
                </a:solidFill>
              </a:rPr>
              <a:t>الشفاعة العامه له – صلى الله عليه وسلم ولجميع المسلمين:                                                            الشفاعة الخاصه بالرسول –صلى الله عليه وسلم </a:t>
            </a:r>
            <a:br>
              <a:rPr lang="ar-KW" sz="16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ar-KW" sz="1600" b="1" dirty="0">
                <a:solidFill>
                  <a:schemeClr val="bg2">
                    <a:lumMod val="25000"/>
                  </a:schemeClr>
                </a:solidFill>
              </a:rPr>
              <a:t>النوع الاول / </a:t>
            </a:r>
            <a:r>
              <a:rPr lang="ar-KW" sz="1600" b="1" dirty="0">
                <a:solidFill>
                  <a:schemeClr val="accent2">
                    <a:lumMod val="75000"/>
                  </a:schemeClr>
                </a:solidFill>
              </a:rPr>
              <a:t>الشفاعه فيمن استحق النار الا يدخلها                                                                 </a:t>
            </a:r>
            <a:r>
              <a:rPr lang="ar-KW" sz="1600" b="1" dirty="0">
                <a:solidFill>
                  <a:schemeClr val="bg2">
                    <a:lumMod val="25000"/>
                  </a:schemeClr>
                </a:solidFill>
              </a:rPr>
              <a:t>النوع الاول/</a:t>
            </a:r>
            <a:r>
              <a:rPr lang="ar-KW" sz="1600" b="1" dirty="0">
                <a:solidFill>
                  <a:schemeClr val="accent2">
                    <a:lumMod val="75000"/>
                  </a:schemeClr>
                </a:solidFill>
              </a:rPr>
              <a:t>هي من المقام المحمود الدي وعد الله به نبيه عند طلب الناس الشفاعه </a:t>
            </a:r>
            <a:br>
              <a:rPr lang="ar-KW" sz="16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ar-KW" sz="1600" b="1" dirty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من الانبياء في يوم الموقف فلا يجدونها الا عند محمد صلى الله عليه وسلم</a:t>
            </a:r>
            <a:br>
              <a:rPr lang="ar-KW" sz="16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ar-KW" sz="1600" b="1" dirty="0">
                <a:solidFill>
                  <a:schemeClr val="bg2">
                    <a:lumMod val="25000"/>
                  </a:schemeClr>
                </a:solidFill>
              </a:rPr>
              <a:t>النوع الثاني /</a:t>
            </a:r>
            <a:r>
              <a:rPr lang="ar-KW" sz="1600" b="1" dirty="0">
                <a:solidFill>
                  <a:schemeClr val="accent2">
                    <a:lumMod val="75000"/>
                  </a:schemeClr>
                </a:solidFill>
              </a:rPr>
              <a:t>الشفاعه فيمن دخل النار ان يخرج منها                                                                  </a:t>
            </a:r>
            <a:r>
              <a:rPr lang="ar-KW" sz="1600" b="1" dirty="0">
                <a:solidFill>
                  <a:schemeClr val="bg2">
                    <a:lumMod val="25000"/>
                  </a:schemeClr>
                </a:solidFill>
              </a:rPr>
              <a:t>النوع الثاني/</a:t>
            </a:r>
            <a:r>
              <a:rPr lang="ar-KW" sz="1600" b="1" dirty="0">
                <a:solidFill>
                  <a:schemeClr val="accent2">
                    <a:lumMod val="75000"/>
                  </a:schemeClr>
                </a:solidFill>
              </a:rPr>
              <a:t>في اهل الجنه ان يدحلونها لانهم ادا عبروا الصراط وجدوها مغلقه فينطلبون </a:t>
            </a:r>
            <a:br>
              <a:rPr lang="ar-KW" sz="16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ar-KW" sz="1600" b="1" dirty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من الرسول ان يفتح ابواب الجنه لاهلها</a:t>
            </a:r>
            <a:br>
              <a:rPr lang="ar-KW" sz="16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ar-KW" sz="1600" b="1" dirty="0">
                <a:solidFill>
                  <a:schemeClr val="bg2">
                    <a:lumMod val="25000"/>
                  </a:schemeClr>
                </a:solidFill>
              </a:rPr>
              <a:t>النوع الثالث/ </a:t>
            </a:r>
            <a:r>
              <a:rPr lang="ar-KW" sz="1600" b="1" dirty="0">
                <a:solidFill>
                  <a:schemeClr val="accent2">
                    <a:lumMod val="75000"/>
                  </a:schemeClr>
                </a:solidFill>
              </a:rPr>
              <a:t>الشفاعه في رفع درجات المؤمنين</a:t>
            </a:r>
            <a:br>
              <a:rPr lang="ar-KW" sz="16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ar-KW" sz="16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br>
              <a:rPr lang="ar-KW" sz="16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ar-KW" sz="1600" b="1" dirty="0">
                <a:solidFill>
                  <a:schemeClr val="bg2">
                    <a:lumMod val="25000"/>
                  </a:schemeClr>
                </a:solidFill>
              </a:rPr>
              <a:t>النوع الرابع /</a:t>
            </a:r>
            <a:r>
              <a:rPr lang="ar-KW" sz="1600" b="1" dirty="0">
                <a:solidFill>
                  <a:schemeClr val="accent2">
                    <a:lumMod val="75000"/>
                  </a:schemeClr>
                </a:solidFill>
              </a:rPr>
              <a:t>شفاعه الشهداء</a:t>
            </a:r>
            <a:br>
              <a:rPr lang="ar-KW" sz="1600" b="1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ar-KW" sz="16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ar-KW" sz="1600" b="1" dirty="0">
                <a:solidFill>
                  <a:schemeClr val="bg2">
                    <a:lumMod val="25000"/>
                  </a:schemeClr>
                </a:solidFill>
              </a:rPr>
              <a:t>النوع الخامس/</a:t>
            </a:r>
            <a:r>
              <a:rPr lang="ar-KW" sz="1600" b="1" dirty="0">
                <a:solidFill>
                  <a:schemeClr val="accent2">
                    <a:lumMod val="75000"/>
                  </a:schemeClr>
                </a:solidFill>
              </a:rPr>
              <a:t>شفاعه الملائكه والنبيين زالمؤمنين </a:t>
            </a:r>
            <a:br>
              <a:rPr lang="ar-KW" sz="1600" b="1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ar-KW" sz="1600" b="1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ar-KW" sz="1600" b="1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ar-KW" sz="1600" b="1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ar-KW" sz="1600" b="1" dirty="0">
                <a:solidFill>
                  <a:schemeClr val="bg2">
                    <a:lumMod val="25000"/>
                  </a:schemeClr>
                </a:solidFill>
              </a:rPr>
            </a:br>
            <a:endParaRPr lang="ar-KW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ound Single Corner Rectangle 3"/>
          <p:cNvSpPr/>
          <p:nvPr/>
        </p:nvSpPr>
        <p:spPr>
          <a:xfrm>
            <a:off x="7791718" y="1274145"/>
            <a:ext cx="3786388" cy="425002"/>
          </a:xfrm>
          <a:prstGeom prst="round1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KW" sz="1600" b="1" dirty="0">
                <a:solidFill>
                  <a:schemeClr val="tx2">
                    <a:lumMod val="75000"/>
                  </a:schemeClr>
                </a:solidFill>
              </a:rPr>
              <a:t>الشفاعة هي التوسط للغير بجلب منفعة او دفع مضرة.</a:t>
            </a:r>
            <a:endParaRPr lang="ar-KW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1037194" y="1699147"/>
            <a:ext cx="206063" cy="1178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972578" y="2251901"/>
            <a:ext cx="2640169" cy="4121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شروط تحقق الشفاعة عند الله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784742" y="1753353"/>
            <a:ext cx="373487" cy="115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Wave 13"/>
          <p:cNvSpPr/>
          <p:nvPr/>
        </p:nvSpPr>
        <p:spPr>
          <a:xfrm>
            <a:off x="9723549" y="2657253"/>
            <a:ext cx="2301026" cy="811369"/>
          </a:xfrm>
          <a:prstGeom prst="wav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rgbClr val="5F6368"/>
                </a:solidFill>
                <a:latin typeface="Noto Naskh Arabic UI"/>
              </a:rPr>
              <a:t>ا</a:t>
            </a:r>
            <a:r>
              <a:rPr lang="ar-KW" b="1" i="0" dirty="0">
                <a:solidFill>
                  <a:srgbClr val="5F6368"/>
                </a:solidFill>
                <a:effectLst/>
                <a:latin typeface="Noto Naskh Arabic UI"/>
              </a:rPr>
              <a:t>ذن</a:t>
            </a:r>
            <a:r>
              <a:rPr lang="ar-KW" dirty="0">
                <a:solidFill>
                  <a:srgbClr val="4D5156"/>
                </a:solidFill>
                <a:latin typeface="Noto Naskh Arabic UI"/>
              </a:rPr>
              <a:t> الرب للشافع بالشفاعة</a:t>
            </a:r>
            <a:endParaRPr lang="ar-KW" dirty="0"/>
          </a:p>
        </p:txBody>
      </p:sp>
      <p:sp>
        <p:nvSpPr>
          <p:cNvPr id="15" name="Wave 14"/>
          <p:cNvSpPr/>
          <p:nvPr/>
        </p:nvSpPr>
        <p:spPr>
          <a:xfrm>
            <a:off x="6088489" y="2708910"/>
            <a:ext cx="2524258" cy="801791"/>
          </a:xfrm>
          <a:prstGeom prst="wave">
            <a:avLst>
              <a:gd name="adj1" fmla="val 14910"/>
              <a:gd name="adj2" fmla="val 2703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رضا عن للشافع للشفاعةالله </a:t>
            </a:r>
          </a:p>
        </p:txBody>
      </p:sp>
      <p:sp>
        <p:nvSpPr>
          <p:cNvPr id="16" name="Wave 15"/>
          <p:cNvSpPr/>
          <p:nvPr/>
        </p:nvSpPr>
        <p:spPr>
          <a:xfrm>
            <a:off x="2807594" y="2741132"/>
            <a:ext cx="2170093" cy="727490"/>
          </a:xfrm>
          <a:prstGeom prst="wav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رضا الله عن المشفوع له</a:t>
            </a:r>
          </a:p>
        </p:txBody>
      </p:sp>
      <p:sp>
        <p:nvSpPr>
          <p:cNvPr id="17" name="Round Single Corner Rectangle 16"/>
          <p:cNvSpPr/>
          <p:nvPr/>
        </p:nvSpPr>
        <p:spPr>
          <a:xfrm>
            <a:off x="6252157" y="3603319"/>
            <a:ext cx="1741867" cy="347729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dirty="0">
                <a:solidFill>
                  <a:schemeClr val="tx1">
                    <a:lumMod val="85000"/>
                    <a:lumOff val="15000"/>
                  </a:schemeClr>
                </a:solidFill>
              </a:rPr>
              <a:t>اقسام</a:t>
            </a:r>
            <a:r>
              <a:rPr lang="ar-K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ar-KW" dirty="0">
                <a:solidFill>
                  <a:schemeClr val="tx1">
                    <a:lumMod val="85000"/>
                    <a:lumOff val="15000"/>
                  </a:schemeClr>
                </a:solidFill>
              </a:rPr>
              <a:t>الشفاعه</a:t>
            </a:r>
          </a:p>
        </p:txBody>
      </p:sp>
    </p:spTree>
    <p:extLst>
      <p:ext uri="{BB962C8B-B14F-4D97-AF65-F5344CB8AC3E}">
        <p14:creationId xmlns:p14="http://schemas.microsoft.com/office/powerpoint/2010/main" val="4246061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727325" y="528034"/>
            <a:ext cx="410406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dirty="0">
                <a:solidFill>
                  <a:srgbClr val="FF0000"/>
                </a:solidFill>
              </a:rPr>
              <a:t>اسباب حصول الشفاعه ؟</a:t>
            </a:r>
          </a:p>
          <a:p>
            <a:r>
              <a:rPr lang="ar-KW" dirty="0">
                <a:solidFill>
                  <a:srgbClr val="FF0000"/>
                </a:solidFill>
              </a:rPr>
              <a:t>1/</a:t>
            </a:r>
            <a:r>
              <a:rPr lang="ar-KW" dirty="0">
                <a:solidFill>
                  <a:schemeClr val="accent1">
                    <a:lumMod val="75000"/>
                  </a:schemeClr>
                </a:solidFill>
              </a:rPr>
              <a:t>الاخلاص</a:t>
            </a:r>
            <a:endParaRPr lang="ar-KW" dirty="0">
              <a:solidFill>
                <a:srgbClr val="FF0000"/>
              </a:solidFill>
            </a:endParaRPr>
          </a:p>
          <a:p>
            <a:r>
              <a:rPr lang="ar-KW" dirty="0">
                <a:solidFill>
                  <a:srgbClr val="FF0000"/>
                </a:solidFill>
              </a:rPr>
              <a:t>2/</a:t>
            </a:r>
            <a:r>
              <a:rPr lang="ar-KW" dirty="0">
                <a:solidFill>
                  <a:schemeClr val="accent1">
                    <a:lumMod val="75000"/>
                  </a:schemeClr>
                </a:solidFill>
              </a:rPr>
              <a:t>سؤال الله تعالى الوسيلة للنبي صلى الله عليه وسلم</a:t>
            </a:r>
            <a:endParaRPr lang="ar-KW" dirty="0">
              <a:solidFill>
                <a:srgbClr val="FF0000"/>
              </a:solidFill>
            </a:endParaRPr>
          </a:p>
          <a:p>
            <a:r>
              <a:rPr lang="ar-KW" dirty="0">
                <a:solidFill>
                  <a:srgbClr val="FF0000"/>
                </a:solidFill>
              </a:rPr>
              <a:t>3/</a:t>
            </a:r>
            <a:r>
              <a:rPr lang="ar-KW" dirty="0">
                <a:solidFill>
                  <a:schemeClr val="accent1">
                    <a:lumMod val="75000"/>
                  </a:schemeClr>
                </a:solidFill>
              </a:rPr>
              <a:t>الموت في المدينه</a:t>
            </a:r>
            <a:endParaRPr lang="ar-KW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9397" y="528034"/>
            <a:ext cx="5061399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dirty="0">
                <a:solidFill>
                  <a:srgbClr val="FF0000"/>
                </a:solidFill>
              </a:rPr>
              <a:t>متى يقال </a:t>
            </a:r>
            <a:r>
              <a:rPr lang="ar-KW" b="0" i="0" dirty="0">
                <a:solidFill>
                  <a:srgbClr val="FF0000"/>
                </a:solidFill>
                <a:effectLst/>
                <a:latin typeface="Noto Naskh Arabic UI"/>
              </a:rPr>
              <a:t>هذ</a:t>
            </a:r>
            <a:r>
              <a:rPr lang="ar-KW" dirty="0">
                <a:solidFill>
                  <a:srgbClr val="FF0000"/>
                </a:solidFill>
                <a:latin typeface="Noto Naskh Arabic UI"/>
              </a:rPr>
              <a:t>ا</a:t>
            </a:r>
            <a:r>
              <a:rPr lang="ar-KW" b="0" i="0" dirty="0">
                <a:solidFill>
                  <a:srgbClr val="4D5156"/>
                </a:solidFill>
                <a:effectLst/>
                <a:latin typeface="Noto Naskh Arabic UI"/>
              </a:rPr>
              <a:t> </a:t>
            </a:r>
            <a:r>
              <a:rPr lang="ar-KW" dirty="0">
                <a:solidFill>
                  <a:srgbClr val="FF0000"/>
                </a:solidFill>
              </a:rPr>
              <a:t>الدعاء (اللهم رب هذه</a:t>
            </a:r>
            <a:r>
              <a:rPr lang="ar-KW" dirty="0"/>
              <a:t> </a:t>
            </a:r>
            <a:r>
              <a:rPr lang="ar-KW" dirty="0">
                <a:solidFill>
                  <a:srgbClr val="FF0000"/>
                </a:solidFill>
              </a:rPr>
              <a:t>الدعوة التامه)؟</a:t>
            </a:r>
          </a:p>
          <a:p>
            <a:r>
              <a:rPr lang="ar-KW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بعد  </a:t>
            </a:r>
            <a:r>
              <a:rPr lang="ar-KW" b="1" i="0" dirty="0">
                <a:solidFill>
                  <a:srgbClr val="5F6368"/>
                </a:solidFill>
                <a:effectLst/>
                <a:latin typeface="Noto Naskh Arabic UI"/>
              </a:rPr>
              <a:t>الاذان</a:t>
            </a:r>
            <a:r>
              <a:rPr lang="ar-KW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</a:t>
            </a:r>
            <a:r>
              <a:rPr lang="ar-KW" dirty="0">
                <a:solidFill>
                  <a:srgbClr val="FF0000"/>
                </a:solidFill>
              </a:rPr>
              <a:t>فما اجرة ؟</a:t>
            </a:r>
            <a:r>
              <a:rPr lang="ar-KW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استحقاق شفاعه محمد صلى الله عليه وسلم</a:t>
            </a:r>
          </a:p>
          <a:p>
            <a:r>
              <a:rPr lang="ar-KW" dirty="0">
                <a:solidFill>
                  <a:srgbClr val="FF0000"/>
                </a:solidFill>
              </a:rPr>
              <a:t>صح او خطا :</a:t>
            </a:r>
          </a:p>
          <a:p>
            <a:r>
              <a:rPr lang="ar-KW" dirty="0">
                <a:solidFill>
                  <a:schemeClr val="tx1">
                    <a:lumMod val="85000"/>
                    <a:lumOff val="15000"/>
                  </a:schemeClr>
                </a:solidFill>
              </a:rPr>
              <a:t>الشفاعه قاصرة على محمد صلى الله عليه وسلم يوم القيامه(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r>
              <a:rPr lang="ar-KW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endParaRPr lang="ar-KW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19763" y="1896569"/>
            <a:ext cx="181163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dirty="0"/>
              <a:t>مادا يفيد </a:t>
            </a:r>
            <a:r>
              <a:rPr lang="ar-KW" b="0" i="0" dirty="0">
                <a:solidFill>
                  <a:srgbClr val="4D5156"/>
                </a:solidFill>
                <a:effectLst/>
                <a:latin typeface="Noto Naskh Arabic UI"/>
              </a:rPr>
              <a:t>هذا الحديث </a:t>
            </a:r>
            <a:r>
              <a:rPr lang="ar-KW" dirty="0"/>
              <a:t>؟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657600" y="2265902"/>
            <a:ext cx="8173793" cy="85078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KW" dirty="0">
                <a:solidFill>
                  <a:srgbClr val="FF0000"/>
                </a:solidFill>
              </a:rPr>
              <a:t>قال رسول الله صلى الله عليه وسلم (من استطاع ان يموت في المدينه فليمت...)</a:t>
            </a:r>
          </a:p>
          <a:p>
            <a:r>
              <a:rPr lang="ar-KW" dirty="0">
                <a:solidFill>
                  <a:schemeClr val="tx2">
                    <a:lumMod val="75000"/>
                  </a:schemeClr>
                </a:solidFill>
              </a:rPr>
              <a:t>يفيد فضل سكنى المدينه والبقاء حتى الممات لان </a:t>
            </a:r>
            <a:r>
              <a:rPr lang="ar-KW" b="0" i="0" dirty="0">
                <a:solidFill>
                  <a:srgbClr val="4D5156"/>
                </a:solidFill>
                <a:effectLst/>
                <a:latin typeface="Noto Naskh Arabic UI"/>
              </a:rPr>
              <a:t>ذلك يستوجب شفاعه النبي صلى الله عليه وسلم .</a:t>
            </a:r>
            <a:endParaRPr lang="ar-KW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14423" y="3654227"/>
            <a:ext cx="707050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dirty="0">
                <a:solidFill>
                  <a:srgbClr val="FF0000"/>
                </a:solidFill>
              </a:rPr>
              <a:t>علل ماياتي :</a:t>
            </a:r>
            <a:r>
              <a:rPr lang="ar-KW" dirty="0">
                <a:solidFill>
                  <a:schemeClr val="tx2">
                    <a:lumMod val="75000"/>
                  </a:schemeClr>
                </a:solidFill>
              </a:rPr>
              <a:t>الحث على اتباع الجنائز والدعاء للميت (لتحل الشفاعه )</a:t>
            </a:r>
          </a:p>
          <a:p>
            <a:r>
              <a:rPr lang="ar-KW" dirty="0">
                <a:solidFill>
                  <a:schemeClr val="tx2">
                    <a:lumMod val="75000"/>
                  </a:schemeClr>
                </a:solidFill>
              </a:rPr>
              <a:t>انكار الله على الكفار استشفاعهم لالهة .(فانها حق الله تعالى يتقضل بها على من يشاء من عباده)</a:t>
            </a:r>
            <a:endParaRPr lang="ar-KW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87155" y="4997003"/>
            <a:ext cx="629776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dirty="0">
                <a:solidFill>
                  <a:srgbClr val="FF0000"/>
                </a:solidFill>
              </a:rPr>
              <a:t>عللي يشفع رسول الله صلى الله عليه وسلم يوم القيامه للناس عندما يطلبونه </a:t>
            </a:r>
            <a:r>
              <a:rPr lang="ar-KW" b="0" i="0" dirty="0">
                <a:solidFill>
                  <a:srgbClr val="FF0000"/>
                </a:solidFill>
                <a:effectLst/>
                <a:latin typeface="Noto Naskh Arabic UI"/>
              </a:rPr>
              <a:t>ذلك .</a:t>
            </a:r>
          </a:p>
          <a:p>
            <a:r>
              <a:rPr lang="ar-KW" dirty="0">
                <a:solidFill>
                  <a:schemeClr val="bg2">
                    <a:lumMod val="25000"/>
                  </a:schemeClr>
                </a:solidFill>
                <a:latin typeface="Noto Naskh Arabic UI"/>
              </a:rPr>
              <a:t>ليريح اهل الموقف مما هم فيه </a:t>
            </a:r>
            <a:r>
              <a:rPr lang="ar-KW" dirty="0">
                <a:solidFill>
                  <a:srgbClr val="FF0000"/>
                </a:solidFill>
                <a:latin typeface="Noto Naskh Arabic UI"/>
              </a:rPr>
              <a:t>.</a:t>
            </a:r>
            <a:endParaRPr lang="ar-KW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62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b030cdcf-ed8d-4035-bbc7-c93e44438b9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1C2F10AFAFAB43A1977159E85D661D" ma:contentTypeVersion="9" ma:contentTypeDescription="Create a new document." ma:contentTypeScope="" ma:versionID="524863259183bb05f846cde239f9fe95">
  <xsd:schema xmlns:xsd="http://www.w3.org/2001/XMLSchema" xmlns:xs="http://www.w3.org/2001/XMLSchema" xmlns:p="http://schemas.microsoft.com/office/2006/metadata/properties" xmlns:ns2="b030cdcf-ed8d-4035-bbc7-c93e44438b9c" targetNamespace="http://schemas.microsoft.com/office/2006/metadata/properties" ma:root="true" ma:fieldsID="3fc4daed433e64e962a6a6df70727bbe" ns2:_="">
    <xsd:import namespace="b030cdcf-ed8d-4035-bbc7-c93e44438b9c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30cdcf-ed8d-4035-bbc7-c93e44438b9c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CF03AF9-11A4-46AB-8732-041DE4762DC2}">
  <ds:schemaRefs>
    <ds:schemaRef ds:uri="http://schemas.microsoft.com/office/2006/metadata/properties"/>
    <ds:schemaRef ds:uri="http://www.w3.org/2000/xmlns/"/>
    <ds:schemaRef ds:uri="b030cdcf-ed8d-4035-bbc7-c93e44438b9c"/>
    <ds:schemaRef ds:uri="http://www.w3.org/2001/XMLSchema-instance"/>
  </ds:schemaRefs>
</ds:datastoreItem>
</file>

<file path=customXml/itemProps2.xml><?xml version="1.0" encoding="utf-8"?>
<ds:datastoreItem xmlns:ds="http://schemas.openxmlformats.org/officeDocument/2006/customXml" ds:itemID="{099FCB2B-FC03-4314-A45C-D4AB27323C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03B148-7406-40E9-944F-391E4381482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b030cdcf-ed8d-4035-bbc7-c93e44438b9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177</Words>
  <Application>Microsoft Office PowerPoint</Application>
  <PresentationFormat>شاشة عريضة</PresentationFormat>
  <Paragraphs>22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Office Theme</vt:lpstr>
      <vt:lpstr>تقرير لمادة تربيه اسلاميه                                                                             الدرس الثاني: الشفاعه وانواعها           جلب منفعه مثل شفاعه النبي صلى الله عليه وسلم لاهل الجنه                  دفع المضرة شفاعة النبي صلى الله عليه وسلم لمن استحق النار                                                                                             الشفاعة العامه له – صلى الله عليه وسلم ولجميع المسلمين:                                                            الشفاعة الخاصه بالرسول –صلى الله عليه وسلم  النوع الاول / الشفاعه فيمن استحق النار الا يدخلها                                                                 النوع الاول/هي من المقام المحمود الدي وعد الله به نبيه عند طلب الناس الشفاعه                                                                                                                                                           من الانبياء في يوم الموقف فلا يجدونها الا عند محمد صلى الله عليه وسلم النوع الثاني /الشفاعه فيمن دخل النار ان يخرج منها                                                                  النوع الثاني/في اهل الجنه ان يدحلونها لانهم ادا عبروا الصراط وجدوها مغلقه فينطلبون                                                                                                                                                           من الرسول ان يفتح ابواب الجنه لاهلها النوع الثالث/ الشفاعه في رفع درجات المؤمنين   النوع الرابع /شفاعه الشهداء  النوع الخامس/شفاعه الملائكه والنبيين زالمؤمنين      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مدرسه  ام هاني الاهليه  باشراف معلمات:رشا احمد / هاله يوسف من اعداد الطالبه : دانه مساعد المرشاد                                                                           تقرير لمادة تربيه اسلاميه                                                                           الدرس الثاني: الشفاعه وانواعها</dc:title>
  <dc:creator>Danah Mesaed Sad</dc:creator>
  <cp:lastModifiedBy>Danah Mesaed Sad</cp:lastModifiedBy>
  <cp:revision>13</cp:revision>
  <dcterms:created xsi:type="dcterms:W3CDTF">2020-10-24T18:46:23Z</dcterms:created>
  <dcterms:modified xsi:type="dcterms:W3CDTF">2020-11-23T16:21:10Z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0x010100411C2F10AFAFAB43A1977159E85D661D</vt:lpwstr>
  </property>
</Properties>
</file>