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96" r:id="rId1"/>
  </p:sldMasterIdLst>
  <p:sldIdLst>
    <p:sldId id="256" r:id="rId2"/>
    <p:sldId id="259"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67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 /><Relationship Id="rId7"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7" name="Date Placeholder 6"/>
          <p:cNvSpPr>
            <a:spLocks noGrp="1"/>
          </p:cNvSpPr>
          <p:nvPr>
            <p:ph type="dt" sz="half" idx="10"/>
          </p:nvPr>
        </p:nvSpPr>
        <p:spPr/>
        <p:txBody>
          <a:bodyPr/>
          <a:lstStyle/>
          <a:p>
            <a:fld id="{1160EA64-D806-43AC-9DF2-F8C432F32B4C}" type="datetimeFigureOut">
              <a:rPr lang="en-US" dirty="0"/>
              <a:t>11/22/2020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11/22/2020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583436" y="3143250"/>
            <a:ext cx="4270248" cy="2596776"/>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7" name="Date Placeholder 6"/>
          <p:cNvSpPr>
            <a:spLocks noGrp="1"/>
          </p:cNvSpPr>
          <p:nvPr>
            <p:ph type="dt" sz="half" idx="10"/>
          </p:nvPr>
        </p:nvSpPr>
        <p:spPr/>
        <p:txBody>
          <a:bodyPr/>
          <a:lstStyle/>
          <a:p>
            <a:fld id="{4F7D4976-E339-4826-83B7-FBD03F55ECF8}" type="datetimeFigureOut">
              <a:rPr lang="en-US" dirty="0"/>
              <a:t>11/22/2020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ar-SA"/>
              <a:t>انقر لتحرير نمط عنوان الشكل الرئيسي</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9" name="Date Placeholder 8"/>
          <p:cNvSpPr>
            <a:spLocks noGrp="1"/>
          </p:cNvSpPr>
          <p:nvPr>
            <p:ph type="dt" sz="half" idx="10"/>
          </p:nvPr>
        </p:nvSpPr>
        <p:spPr/>
        <p:txBody>
          <a:bodyPr/>
          <a:lstStyle/>
          <a:p>
            <a:fld id="{D1BE4249-C0D0-4B06-8692-E8BB871AF643}" type="datetimeFigureOut">
              <a:rPr lang="en-US" dirty="0"/>
              <a:t>11/22/2020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11/22/2020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11/22/2020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r">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1"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r" defTabSz="914400" rtl="1"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1.xml" /><Relationship Id="rId4"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991C214-66CD-8842-B59D-A6EB1CAEA75F}"/>
              </a:ext>
            </a:extLst>
          </p:cNvPr>
          <p:cNvSpPr>
            <a:spLocks noGrp="1"/>
          </p:cNvSpPr>
          <p:nvPr>
            <p:ph type="ctrTitle"/>
          </p:nvPr>
        </p:nvSpPr>
        <p:spPr>
          <a:xfrm>
            <a:off x="4364181" y="197230"/>
            <a:ext cx="3463638" cy="656308"/>
          </a:xfrm>
        </p:spPr>
        <p:txBody>
          <a:bodyPr>
            <a:normAutofit fontScale="90000"/>
          </a:bodyPr>
          <a:lstStyle/>
          <a:p>
            <a:r>
              <a:rPr lang="ar-SA"/>
              <a:t>العمائر الدينية</a:t>
            </a:r>
            <a:endParaRPr lang="ar-AE"/>
          </a:p>
        </p:txBody>
      </p:sp>
      <p:sp>
        <p:nvSpPr>
          <p:cNvPr id="5" name="عنوان 1">
            <a:extLst>
              <a:ext uri="{FF2B5EF4-FFF2-40B4-BE49-F238E27FC236}">
                <a16:creationId xmlns:a16="http://schemas.microsoft.com/office/drawing/2014/main" id="{A28E5252-82DB-644D-BA7E-9FC4A3091BDE}"/>
              </a:ext>
            </a:extLst>
          </p:cNvPr>
          <p:cNvSpPr txBox="1">
            <a:spLocks/>
          </p:cNvSpPr>
          <p:nvPr/>
        </p:nvSpPr>
        <p:spPr bwMode="blackWhite">
          <a:xfrm>
            <a:off x="953983" y="1224045"/>
            <a:ext cx="10545290" cy="1147157"/>
          </a:xfrm>
          <a:prstGeom prst="rect">
            <a:avLst/>
          </a:prstGeom>
          <a:solidFill>
            <a:srgbClr val="FFFFFF"/>
          </a:solidFill>
          <a:ln w="38100" cap="sq">
            <a:solidFill>
              <a:srgbClr val="404040"/>
            </a:solidFill>
            <a:miter lim="800000"/>
          </a:ln>
        </p:spPr>
        <p:txBody>
          <a:bodyPr vert="horz" lIns="274320" tIns="182880" rIns="274320" bIns="182880" rtlCol="0" anchor="ctr" anchorCtr="1">
            <a:noAutofit/>
          </a:bodyPr>
          <a:lstStyle>
            <a:lvl1pPr algn="ctr" defTabSz="914400" rtl="1" eaLnBrk="1" latinLnBrk="0" hangingPunct="1">
              <a:lnSpc>
                <a:spcPct val="90000"/>
              </a:lnSpc>
              <a:spcBef>
                <a:spcPct val="0"/>
              </a:spcBef>
              <a:buNone/>
              <a:defRPr sz="3800" kern="1200" cap="all" spc="200" baseline="0">
                <a:solidFill>
                  <a:srgbClr val="262626"/>
                </a:solidFill>
                <a:latin typeface="+mj-lt"/>
                <a:ea typeface="+mj-ea"/>
                <a:cs typeface="+mj-cs"/>
              </a:defRPr>
            </a:lvl1pPr>
          </a:lstStyle>
          <a:p>
            <a:r>
              <a:rPr lang="ar-SA" sz="2800"/>
              <a:t>هي ممارسات معمارية دينية تتعلق بتصميم وبناء أماكن العبادة مثل المساجد والمعابد وهي أماكن مقدسه وأماكن للعباده</a:t>
            </a:r>
            <a:endParaRPr lang="ar-AE" sz="2800"/>
          </a:p>
        </p:txBody>
      </p:sp>
      <p:sp>
        <p:nvSpPr>
          <p:cNvPr id="6" name="مربع نص 5">
            <a:extLst>
              <a:ext uri="{FF2B5EF4-FFF2-40B4-BE49-F238E27FC236}">
                <a16:creationId xmlns:a16="http://schemas.microsoft.com/office/drawing/2014/main" id="{C7447061-34C0-464A-841E-B97FF8D125C2}"/>
              </a:ext>
            </a:extLst>
          </p:cNvPr>
          <p:cNvSpPr txBox="1"/>
          <p:nvPr/>
        </p:nvSpPr>
        <p:spPr>
          <a:xfrm>
            <a:off x="7328498" y="3136612"/>
            <a:ext cx="4468919" cy="584775"/>
          </a:xfrm>
          <a:prstGeom prst="rect">
            <a:avLst/>
          </a:prstGeom>
          <a:noFill/>
        </p:spPr>
        <p:txBody>
          <a:bodyPr wrap="square" rtlCol="1">
            <a:spAutoFit/>
          </a:bodyPr>
          <a:lstStyle/>
          <a:p>
            <a:pPr algn="r"/>
            <a:r>
              <a:rPr lang="ar-SA" sz="3200">
                <a:solidFill>
                  <a:schemeClr val="bg1"/>
                </a:solidFill>
              </a:rPr>
              <a:t>أهم العمائر الدينية الاسلاميه</a:t>
            </a:r>
            <a:endParaRPr lang="ar-AE" sz="3200">
              <a:solidFill>
                <a:schemeClr val="bg1"/>
              </a:solidFill>
            </a:endParaRPr>
          </a:p>
        </p:txBody>
      </p:sp>
      <p:sp>
        <p:nvSpPr>
          <p:cNvPr id="7" name="مخطط انسيابي: معالجة متعاقبة 6">
            <a:extLst>
              <a:ext uri="{FF2B5EF4-FFF2-40B4-BE49-F238E27FC236}">
                <a16:creationId xmlns:a16="http://schemas.microsoft.com/office/drawing/2014/main" id="{8B029C43-2BB3-D64B-8C2D-D87F2A0822FF}"/>
              </a:ext>
            </a:extLst>
          </p:cNvPr>
          <p:cNvSpPr/>
          <p:nvPr/>
        </p:nvSpPr>
        <p:spPr>
          <a:xfrm>
            <a:off x="685832" y="3068185"/>
            <a:ext cx="7356697" cy="573580"/>
          </a:xfrm>
          <a:prstGeom prst="flowChartAlternateProcess">
            <a:avLst/>
          </a:prstGeom>
          <a:gradFill flip="none" rotWithShape="1">
            <a:gsLst>
              <a:gs pos="0">
                <a:schemeClr val="dk1">
                  <a:lumMod val="67000"/>
                </a:schemeClr>
              </a:gs>
              <a:gs pos="48000">
                <a:schemeClr val="dk1">
                  <a:lumMod val="97000"/>
                  <a:lumOff val="3000"/>
                </a:schemeClr>
              </a:gs>
              <a:gs pos="100000">
                <a:schemeClr val="dk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1" anchor="ctr"/>
          <a:lstStyle/>
          <a:p>
            <a:pPr algn="ctr"/>
            <a:r>
              <a:rPr lang="ar-SA" sz="2400"/>
              <a:t>هي المساجد التي نقوم بها بالصلوات ومن أشهر المساجد التاريخية في العالم الإسلامي</a:t>
            </a:r>
            <a:endParaRPr lang="ar-AE" sz="2400"/>
          </a:p>
        </p:txBody>
      </p:sp>
      <p:sp>
        <p:nvSpPr>
          <p:cNvPr id="12" name="مخطط انسيابي: متعدد المستندات 11">
            <a:extLst>
              <a:ext uri="{FF2B5EF4-FFF2-40B4-BE49-F238E27FC236}">
                <a16:creationId xmlns:a16="http://schemas.microsoft.com/office/drawing/2014/main" id="{2077349F-A6A4-E24C-B355-FFAA35A53584}"/>
              </a:ext>
            </a:extLst>
          </p:cNvPr>
          <p:cNvSpPr/>
          <p:nvPr/>
        </p:nvSpPr>
        <p:spPr>
          <a:xfrm>
            <a:off x="772423" y="4145772"/>
            <a:ext cx="2712827" cy="2162993"/>
          </a:xfrm>
          <a:prstGeom prst="flowChartMultidocument">
            <a:avLst/>
          </a:prstGeom>
          <a:solidFill>
            <a:schemeClr val="accent2">
              <a:lumMod val="60000"/>
              <a:lumOff val="40000"/>
            </a:schemeClr>
          </a:solidFill>
          <a:ln>
            <a:solidFill>
              <a:schemeClr val="accent2">
                <a:lumMod val="50000"/>
              </a:schemeClr>
            </a:solidFill>
          </a:ln>
        </p:spPr>
        <p:style>
          <a:lnRef idx="0">
            <a:scrgbClr r="0" g="0" b="0"/>
          </a:lnRef>
          <a:fillRef idx="0">
            <a:scrgbClr r="0" g="0" b="0"/>
          </a:fillRef>
          <a:effectRef idx="0">
            <a:scrgbClr r="0" g="0" b="0"/>
          </a:effectRef>
          <a:fontRef idx="minor">
            <a:schemeClr val="lt1"/>
          </a:fontRef>
        </p:style>
        <p:txBody>
          <a:bodyPr rtlCol="1" anchor="ctr"/>
          <a:lstStyle/>
          <a:p>
            <a:pPr algn="ctr"/>
            <a:r>
              <a:rPr lang="ar-SA" sz="3600">
                <a:solidFill>
                  <a:schemeClr val="bg1"/>
                </a:solidFill>
              </a:rPr>
              <a:t>المسجد الأقصى</a:t>
            </a:r>
          </a:p>
          <a:p>
            <a:pPr algn="ctr"/>
            <a:r>
              <a:rPr lang="ar-SA" sz="3600">
                <a:solidFill>
                  <a:schemeClr val="bg1"/>
                </a:solidFill>
              </a:rPr>
              <a:t>في القدس</a:t>
            </a:r>
            <a:endParaRPr lang="ar-AE" sz="3600">
              <a:solidFill>
                <a:schemeClr val="bg1"/>
              </a:solidFill>
            </a:endParaRPr>
          </a:p>
        </p:txBody>
      </p:sp>
      <p:sp>
        <p:nvSpPr>
          <p:cNvPr id="14" name="مخطط انسيابي: متعدد المستندات 13">
            <a:extLst>
              <a:ext uri="{FF2B5EF4-FFF2-40B4-BE49-F238E27FC236}">
                <a16:creationId xmlns:a16="http://schemas.microsoft.com/office/drawing/2014/main" id="{18A7AB25-5FCE-3340-B50E-0E0FFAB97788}"/>
              </a:ext>
            </a:extLst>
          </p:cNvPr>
          <p:cNvSpPr/>
          <p:nvPr/>
        </p:nvSpPr>
        <p:spPr>
          <a:xfrm>
            <a:off x="4870214" y="4145771"/>
            <a:ext cx="2712827" cy="2162993"/>
          </a:xfrm>
          <a:prstGeom prst="flowChartMultidocument">
            <a:avLst/>
          </a:prstGeom>
          <a:solidFill>
            <a:schemeClr val="accent2">
              <a:lumMod val="60000"/>
              <a:lumOff val="40000"/>
            </a:schemeClr>
          </a:solidFill>
          <a:ln>
            <a:solidFill>
              <a:schemeClr val="accent2">
                <a:lumMod val="50000"/>
              </a:schemeClr>
            </a:solidFill>
          </a:ln>
        </p:spPr>
        <p:style>
          <a:lnRef idx="0">
            <a:scrgbClr r="0" g="0" b="0"/>
          </a:lnRef>
          <a:fillRef idx="0">
            <a:scrgbClr r="0" g="0" b="0"/>
          </a:fillRef>
          <a:effectRef idx="0">
            <a:scrgbClr r="0" g="0" b="0"/>
          </a:effectRef>
          <a:fontRef idx="minor">
            <a:schemeClr val="lt1"/>
          </a:fontRef>
        </p:style>
        <p:txBody>
          <a:bodyPr rtlCol="1" anchor="ctr"/>
          <a:lstStyle/>
          <a:p>
            <a:pPr algn="ctr"/>
            <a:r>
              <a:rPr lang="ar-SA" sz="3600">
                <a:solidFill>
                  <a:schemeClr val="bg1"/>
                </a:solidFill>
              </a:rPr>
              <a:t>المسجد النبوي</a:t>
            </a:r>
          </a:p>
          <a:p>
            <a:pPr algn="ctr"/>
            <a:r>
              <a:rPr lang="ar-SA" sz="3600">
                <a:solidFill>
                  <a:schemeClr val="bg1"/>
                </a:solidFill>
              </a:rPr>
              <a:t>في المدينة المنورة</a:t>
            </a:r>
            <a:endParaRPr lang="ar-AE" sz="3600">
              <a:solidFill>
                <a:schemeClr val="bg1"/>
              </a:solidFill>
            </a:endParaRPr>
          </a:p>
        </p:txBody>
      </p:sp>
      <p:sp>
        <p:nvSpPr>
          <p:cNvPr id="16" name="مخطط انسيابي: متعدد المستندات 15">
            <a:extLst>
              <a:ext uri="{FF2B5EF4-FFF2-40B4-BE49-F238E27FC236}">
                <a16:creationId xmlns:a16="http://schemas.microsoft.com/office/drawing/2014/main" id="{4C06DAF9-F5ED-4D41-967D-CA61163BFBA3}"/>
              </a:ext>
            </a:extLst>
          </p:cNvPr>
          <p:cNvSpPr/>
          <p:nvPr/>
        </p:nvSpPr>
        <p:spPr>
          <a:xfrm>
            <a:off x="9084590" y="4145771"/>
            <a:ext cx="2712827" cy="2162993"/>
          </a:xfrm>
          <a:prstGeom prst="flowChartMultidocument">
            <a:avLst/>
          </a:prstGeom>
          <a:solidFill>
            <a:schemeClr val="accent2">
              <a:lumMod val="60000"/>
              <a:lumOff val="40000"/>
            </a:schemeClr>
          </a:solidFill>
          <a:ln>
            <a:solidFill>
              <a:schemeClr val="accent2">
                <a:lumMod val="50000"/>
              </a:schemeClr>
            </a:solidFill>
          </a:ln>
        </p:spPr>
        <p:style>
          <a:lnRef idx="0">
            <a:scrgbClr r="0" g="0" b="0"/>
          </a:lnRef>
          <a:fillRef idx="0">
            <a:scrgbClr r="0" g="0" b="0"/>
          </a:fillRef>
          <a:effectRef idx="0">
            <a:scrgbClr r="0" g="0" b="0"/>
          </a:effectRef>
          <a:fontRef idx="minor">
            <a:schemeClr val="lt1"/>
          </a:fontRef>
        </p:style>
        <p:txBody>
          <a:bodyPr rtlCol="1" anchor="ctr"/>
          <a:lstStyle/>
          <a:p>
            <a:pPr algn="ctr"/>
            <a:r>
              <a:rPr lang="ar-SA" sz="3600">
                <a:solidFill>
                  <a:schemeClr val="bg1"/>
                </a:solidFill>
              </a:rPr>
              <a:t>الكعبه المشرفه</a:t>
            </a:r>
          </a:p>
          <a:p>
            <a:pPr algn="ctr"/>
            <a:r>
              <a:rPr lang="ar-SA" sz="3600">
                <a:solidFill>
                  <a:schemeClr val="bg1"/>
                </a:solidFill>
              </a:rPr>
              <a:t>في مكه المكرمه</a:t>
            </a:r>
            <a:endParaRPr lang="ar-AE" sz="3600">
              <a:solidFill>
                <a:schemeClr val="bg1"/>
              </a:solidFill>
            </a:endParaRPr>
          </a:p>
        </p:txBody>
      </p:sp>
    </p:spTree>
    <p:extLst>
      <p:ext uri="{BB962C8B-B14F-4D97-AF65-F5344CB8AC3E}">
        <p14:creationId xmlns:p14="http://schemas.microsoft.com/office/powerpoint/2010/main" val="3046211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مخطط انسيابي: متعدد المستندات 15">
            <a:extLst>
              <a:ext uri="{FF2B5EF4-FFF2-40B4-BE49-F238E27FC236}">
                <a16:creationId xmlns:a16="http://schemas.microsoft.com/office/drawing/2014/main" id="{4C06DAF9-F5ED-4D41-967D-CA61163BFBA3}"/>
              </a:ext>
            </a:extLst>
          </p:cNvPr>
          <p:cNvSpPr/>
          <p:nvPr/>
        </p:nvSpPr>
        <p:spPr>
          <a:xfrm>
            <a:off x="9450779" y="261551"/>
            <a:ext cx="2445599" cy="1730041"/>
          </a:xfrm>
          <a:prstGeom prst="flowChartMultidocument">
            <a:avLst/>
          </a:prstGeom>
          <a:solidFill>
            <a:schemeClr val="accent2">
              <a:lumMod val="60000"/>
              <a:lumOff val="40000"/>
            </a:schemeClr>
          </a:solidFill>
          <a:ln>
            <a:solidFill>
              <a:schemeClr val="accent2">
                <a:lumMod val="50000"/>
              </a:schemeClr>
            </a:solidFill>
          </a:ln>
        </p:spPr>
        <p:style>
          <a:lnRef idx="0">
            <a:scrgbClr r="0" g="0" b="0"/>
          </a:lnRef>
          <a:fillRef idx="0">
            <a:scrgbClr r="0" g="0" b="0"/>
          </a:fillRef>
          <a:effectRef idx="0">
            <a:scrgbClr r="0" g="0" b="0"/>
          </a:effectRef>
          <a:fontRef idx="minor">
            <a:schemeClr val="lt1"/>
          </a:fontRef>
        </p:style>
        <p:txBody>
          <a:bodyPr rtlCol="1" anchor="ctr"/>
          <a:lstStyle/>
          <a:p>
            <a:pPr algn="ctr"/>
            <a:r>
              <a:rPr lang="ar-SA" sz="4000">
                <a:solidFill>
                  <a:schemeClr val="bg1"/>
                </a:solidFill>
              </a:rPr>
              <a:t>مكه المكرمه </a:t>
            </a:r>
          </a:p>
        </p:txBody>
      </p:sp>
      <p:sp>
        <p:nvSpPr>
          <p:cNvPr id="8" name="مخطط انسيابي: متعدد المستندات 7">
            <a:extLst>
              <a:ext uri="{FF2B5EF4-FFF2-40B4-BE49-F238E27FC236}">
                <a16:creationId xmlns:a16="http://schemas.microsoft.com/office/drawing/2014/main" id="{BBED4D56-86AA-BC47-9E40-06A82FCA970F}"/>
              </a:ext>
            </a:extLst>
          </p:cNvPr>
          <p:cNvSpPr/>
          <p:nvPr/>
        </p:nvSpPr>
        <p:spPr>
          <a:xfrm>
            <a:off x="9450778" y="2563979"/>
            <a:ext cx="2445599" cy="1730041"/>
          </a:xfrm>
          <a:prstGeom prst="flowChartMultidocument">
            <a:avLst/>
          </a:prstGeom>
          <a:solidFill>
            <a:schemeClr val="accent2">
              <a:lumMod val="60000"/>
              <a:lumOff val="40000"/>
            </a:schemeClr>
          </a:solidFill>
          <a:ln>
            <a:solidFill>
              <a:schemeClr val="accent2">
                <a:lumMod val="50000"/>
              </a:schemeClr>
            </a:solidFill>
          </a:ln>
        </p:spPr>
        <p:style>
          <a:lnRef idx="0">
            <a:scrgbClr r="0" g="0" b="0"/>
          </a:lnRef>
          <a:fillRef idx="0">
            <a:scrgbClr r="0" g="0" b="0"/>
          </a:fillRef>
          <a:effectRef idx="0">
            <a:scrgbClr r="0" g="0" b="0"/>
          </a:effectRef>
          <a:fontRef idx="minor">
            <a:schemeClr val="lt1"/>
          </a:fontRef>
        </p:style>
        <p:txBody>
          <a:bodyPr rtlCol="1" anchor="ctr"/>
          <a:lstStyle/>
          <a:p>
            <a:pPr algn="ctr"/>
            <a:r>
              <a:rPr lang="ar-SA" sz="4000">
                <a:solidFill>
                  <a:schemeClr val="bg1"/>
                </a:solidFill>
              </a:rPr>
              <a:t>المسجد النبوي</a:t>
            </a:r>
          </a:p>
        </p:txBody>
      </p:sp>
      <p:sp>
        <p:nvSpPr>
          <p:cNvPr id="9" name="مخطط انسيابي: متعدد المستندات 8">
            <a:extLst>
              <a:ext uri="{FF2B5EF4-FFF2-40B4-BE49-F238E27FC236}">
                <a16:creationId xmlns:a16="http://schemas.microsoft.com/office/drawing/2014/main" id="{39831D73-BEB2-4843-8D4C-71A834FFF4E8}"/>
              </a:ext>
            </a:extLst>
          </p:cNvPr>
          <p:cNvSpPr/>
          <p:nvPr/>
        </p:nvSpPr>
        <p:spPr>
          <a:xfrm>
            <a:off x="9450777" y="4866407"/>
            <a:ext cx="2445599" cy="1730041"/>
          </a:xfrm>
          <a:prstGeom prst="flowChartMultidocument">
            <a:avLst/>
          </a:prstGeom>
          <a:solidFill>
            <a:schemeClr val="accent2">
              <a:lumMod val="60000"/>
              <a:lumOff val="40000"/>
            </a:schemeClr>
          </a:solidFill>
          <a:ln>
            <a:solidFill>
              <a:schemeClr val="accent2">
                <a:lumMod val="50000"/>
              </a:schemeClr>
            </a:solidFill>
          </a:ln>
        </p:spPr>
        <p:style>
          <a:lnRef idx="0">
            <a:scrgbClr r="0" g="0" b="0"/>
          </a:lnRef>
          <a:fillRef idx="0">
            <a:scrgbClr r="0" g="0" b="0"/>
          </a:fillRef>
          <a:effectRef idx="0">
            <a:scrgbClr r="0" g="0" b="0"/>
          </a:effectRef>
          <a:fontRef idx="minor">
            <a:schemeClr val="lt1"/>
          </a:fontRef>
        </p:style>
        <p:txBody>
          <a:bodyPr rtlCol="1" anchor="ctr"/>
          <a:lstStyle/>
          <a:p>
            <a:pPr algn="ctr"/>
            <a:r>
              <a:rPr lang="ar-SA" sz="4000">
                <a:solidFill>
                  <a:schemeClr val="bg1"/>
                </a:solidFill>
              </a:rPr>
              <a:t>المسجد الأقصى</a:t>
            </a:r>
          </a:p>
        </p:txBody>
      </p:sp>
      <p:sp>
        <p:nvSpPr>
          <p:cNvPr id="10" name="مربع نص 9">
            <a:extLst>
              <a:ext uri="{FF2B5EF4-FFF2-40B4-BE49-F238E27FC236}">
                <a16:creationId xmlns:a16="http://schemas.microsoft.com/office/drawing/2014/main" id="{ACBA9CD1-3CD9-6643-850D-7E65CCB268BE}"/>
              </a:ext>
            </a:extLst>
          </p:cNvPr>
          <p:cNvSpPr txBox="1"/>
          <p:nvPr/>
        </p:nvSpPr>
        <p:spPr>
          <a:xfrm>
            <a:off x="2988653" y="649517"/>
            <a:ext cx="6462124" cy="1384995"/>
          </a:xfrm>
          <a:prstGeom prst="rect">
            <a:avLst/>
          </a:prstGeom>
          <a:noFill/>
        </p:spPr>
        <p:txBody>
          <a:bodyPr wrap="square" rtlCol="1">
            <a:spAutoFit/>
          </a:bodyPr>
          <a:lstStyle/>
          <a:p>
            <a:pPr algn="r"/>
            <a:r>
              <a:rPr lang="ar-SA" sz="2800">
                <a:solidFill>
                  <a:schemeClr val="bg1"/>
                </a:solidFill>
              </a:rPr>
              <a:t>هي مدينة مقدسة لدى المسلمين بها المسجد الحرام والكعبة التي تعد قبلة المسلمين في صلاتهم وفي مقصد المسلمين في موسم الحج والعمره وهو اقدس الاماكن في الارض بالنسبة الى المسلمين</a:t>
            </a:r>
            <a:endParaRPr lang="ar-AE" sz="2800">
              <a:solidFill>
                <a:schemeClr val="bg1"/>
              </a:solidFill>
            </a:endParaRPr>
          </a:p>
        </p:txBody>
      </p:sp>
      <p:sp>
        <p:nvSpPr>
          <p:cNvPr id="18" name="مربع نص 17">
            <a:extLst>
              <a:ext uri="{FF2B5EF4-FFF2-40B4-BE49-F238E27FC236}">
                <a16:creationId xmlns:a16="http://schemas.microsoft.com/office/drawing/2014/main" id="{170772E2-B9F2-6A4F-989F-7F7B7FF5EFD0}"/>
              </a:ext>
            </a:extLst>
          </p:cNvPr>
          <p:cNvSpPr txBox="1"/>
          <p:nvPr/>
        </p:nvSpPr>
        <p:spPr>
          <a:xfrm>
            <a:off x="2988653" y="2736501"/>
            <a:ext cx="6462124" cy="1815882"/>
          </a:xfrm>
          <a:prstGeom prst="rect">
            <a:avLst/>
          </a:prstGeom>
          <a:noFill/>
        </p:spPr>
        <p:txBody>
          <a:bodyPr wrap="square" rtlCol="1">
            <a:spAutoFit/>
          </a:bodyPr>
          <a:lstStyle/>
          <a:p>
            <a:pPr algn="r"/>
            <a:r>
              <a:rPr lang="ar-SA" sz="2800">
                <a:solidFill>
                  <a:schemeClr val="bg1"/>
                </a:solidFill>
              </a:rPr>
              <a:t>هو اكبر المساجد في العالم وثاني اقدس موقع في الاسلام وهو المسجد الذي بناه النبي محمد (ص) في المدينة المنورة بعد هجرته في السنة الأولى في العمره بجانب بيته بعد بناء مسجد قباء ومر المسجد بعدة توسعات عبر التاريخ</a:t>
            </a:r>
            <a:endParaRPr lang="ar-AE" sz="2800">
              <a:solidFill>
                <a:schemeClr val="bg1"/>
              </a:solidFill>
            </a:endParaRPr>
          </a:p>
        </p:txBody>
      </p:sp>
      <p:sp>
        <p:nvSpPr>
          <p:cNvPr id="20" name="مربع نص 19">
            <a:extLst>
              <a:ext uri="{FF2B5EF4-FFF2-40B4-BE49-F238E27FC236}">
                <a16:creationId xmlns:a16="http://schemas.microsoft.com/office/drawing/2014/main" id="{3E1FFE46-15D4-1A42-8951-B1D1285C86C7}"/>
              </a:ext>
            </a:extLst>
          </p:cNvPr>
          <p:cNvSpPr txBox="1"/>
          <p:nvPr/>
        </p:nvSpPr>
        <p:spPr>
          <a:xfrm>
            <a:off x="2988651" y="5038928"/>
            <a:ext cx="6462124" cy="1815882"/>
          </a:xfrm>
          <a:prstGeom prst="rect">
            <a:avLst/>
          </a:prstGeom>
          <a:noFill/>
        </p:spPr>
        <p:txBody>
          <a:bodyPr wrap="square" rtlCol="1">
            <a:spAutoFit/>
          </a:bodyPr>
          <a:lstStyle/>
          <a:p>
            <a:pPr algn="r"/>
            <a:r>
              <a:rPr lang="ar-SA" sz="2800">
                <a:solidFill>
                  <a:schemeClr val="bg1"/>
                </a:solidFill>
              </a:rPr>
              <a:t>احد اكبر مساجد العالم واحد المساجد الثلاثه التي يشد المسلمون الرحال اليهم وهو اول القبلتين في الاسلام ويقع داخل البلده القديمه بالقدس في فلسطين </a:t>
            </a:r>
          </a:p>
          <a:p>
            <a:pPr algn="r"/>
            <a:endParaRPr lang="ar-AE" sz="2800">
              <a:solidFill>
                <a:schemeClr val="bg1"/>
              </a:solidFill>
            </a:endParaRPr>
          </a:p>
        </p:txBody>
      </p:sp>
      <p:pic>
        <p:nvPicPr>
          <p:cNvPr id="21" name="صورة 21">
            <a:extLst>
              <a:ext uri="{FF2B5EF4-FFF2-40B4-BE49-F238E27FC236}">
                <a16:creationId xmlns:a16="http://schemas.microsoft.com/office/drawing/2014/main" id="{2F69C3AF-85C7-D14E-8C42-EACA99455912}"/>
              </a:ext>
            </a:extLst>
          </p:cNvPr>
          <p:cNvPicPr>
            <a:picLocks noChangeAspect="1"/>
          </p:cNvPicPr>
          <p:nvPr/>
        </p:nvPicPr>
        <p:blipFill>
          <a:blip r:embed="rId2"/>
          <a:stretch>
            <a:fillRect/>
          </a:stretch>
        </p:blipFill>
        <p:spPr>
          <a:xfrm>
            <a:off x="0" y="31869"/>
            <a:ext cx="3007924" cy="2002643"/>
          </a:xfrm>
          <a:prstGeom prst="rect">
            <a:avLst/>
          </a:prstGeom>
          <a:effectLst/>
        </p:spPr>
      </p:pic>
      <p:pic>
        <p:nvPicPr>
          <p:cNvPr id="22" name="صورة 22">
            <a:extLst>
              <a:ext uri="{FF2B5EF4-FFF2-40B4-BE49-F238E27FC236}">
                <a16:creationId xmlns:a16="http://schemas.microsoft.com/office/drawing/2014/main" id="{402B4669-5427-D149-9040-B8887D0529DB}"/>
              </a:ext>
            </a:extLst>
          </p:cNvPr>
          <p:cNvPicPr>
            <a:picLocks noChangeAspect="1"/>
          </p:cNvPicPr>
          <p:nvPr/>
        </p:nvPicPr>
        <p:blipFill>
          <a:blip r:embed="rId3"/>
          <a:stretch>
            <a:fillRect/>
          </a:stretch>
        </p:blipFill>
        <p:spPr>
          <a:xfrm>
            <a:off x="19274" y="2207033"/>
            <a:ext cx="2988650" cy="2238602"/>
          </a:xfrm>
          <a:prstGeom prst="rect">
            <a:avLst/>
          </a:prstGeom>
          <a:effectLst/>
        </p:spPr>
      </p:pic>
      <p:pic>
        <p:nvPicPr>
          <p:cNvPr id="23" name="صورة 23">
            <a:extLst>
              <a:ext uri="{FF2B5EF4-FFF2-40B4-BE49-F238E27FC236}">
                <a16:creationId xmlns:a16="http://schemas.microsoft.com/office/drawing/2014/main" id="{F32C47C1-B9D3-AE4E-9AFE-218DF2FCD75F}"/>
              </a:ext>
            </a:extLst>
          </p:cNvPr>
          <p:cNvPicPr>
            <a:picLocks noChangeAspect="1"/>
          </p:cNvPicPr>
          <p:nvPr/>
        </p:nvPicPr>
        <p:blipFill>
          <a:blip r:embed="rId4"/>
          <a:stretch>
            <a:fillRect/>
          </a:stretch>
        </p:blipFill>
        <p:spPr>
          <a:xfrm>
            <a:off x="19274" y="4724906"/>
            <a:ext cx="3164199" cy="2101226"/>
          </a:xfrm>
          <a:prstGeom prst="rect">
            <a:avLst/>
          </a:prstGeom>
        </p:spPr>
      </p:pic>
    </p:spTree>
    <p:extLst>
      <p:ext uri="{BB962C8B-B14F-4D97-AF65-F5344CB8AC3E}">
        <p14:creationId xmlns:p14="http://schemas.microsoft.com/office/powerpoint/2010/main" val="3399638591"/>
      </p:ext>
    </p:extLst>
  </p:cSld>
  <p:clrMapOvr>
    <a:masterClrMapping/>
  </p:clrMapOvr>
</p:sld>
</file>

<file path=ppt/theme/theme1.xml><?xml version="1.0" encoding="utf-8"?>
<a:theme xmlns:a="http://schemas.openxmlformats.org/drawingml/2006/main" name="رزمة">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شاشة عريضة</PresentationFormat>
  <Slides>2</Slides>
  <Notes>0</Notes>
  <HiddenSlides>0</HiddenSlide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رزمة</vt:lpstr>
      <vt:lpstr>العمائر الدينية</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العمائر الدينية</dc:title>
  <dc:creator>هيا خليل</dc:creator>
  <cp:lastModifiedBy>هيا خليل</cp:lastModifiedBy>
  <cp:revision>1</cp:revision>
  <dcterms:created xsi:type="dcterms:W3CDTF">2020-11-22T10:45:46Z</dcterms:created>
  <dcterms:modified xsi:type="dcterms:W3CDTF">2020-11-22T11:58:35Z</dcterms:modified>
</cp:coreProperties>
</file>