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0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23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83B7-1973-42E6-B79B-F79FA4D6A6EB}" type="datetimeFigureOut">
              <a:rPr lang="ar-KW" smtClean="0"/>
              <a:t>26/02/1441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D4CC-58E9-4AB8-A42A-0D580087A12B}" type="slidenum">
              <a:rPr lang="ar-KW" smtClean="0"/>
              <a:t>‹#›</a:t>
            </a:fld>
            <a:endParaRPr lang="ar-KW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83B7-1973-42E6-B79B-F79FA4D6A6EB}" type="datetimeFigureOut">
              <a:rPr lang="ar-KW" smtClean="0"/>
              <a:t>26/02/1441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D4CC-58E9-4AB8-A42A-0D580087A12B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83B7-1973-42E6-B79B-F79FA4D6A6EB}" type="datetimeFigureOut">
              <a:rPr lang="ar-KW" smtClean="0"/>
              <a:t>26/02/1441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D4CC-58E9-4AB8-A42A-0D580087A12B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83B7-1973-42E6-B79B-F79FA4D6A6EB}" type="datetimeFigureOut">
              <a:rPr lang="ar-KW" smtClean="0"/>
              <a:t>26/02/1441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D4CC-58E9-4AB8-A42A-0D580087A12B}" type="slidenum">
              <a:rPr lang="ar-KW" smtClean="0"/>
              <a:t>‹#›</a:t>
            </a:fld>
            <a:endParaRPr lang="ar-KW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83B7-1973-42E6-B79B-F79FA4D6A6EB}" type="datetimeFigureOut">
              <a:rPr lang="ar-KW" smtClean="0"/>
              <a:t>26/02/1441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D4CC-58E9-4AB8-A42A-0D580087A12B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83B7-1973-42E6-B79B-F79FA4D6A6EB}" type="datetimeFigureOut">
              <a:rPr lang="ar-KW" smtClean="0"/>
              <a:t>26/02/1441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D4CC-58E9-4AB8-A42A-0D580087A12B}" type="slidenum">
              <a:rPr lang="ar-KW" smtClean="0"/>
              <a:t>‹#›</a:t>
            </a:fld>
            <a:endParaRPr lang="ar-KW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83B7-1973-42E6-B79B-F79FA4D6A6EB}" type="datetimeFigureOut">
              <a:rPr lang="ar-KW" smtClean="0"/>
              <a:t>26/02/1441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D4CC-58E9-4AB8-A42A-0D580087A12B}" type="slidenum">
              <a:rPr lang="ar-KW" smtClean="0"/>
              <a:t>‹#›</a:t>
            </a:fld>
            <a:endParaRPr lang="ar-KW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83B7-1973-42E6-B79B-F79FA4D6A6EB}" type="datetimeFigureOut">
              <a:rPr lang="ar-KW" smtClean="0"/>
              <a:t>26/02/1441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D4CC-58E9-4AB8-A42A-0D580087A12B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83B7-1973-42E6-B79B-F79FA4D6A6EB}" type="datetimeFigureOut">
              <a:rPr lang="ar-KW" smtClean="0"/>
              <a:t>26/02/1441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D4CC-58E9-4AB8-A42A-0D580087A12B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83B7-1973-42E6-B79B-F79FA4D6A6EB}" type="datetimeFigureOut">
              <a:rPr lang="ar-KW" smtClean="0"/>
              <a:t>26/02/1441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D4CC-58E9-4AB8-A42A-0D580087A12B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83B7-1973-42E6-B79B-F79FA4D6A6EB}" type="datetimeFigureOut">
              <a:rPr lang="ar-KW" smtClean="0"/>
              <a:t>26/02/1441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D4CC-58E9-4AB8-A42A-0D580087A12B}" type="slidenum">
              <a:rPr lang="ar-KW" smtClean="0"/>
              <a:t>‹#›</a:t>
            </a:fld>
            <a:endParaRPr lang="ar-K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3B83B7-1973-42E6-B79B-F79FA4D6A6EB}" type="datetimeFigureOut">
              <a:rPr lang="ar-KW" smtClean="0"/>
              <a:t>26/02/1441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E42D4CC-58E9-4AB8-A42A-0D580087A12B}" type="slidenum">
              <a:rPr lang="ar-KW" smtClean="0"/>
              <a:t>‹#›</a:t>
            </a:fld>
            <a:endParaRPr lang="ar-K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57" y="64046"/>
            <a:ext cx="5078493" cy="1060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0" y="1268760"/>
            <a:ext cx="896448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تم وضع ثلاثة نباتات من الفول متساوية الحجم </a:t>
            </a:r>
            <a:r>
              <a:rPr lang="ar-SA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في جهاز يقيس </a:t>
            </a:r>
            <a:r>
              <a:rPr lang="ar-K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معدل النتح في النبات </a:t>
            </a:r>
            <a:r>
              <a:rPr lang="ar-S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( </a:t>
            </a:r>
            <a:r>
              <a:rPr lang="ar-SA" sz="36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البوتومتر</a:t>
            </a:r>
            <a:r>
              <a:rPr lang="ar-S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 </a:t>
            </a:r>
            <a:r>
              <a:rPr lang="ar-SA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)</a:t>
            </a:r>
            <a:r>
              <a:rPr lang="ar-SA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 </a:t>
            </a:r>
            <a:endParaRPr lang="ar-KW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9" y="2469089"/>
            <a:ext cx="9033841" cy="4388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03" y="425714"/>
            <a:ext cx="1007990" cy="843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20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66381" cy="6480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مربع نص 77"/>
          <p:cNvSpPr txBox="1"/>
          <p:nvPr/>
        </p:nvSpPr>
        <p:spPr>
          <a:xfrm>
            <a:off x="467544" y="1556792"/>
            <a:ext cx="7992888" cy="4680520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PT Bold Heading" pitchFamily="2" charset="-78"/>
              </a:rPr>
              <a:t>نبات الســــرخس نبات شهير يتميز بأوراق </a:t>
            </a:r>
            <a:r>
              <a:rPr kumimoji="0" 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PT Bold Heading" pitchFamily="2" charset="-78"/>
              </a:rPr>
              <a:t>ص</a:t>
            </a:r>
            <a:r>
              <a:rPr kumimoji="0" lang="ar-KW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PT Bold Heading" pitchFamily="2" charset="-78"/>
              </a:rPr>
              <a:t>ــ</a:t>
            </a:r>
            <a:r>
              <a:rPr kumimoji="0" 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PT Bold Heading" pitchFamily="2" charset="-78"/>
              </a:rPr>
              <a:t>غيرة </a:t>
            </a: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PT Bold Heading" pitchFamily="2" charset="-78"/>
              </a:rPr>
              <a:t>متفرعة جميلة لذا </a:t>
            </a:r>
            <a:r>
              <a:rPr kumimoji="0" lang="ar-S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PT Bold Heading" pitchFamily="2" charset="-78"/>
              </a:rPr>
              <a:t>يس</a:t>
            </a:r>
            <a:r>
              <a:rPr kumimoji="0" lang="ar-KW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PT Bold Heading" pitchFamily="2" charset="-78"/>
              </a:rPr>
              <a:t>ـ</a:t>
            </a:r>
            <a:r>
              <a:rPr kumimoji="0" 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PT Bold Heading" pitchFamily="2" charset="-78"/>
              </a:rPr>
              <a:t>تعمل </a:t>
            </a: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PT Bold Heading" pitchFamily="2" charset="-78"/>
              </a:rPr>
              <a:t>بكثرة للزينة في المنازل، بالإضافة لدوره في تنقية الهواء وامتصــــاص غاز ثاني أكسيد الكربون من الجو وإطلاق غاز </a:t>
            </a:r>
            <a:r>
              <a:rPr kumimoji="0" lang="ar-S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PT Bold Heading" pitchFamily="2" charset="-78"/>
              </a:rPr>
              <a:t>الأكس</a:t>
            </a:r>
            <a:r>
              <a:rPr kumimoji="0" 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PT Bold Heading" pitchFamily="2" charset="-78"/>
              </a:rPr>
              <a:t>ـــ</a:t>
            </a:r>
            <a:r>
              <a:rPr kumimoji="0" lang="ar-KW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PT Bold Heading" pitchFamily="2" charset="-78"/>
              </a:rPr>
              <a:t>ـــ</a:t>
            </a:r>
            <a:r>
              <a:rPr kumimoji="0" 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PT Bold Heading" pitchFamily="2" charset="-78"/>
              </a:rPr>
              <a:t>ــــجين</a:t>
            </a: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PT Bold Heading" pitchFamily="2" charset="-78"/>
              </a:rPr>
              <a:t>، وهو ما يعمل على </a:t>
            </a:r>
            <a:r>
              <a:rPr kumimoji="0" 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PT Bold Heading" pitchFamily="2" charset="-78"/>
              </a:rPr>
              <a:t>تنش</a:t>
            </a:r>
            <a:r>
              <a:rPr kumimoji="0" lang="ar-KW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PT Bold Heading" pitchFamily="2" charset="-78"/>
              </a:rPr>
              <a:t>ــــ</a:t>
            </a:r>
            <a:r>
              <a:rPr kumimoji="0" lang="ar-S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PT Bold Heading" pitchFamily="2" charset="-78"/>
              </a:rPr>
              <a:t>يط</a:t>
            </a:r>
            <a:r>
              <a:rPr kumimoji="0" 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PT Bold Heading" pitchFamily="2" charset="-78"/>
              </a:rPr>
              <a:t> </a:t>
            </a: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Calibri"/>
                <a:cs typeface="PT Bold Heading" pitchFamily="2" charset="-78"/>
              </a:rPr>
              <a:t>المخ والجسم في الإنسان ويحسن الدورة الدموية .</a:t>
            </a:r>
            <a:r>
              <a:rPr kumimoji="0" lang="en-US" sz="3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Calibri"/>
                <a:cs typeface="PT Bold Heading" pitchFamily="2" charset="-78"/>
              </a:rPr>
              <a:t/>
            </a:r>
            <a:br>
              <a:rPr kumimoji="0" lang="en-US" sz="3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Calibri"/>
                <a:cs typeface="PT Bold Heading" pitchFamily="2" charset="-78"/>
              </a:rPr>
            </a:b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Simplified Arabic"/>
              </a:rPr>
              <a:t/>
            </a:r>
            <a:b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Simplified Arabic"/>
              </a:rPr>
            </a:br>
            <a:endParaRPr kumimoji="0" lang="en-US" sz="16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Calibri"/>
              <a:cs typeface="Simplified Arabic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3" y="137386"/>
            <a:ext cx="1072073" cy="1013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285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شكل حر: شكل 86"/>
          <p:cNvSpPr/>
          <p:nvPr/>
        </p:nvSpPr>
        <p:spPr>
          <a:xfrm>
            <a:off x="1605720" y="2026772"/>
            <a:ext cx="1008112" cy="1008112"/>
          </a:xfrm>
          <a:custGeom>
            <a:avLst/>
            <a:gdLst>
              <a:gd name="connsiteX0" fmla="*/ 0 w 618750"/>
              <a:gd name="connsiteY0" fmla="*/ 472196 h 513678"/>
              <a:gd name="connsiteX1" fmla="*/ 230328 w 618750"/>
              <a:gd name="connsiteY1" fmla="*/ 306360 h 513678"/>
              <a:gd name="connsiteX2" fmla="*/ 421499 w 618750"/>
              <a:gd name="connsiteY2" fmla="*/ 25 h 513678"/>
              <a:gd name="connsiteX3" fmla="*/ 612671 w 618750"/>
              <a:gd name="connsiteY3" fmla="*/ 290237 h 513678"/>
              <a:gd name="connsiteX4" fmla="*/ 181959 w 618750"/>
              <a:gd name="connsiteY4" fmla="*/ 497532 h 513678"/>
              <a:gd name="connsiteX5" fmla="*/ 181959 w 618750"/>
              <a:gd name="connsiteY5" fmla="*/ 499835 h 513678"/>
              <a:gd name="connsiteX6" fmla="*/ 186565 w 618750"/>
              <a:gd name="connsiteY6" fmla="*/ 499835 h 51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8750" h="513678">
                <a:moveTo>
                  <a:pt x="0" y="472196"/>
                </a:moveTo>
                <a:cubicBezTo>
                  <a:pt x="80039" y="428625"/>
                  <a:pt x="160078" y="385055"/>
                  <a:pt x="230328" y="306360"/>
                </a:cubicBezTo>
                <a:cubicBezTo>
                  <a:pt x="300578" y="227665"/>
                  <a:pt x="357775" y="2712"/>
                  <a:pt x="421499" y="25"/>
                </a:cubicBezTo>
                <a:cubicBezTo>
                  <a:pt x="485223" y="-2662"/>
                  <a:pt x="652594" y="207319"/>
                  <a:pt x="612671" y="290237"/>
                </a:cubicBezTo>
                <a:cubicBezTo>
                  <a:pt x="572748" y="373155"/>
                  <a:pt x="181959" y="497532"/>
                  <a:pt x="181959" y="497532"/>
                </a:cubicBezTo>
                <a:cubicBezTo>
                  <a:pt x="110174" y="532465"/>
                  <a:pt x="181959" y="499835"/>
                  <a:pt x="181959" y="499835"/>
                </a:cubicBezTo>
                <a:cubicBezTo>
                  <a:pt x="182727" y="500219"/>
                  <a:pt x="184646" y="500027"/>
                  <a:pt x="186565" y="499835"/>
                </a:cubicBezTo>
              </a:path>
            </a:pathLst>
          </a:cu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6" name="مربع نص 87"/>
          <p:cNvSpPr txBox="1"/>
          <p:nvPr/>
        </p:nvSpPr>
        <p:spPr>
          <a:xfrm>
            <a:off x="2195736" y="4797152"/>
            <a:ext cx="6480720" cy="18002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spcAft>
                <a:spcPts val="1000"/>
              </a:spcAft>
            </a:pPr>
            <a:r>
              <a:rPr lang="ar-SA" sz="2800" b="1" i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يزداد معدل عملية البناء الضوئي بالارتفاع في درجة الحرارة </a:t>
            </a:r>
            <a:r>
              <a:rPr lang="ar-SA" sz="28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( </a:t>
            </a:r>
            <a:r>
              <a:rPr lang="ar-SA" sz="2800" b="1" i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علاقة طردية ) ، و ذلك إلى حد معين لو زادت الحرارة بعده تقل </a:t>
            </a:r>
            <a:r>
              <a:rPr lang="ar-SA" sz="28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عملية </a:t>
            </a:r>
            <a:r>
              <a:rPr lang="ar-SA" sz="2800" b="1" i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البناء الضوئي لتصبح العلاقة عكسية .</a:t>
            </a:r>
            <a:endParaRPr lang="en-US" sz="2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2" y="3449069"/>
            <a:ext cx="1072073" cy="1013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900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صورة 13"/>
          <p:cNvPicPr/>
          <p:nvPr/>
        </p:nvPicPr>
        <p:blipFill rotWithShape="1">
          <a:blip r:embed="rId2"/>
          <a:srcRect l="7227" t="23206" r="5900" b="5408"/>
          <a:stretch/>
        </p:blipFill>
        <p:spPr bwMode="auto">
          <a:xfrm>
            <a:off x="107504" y="188640"/>
            <a:ext cx="8856984" cy="65527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395536" y="1486525"/>
            <a:ext cx="12731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600" b="1" dirty="0" smtClean="0">
                <a:solidFill>
                  <a:srgbClr val="F79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الثغور</a:t>
            </a:r>
            <a:endParaRPr lang="ar-KW" dirty="0"/>
          </a:p>
        </p:txBody>
      </p:sp>
      <p:sp>
        <p:nvSpPr>
          <p:cNvPr id="6" name="مستطيل 5"/>
          <p:cNvSpPr/>
          <p:nvPr/>
        </p:nvSpPr>
        <p:spPr>
          <a:xfrm>
            <a:off x="467544" y="1990581"/>
            <a:ext cx="11368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النتح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3887988" y="5055567"/>
            <a:ext cx="20521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خليتان حارستان</a:t>
            </a:r>
            <a:endParaRPr lang="ar-KW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02263" y="2494637"/>
            <a:ext cx="19094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البوتومتر</a:t>
            </a:r>
            <a:endParaRPr lang="ar-KW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5701204" y="3717032"/>
            <a:ext cx="24497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>
                <a:solidFill>
                  <a:srgbClr val="F79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درج</a:t>
            </a:r>
            <a:r>
              <a:rPr lang="ar-KW" sz="3600" b="1" dirty="0">
                <a:solidFill>
                  <a:srgbClr val="F79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ة</a:t>
            </a:r>
            <a:r>
              <a:rPr lang="ar-SA" sz="3600" b="1" dirty="0">
                <a:solidFill>
                  <a:srgbClr val="F79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الحرارة </a:t>
            </a:r>
            <a:endParaRPr lang="ar-KW" sz="3600" b="1" dirty="0">
              <a:solidFill>
                <a:srgbClr val="F7964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07504" y="3645024"/>
            <a:ext cx="3960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 smtClean="0">
                <a:solidFill>
                  <a:srgbClr val="F79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الرياح</a:t>
            </a:r>
            <a:r>
              <a:rPr lang="ar-KW" sz="3600" b="1" dirty="0" smtClean="0">
                <a:solidFill>
                  <a:srgbClr val="F79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 و ملوحة التربة</a:t>
            </a:r>
            <a:endParaRPr lang="ar-KW" sz="3600" b="1" dirty="0">
              <a:solidFill>
                <a:srgbClr val="F7964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6407427" y="4221088"/>
            <a:ext cx="16209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الرطوبة </a:t>
            </a:r>
            <a:endParaRPr lang="ar-K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1950057" y="4221088"/>
            <a:ext cx="21178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نوع النبات </a:t>
            </a:r>
            <a:endParaRPr lang="ar-K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569627" y="5085184"/>
            <a:ext cx="2238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بلاستيدات</a:t>
            </a:r>
            <a:r>
              <a:rPr lang="ar-KW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خضراء</a:t>
            </a:r>
            <a:endParaRPr lang="ar-KW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915816" y="5445224"/>
            <a:ext cx="7665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أكبر</a:t>
            </a:r>
            <a:endParaRPr lang="ar-KW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786335" y="5940569"/>
            <a:ext cx="7136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قوة</a:t>
            </a:r>
            <a:endParaRPr lang="ar-KW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-122223" y="6012577"/>
            <a:ext cx="12378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الخشب</a:t>
            </a:r>
            <a:endParaRPr lang="ar-KW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768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188640"/>
            <a:ext cx="899998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و كانت النتائج لنقصان الماء من الجهاز بعد 10 دقائق كما هو موضح بالرسم البياني التالي :</a:t>
            </a:r>
            <a:endParaRPr lang="ar-KW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68" y="1484784"/>
            <a:ext cx="8999984" cy="5345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269" y="5229200"/>
            <a:ext cx="1007990" cy="843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82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44624"/>
            <a:ext cx="9036496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2"/>
          <p:cNvSpPr txBox="1"/>
          <p:nvPr/>
        </p:nvSpPr>
        <p:spPr>
          <a:xfrm>
            <a:off x="-97251" y="1052736"/>
            <a:ext cx="9205755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KW"/>
            </a:defPPr>
            <a:lvl1pPr>
              <a:defRPr sz="36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defRPr>
            </a:lvl1pPr>
          </a:lstStyle>
          <a:p>
            <a:r>
              <a:rPr lang="ar-KW" sz="4000" dirty="0" smtClean="0">
                <a:solidFill>
                  <a:schemeClr val="accent4">
                    <a:lumMod val="50000"/>
                  </a:schemeClr>
                </a:solidFill>
              </a:rPr>
              <a:t>كمية الماء المفقودة بالنتح تكون أكبر بتأثير الرياح ثم تقل بتأثير الضوء و تقل أكثر بتأثير الرطوبة </a:t>
            </a:r>
            <a:endParaRPr lang="en-US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35496" y="3646765"/>
            <a:ext cx="248160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KW"/>
            </a:defPPr>
            <a:lvl1pPr>
              <a:defRPr sz="2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defRPr>
            </a:lvl1pPr>
          </a:lstStyle>
          <a:p>
            <a:r>
              <a:rPr lang="ar-KW" sz="3600" dirty="0" smtClean="0"/>
              <a:t>درجة </a:t>
            </a:r>
            <a:r>
              <a:rPr lang="ar-KW" sz="3600" dirty="0"/>
              <a:t>الحرارة </a:t>
            </a:r>
            <a:endParaRPr lang="en-US" sz="3600" dirty="0"/>
          </a:p>
        </p:txBody>
      </p:sp>
      <p:sp>
        <p:nvSpPr>
          <p:cNvPr id="6" name="مستطيل 5"/>
          <p:cNvSpPr/>
          <p:nvPr/>
        </p:nvSpPr>
        <p:spPr>
          <a:xfrm>
            <a:off x="7212073" y="3717032"/>
            <a:ext cx="163057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الرياح  / 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4932040" y="3790781"/>
            <a:ext cx="239200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شدة الضوء / </a:t>
            </a:r>
          </a:p>
        </p:txBody>
      </p:sp>
      <p:sp>
        <p:nvSpPr>
          <p:cNvPr id="10" name="مستطيل 9"/>
          <p:cNvSpPr/>
          <p:nvPr/>
        </p:nvSpPr>
        <p:spPr>
          <a:xfrm>
            <a:off x="2339752" y="3702242"/>
            <a:ext cx="285366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نسبة الرطوبة / </a:t>
            </a:r>
          </a:p>
        </p:txBody>
      </p:sp>
    </p:spTree>
    <p:extLst>
      <p:ext uri="{BB962C8B-B14F-4D97-AF65-F5344CB8AC3E}">
        <p14:creationId xmlns:p14="http://schemas.microsoft.com/office/powerpoint/2010/main" val="164445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6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79512" y="188640"/>
            <a:ext cx="8748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- حركة الماء لأعلى في النبات تحتاج إلى قوى ضد قوة </a:t>
            </a:r>
            <a:endParaRPr lang="ar-KW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  <a:p>
            <a:r>
              <a:rPr lang="ar-KW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  </a:t>
            </a:r>
            <a:r>
              <a:rPr lang="ar-SA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الجاذبية الأرضية </a:t>
            </a:r>
            <a:r>
              <a:rPr lang="ar-KW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.</a:t>
            </a:r>
            <a:endParaRPr lang="ar-KW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724615"/>
            <a:ext cx="9080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س : عدد القوى التي تساعد النبات في رفع الماء </a:t>
            </a:r>
            <a:r>
              <a:rPr lang="ar-K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عكس </a:t>
            </a:r>
            <a:endParaRPr lang="ar-KW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  <a:p>
            <a:r>
              <a:rPr lang="ar-KW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      قوة الجاذبية الأرضية ؟</a:t>
            </a:r>
            <a:endParaRPr lang="ar-KW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23528" y="3164775"/>
            <a:ext cx="8748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جـ : 1</a:t>
            </a:r>
            <a:r>
              <a:rPr lang="ar-KW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ea typeface="Calibri"/>
                <a:cs typeface="Simplified Arabic" pitchFamily="18" charset="-78"/>
              </a:rPr>
              <a:t>)</a:t>
            </a:r>
            <a:r>
              <a:rPr lang="ar-KW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الخاصية الشعرية  : </a:t>
            </a:r>
            <a:r>
              <a:rPr lang="ar-KW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و هي ظاهرة ارتفاع الماء </a:t>
            </a:r>
          </a:p>
          <a:p>
            <a:r>
              <a:rPr lang="ar-KW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                                       في الأنابيب الضيقة .</a:t>
            </a:r>
            <a:endParaRPr lang="ar-KW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-351048" y="4613647"/>
            <a:ext cx="864096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3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2</a:t>
            </a:r>
            <a:r>
              <a:rPr lang="ar-KW" sz="3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ea typeface="Calibri"/>
                <a:cs typeface="Simplified Arabic" pitchFamily="18" charset="-78"/>
              </a:rPr>
              <a:t>)</a:t>
            </a:r>
            <a:r>
              <a:rPr lang="ar-KW" sz="3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قوة </a:t>
            </a:r>
            <a:r>
              <a:rPr lang="ar-SA" sz="3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التصاق</a:t>
            </a:r>
            <a:r>
              <a:rPr lang="ar-KW" sz="3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بين</a:t>
            </a:r>
            <a:r>
              <a:rPr lang="ar-SA" sz="3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الماء</a:t>
            </a:r>
            <a:r>
              <a:rPr lang="ar-KW" sz="3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و</a:t>
            </a:r>
            <a:r>
              <a:rPr lang="ar-SA" sz="3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جدران الأنابيب الخشبية .</a:t>
            </a:r>
            <a:endParaRPr lang="en-US" sz="3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-351048" y="5733256"/>
            <a:ext cx="864096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3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3</a:t>
            </a:r>
            <a:r>
              <a:rPr lang="ar-KW" sz="3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ea typeface="Calibri"/>
                <a:cs typeface="Simplified Arabic" pitchFamily="18" charset="-78"/>
              </a:rPr>
              <a:t>)</a:t>
            </a:r>
            <a:r>
              <a:rPr lang="ar-KW" sz="3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القوة الناتجة من حدوث عملية النتح </a:t>
            </a:r>
            <a:r>
              <a:rPr lang="ar-SA" sz="3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.</a:t>
            </a:r>
            <a:endParaRPr lang="en-US" sz="3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727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80527" y="4077072"/>
            <a:ext cx="7416824" cy="258532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هي تراكيب </a:t>
            </a:r>
            <a:r>
              <a:rPr lang="ar-S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ea typeface="Calibri"/>
                <a:cs typeface="Simplified Arabic" pitchFamily="18" charset="-78"/>
              </a:rPr>
              <a:t>(</a:t>
            </a:r>
            <a:r>
              <a:rPr lang="ar-S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فتحات</a:t>
            </a:r>
            <a:r>
              <a:rPr lang="ar-S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ea typeface="Calibri"/>
                <a:cs typeface="Simplified Arabic" pitchFamily="18" charset="-78"/>
              </a:rPr>
              <a:t>)</a:t>
            </a:r>
            <a:r>
              <a:rPr lang="ar-S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موجودة على سطحي ورقة النبات تسمح بعملية عملية النتح </a:t>
            </a:r>
            <a:r>
              <a:rPr lang="ar-KW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، و تسمح بتبادل الغازات .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7" name="مربع نص 109"/>
          <p:cNvSpPr txBox="1"/>
          <p:nvPr/>
        </p:nvSpPr>
        <p:spPr>
          <a:xfrm>
            <a:off x="3729355" y="9545955"/>
            <a:ext cx="412750" cy="38290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600" b="1">
                <a:solidFill>
                  <a:prstClr val="black"/>
                </a:solidFill>
                <a:latin typeface="Times New Roman"/>
                <a:ea typeface="Calibri"/>
                <a:cs typeface="Simplified Arabic"/>
              </a:rPr>
              <a:t>7</a:t>
            </a:r>
            <a:endParaRPr lang="en-US" sz="1600" b="1" i="1">
              <a:solidFill>
                <a:prstClr val="black"/>
              </a:solidFill>
              <a:latin typeface="Times New Roman"/>
              <a:ea typeface="Calibri"/>
              <a:cs typeface="Simplified Arabic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84455"/>
            <a:ext cx="7164288" cy="12003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ar-SA" sz="3600" b="1" dirty="0" smtClean="0">
                <a:solidFill>
                  <a:srgbClr val="F79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هي </a:t>
            </a:r>
            <a:r>
              <a:rPr lang="ar-SA" sz="3600" b="1" dirty="0">
                <a:solidFill>
                  <a:srgbClr val="F79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عملية خروج الماء الزائد عن حاجة النبات من خلال الثغور .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7020271" y="260648"/>
            <a:ext cx="21010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* </a:t>
            </a:r>
            <a:r>
              <a:rPr lang="ar-SA" sz="4000" dirty="0">
                <a:solidFill>
                  <a:srgbClr val="C00000"/>
                </a:solidFill>
                <a:latin typeface="Arial" pitchFamily="34" charset="0"/>
                <a:cs typeface="PT Bold Heading" pitchFamily="2" charset="-78"/>
              </a:rPr>
              <a:t>النتح</a:t>
            </a:r>
            <a:r>
              <a:rPr lang="ar-SA" sz="4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: </a:t>
            </a:r>
            <a:endParaRPr lang="ar-KW" sz="4000" dirty="0">
              <a:solidFill>
                <a:srgbClr val="C0000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-14063" y="1412776"/>
            <a:ext cx="9110025" cy="2515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- النبات يفقد الماء الزائد عن حاجته من خلال تراكيب </a:t>
            </a:r>
            <a:endParaRPr lang="ar-KW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  <a:p>
            <a:pPr>
              <a:lnSpc>
                <a:spcPct val="150000"/>
              </a:lnSpc>
            </a:pPr>
            <a:r>
              <a:rPr lang="ar-KW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 </a:t>
            </a:r>
            <a:r>
              <a:rPr lang="ar-SA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موجودة على سطحي الورقة تسمى الثغور و تسمى </a:t>
            </a:r>
            <a:endParaRPr lang="ar-KW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  <a:p>
            <a:pPr>
              <a:lnSpc>
                <a:spcPct val="150000"/>
              </a:lnSpc>
            </a:pPr>
            <a:r>
              <a:rPr lang="ar-KW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 </a:t>
            </a:r>
            <a:r>
              <a:rPr lang="ar-SA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هذه العملية بعملية النتح .</a:t>
            </a:r>
            <a:endParaRPr lang="en-US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713443" y="4228053"/>
            <a:ext cx="24670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* </a:t>
            </a:r>
            <a:r>
              <a:rPr lang="ar-SA" sz="4000" dirty="0">
                <a:solidFill>
                  <a:srgbClr val="C00000"/>
                </a:solidFill>
                <a:latin typeface="Arial" pitchFamily="34" charset="0"/>
                <a:cs typeface="PT Bold Heading" pitchFamily="2" charset="-78"/>
              </a:rPr>
              <a:t>الثغور</a:t>
            </a:r>
            <a:r>
              <a:rPr lang="ar-SA" sz="4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: </a:t>
            </a:r>
            <a:endParaRPr lang="ar-KW" sz="4000" dirty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851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8" y="260648"/>
            <a:ext cx="9011958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2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284455"/>
            <a:ext cx="8676456" cy="12003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ar-KW" sz="3600" b="1" dirty="0" smtClean="0">
                <a:solidFill>
                  <a:srgbClr val="F79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- أي أن الماء يرتفع في النبات بسبب عملية فقدانه </a:t>
            </a:r>
          </a:p>
          <a:p>
            <a:r>
              <a:rPr lang="ar-KW" sz="3600" b="1" dirty="0" smtClean="0">
                <a:solidFill>
                  <a:srgbClr val="F79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  بسبب حدوث عملية النتح من خلال الثغور .</a:t>
            </a:r>
            <a:endParaRPr lang="ar-SA" sz="3600" b="1" dirty="0">
              <a:solidFill>
                <a:srgbClr val="F7964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80528" y="1652607"/>
            <a:ext cx="9144000" cy="12003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ar-KW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- يحيط بالثغر خليتان حارســــــــــتان تحتويان على </a:t>
            </a:r>
          </a:p>
          <a:p>
            <a:r>
              <a:rPr lang="ar-KW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  </a:t>
            </a:r>
            <a:r>
              <a:rPr lang="ar-KW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بلاستيدات</a:t>
            </a:r>
            <a:r>
              <a:rPr lang="ar-KW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خضراء.</a:t>
            </a:r>
            <a:endParaRPr lang="ar-SA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67544" y="5541039"/>
            <a:ext cx="8676456" cy="12003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ar-KW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- عدد الثغور على السطح السفلي أكثر من السطح </a:t>
            </a:r>
          </a:p>
          <a:p>
            <a:r>
              <a:rPr lang="ar-KW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  العلوي</a:t>
            </a:r>
            <a:endParaRPr lang="ar-SA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57488"/>
            <a:ext cx="8208912" cy="261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27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442210" y="5877272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5) نوع النبات .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51520" y="188640"/>
            <a:ext cx="8748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- </a:t>
            </a:r>
            <a:r>
              <a:rPr lang="ar-KW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من خلال تبخر الماء من الثغور تنتج قوة تعمل </a:t>
            </a:r>
          </a:p>
          <a:p>
            <a:r>
              <a:rPr lang="ar-KW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  على سحب الماء لأعلى خلال أوعية الخشب .</a:t>
            </a:r>
            <a:endParaRPr lang="ar-KW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07504" y="1412776"/>
            <a:ext cx="892899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ar-SA" sz="4000" b="1" dirty="0">
                <a:solidFill>
                  <a:srgbClr val="C00000"/>
                </a:solidFill>
                <a:latin typeface="Times New Roman"/>
                <a:ea typeface="Calibri"/>
                <a:cs typeface="PT Bold Heading"/>
              </a:rPr>
              <a:t>- العوامل التي تعتمد عليها </a:t>
            </a:r>
            <a:r>
              <a:rPr lang="ar-KW" sz="4000" b="1" dirty="0">
                <a:solidFill>
                  <a:srgbClr val="C00000"/>
                </a:solidFill>
                <a:latin typeface="Times New Roman"/>
                <a:ea typeface="Calibri"/>
                <a:cs typeface="PT Bold Heading"/>
              </a:rPr>
              <a:t>عملية </a:t>
            </a:r>
            <a:r>
              <a:rPr lang="ar-SA" sz="4000" b="1" dirty="0">
                <a:solidFill>
                  <a:srgbClr val="C00000"/>
                </a:solidFill>
                <a:latin typeface="Times New Roman"/>
                <a:ea typeface="Calibri"/>
                <a:cs typeface="PT Bold Heading"/>
              </a:rPr>
              <a:t>النتح </a:t>
            </a:r>
            <a:r>
              <a:rPr lang="ar-SA" sz="4000" b="1" dirty="0" smtClean="0">
                <a:solidFill>
                  <a:prstClr val="black"/>
                </a:solidFill>
                <a:latin typeface="Times New Roman"/>
                <a:ea typeface="Calibri"/>
                <a:cs typeface="Simplified Arabic"/>
              </a:rPr>
              <a:t>:</a:t>
            </a:r>
            <a:endParaRPr lang="en-US" sz="4000" b="1" i="1" dirty="0">
              <a:solidFill>
                <a:prstClr val="black"/>
              </a:solidFill>
              <a:latin typeface="Times New Roman"/>
              <a:ea typeface="Calibri"/>
              <a:cs typeface="Simplified Arabic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3885141" y="2348880"/>
            <a:ext cx="45752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1) درجات الحرارة العالية .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803241" y="3212976"/>
            <a:ext cx="55851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2) سرعة الرياح المحيطة بالنبات .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475656" y="4078813"/>
            <a:ext cx="69188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3) مدى توفر الرطوبة في الهواء و التربة .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5305529" y="5013176"/>
            <a:ext cx="30828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4) ملوحة التربة .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908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8964487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صورة 5" descr="صورة ذات صلة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196752"/>
            <a:ext cx="8136904" cy="496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8" y="116632"/>
            <a:ext cx="1061838" cy="1082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738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257</TotalTime>
  <Words>399</Words>
  <Application>Microsoft Office PowerPoint</Application>
  <PresentationFormat>عرض على الشاشة (3:4)‏</PresentationFormat>
  <Paragraphs>51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دفق الهواء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99878923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19</cp:revision>
  <dcterms:created xsi:type="dcterms:W3CDTF">2017-11-02T13:47:39Z</dcterms:created>
  <dcterms:modified xsi:type="dcterms:W3CDTF">2019-10-25T00:56:37Z</dcterms:modified>
</cp:coreProperties>
</file>