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56" r:id="rId3"/>
    <p:sldId id="258" r:id="rId4"/>
    <p:sldId id="267" r:id="rId5"/>
    <p:sldId id="266" r:id="rId6"/>
    <p:sldId id="257" r:id="rId7"/>
    <p:sldId id="262" r:id="rId8"/>
    <p:sldId id="260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2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A01679-7848-4BDE-9812-9A3290AB051A}" type="datetimeFigureOut">
              <a:rPr lang="ar-KW" smtClean="0"/>
              <a:t>20/02/1441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5E0B50-3F11-4E12-A9E9-208C99D0A6F0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8238"/>
            <a:ext cx="3645768" cy="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" y="2708920"/>
            <a:ext cx="3085307" cy="403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6533" y="1340768"/>
            <a:ext cx="90353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 : ماذا تلاحظ على ورقة النبات التي أمامك ؟</a:t>
            </a:r>
            <a:endParaRPr lang="ar-K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000" y="2217058"/>
            <a:ext cx="90353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جـ : ألاحظ خطوط ، هذه الخطوط تسمى عروق .</a:t>
            </a:r>
            <a:endParaRPr lang="ar-KW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59832" y="3356992"/>
            <a:ext cx="597549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العروق تمثل الحزم الوعائية</a:t>
            </a:r>
          </a:p>
          <a:p>
            <a:r>
              <a:rPr lang="ar-K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في النبات .</a:t>
            </a:r>
            <a:endParaRPr lang="ar-KW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99792" y="4985881"/>
            <a:ext cx="633553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الحزم الوعائية تنقل الماء و </a:t>
            </a:r>
          </a:p>
          <a:p>
            <a:r>
              <a:rPr lang="ar-K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المعادن و المغذيات خلال النبات</a:t>
            </a:r>
            <a:endParaRPr lang="ar-KW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" y="94828"/>
            <a:ext cx="1236853" cy="11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142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948039" y="909195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الثغور</a:t>
            </a:r>
            <a:endParaRPr lang="ar-KW" dirty="0"/>
          </a:p>
        </p:txBody>
      </p:sp>
      <p:sp>
        <p:nvSpPr>
          <p:cNvPr id="5" name="مستطيل 4"/>
          <p:cNvSpPr/>
          <p:nvPr/>
        </p:nvSpPr>
        <p:spPr>
          <a:xfrm>
            <a:off x="1763688" y="2494637"/>
            <a:ext cx="451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على السطح السفلي</a:t>
            </a:r>
            <a:endParaRPr lang="ar-K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40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9587" t="21436" r="7965" b="6195"/>
          <a:stretch/>
        </p:blipFill>
        <p:spPr bwMode="auto">
          <a:xfrm>
            <a:off x="19410" y="116632"/>
            <a:ext cx="9144000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95536" y="1556792"/>
            <a:ext cx="1242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النتح</a:t>
            </a:r>
            <a:endParaRPr lang="ar-KW" dirty="0"/>
          </a:p>
        </p:txBody>
      </p:sp>
      <p:sp>
        <p:nvSpPr>
          <p:cNvPr id="6" name="مستطيل 5"/>
          <p:cNvSpPr/>
          <p:nvPr/>
        </p:nvSpPr>
        <p:spPr>
          <a:xfrm>
            <a:off x="370358" y="1019741"/>
            <a:ext cx="1393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PT Bold Heading" pitchFamily="2" charset="-78"/>
              </a:rPr>
              <a:t>الثغور</a:t>
            </a:r>
            <a:endParaRPr lang="ar-K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2956" y="1988840"/>
            <a:ext cx="1500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dirty="0" smtClean="0">
                <a:solidFill>
                  <a:srgbClr val="7030A0"/>
                </a:solidFill>
                <a:latin typeface="Arial" pitchFamily="34" charset="0"/>
                <a:cs typeface="PT Bold Heading" pitchFamily="2" charset="-78"/>
              </a:rPr>
              <a:t>الخشب</a:t>
            </a:r>
            <a:endParaRPr lang="ar-KW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2023" y="2564904"/>
            <a:ext cx="1196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PT Bold Heading" pitchFamily="2" charset="-78"/>
              </a:rPr>
              <a:t>اللحاء</a:t>
            </a:r>
            <a:endParaRPr lang="ar-KW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624038" y="3708321"/>
            <a:ext cx="2196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dirty="0" smtClean="0">
                <a:solidFill>
                  <a:srgbClr val="7030A0"/>
                </a:solidFill>
                <a:latin typeface="Arial" pitchFamily="34" charset="0"/>
                <a:cs typeface="PT Bold Heading" pitchFamily="2" charset="-78"/>
              </a:rPr>
              <a:t>نسيج الخشب</a:t>
            </a:r>
            <a:endParaRPr lang="ar-KW" sz="3200" dirty="0">
              <a:solidFill>
                <a:srgbClr val="7030A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06451" y="3714339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dirty="0" smtClean="0">
                <a:solidFill>
                  <a:srgbClr val="7030A0"/>
                </a:solidFill>
                <a:latin typeface="Arial" pitchFamily="34" charset="0"/>
                <a:cs typeface="PT Bold Heading" pitchFamily="2" charset="-78"/>
              </a:rPr>
              <a:t>الماء و المعادن</a:t>
            </a:r>
            <a:endParaRPr lang="ar-KW" sz="3200" dirty="0">
              <a:solidFill>
                <a:srgbClr val="7030A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32240" y="4212377"/>
            <a:ext cx="1951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نسيج اللحاء</a:t>
            </a:r>
            <a:endParaRPr lang="ar-KW" sz="32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385475" y="4293096"/>
            <a:ext cx="2650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السكر و المغذيات</a:t>
            </a:r>
            <a:endParaRPr lang="ar-KW" sz="3200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165945" y="5364505"/>
            <a:ext cx="266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dirty="0" smtClean="0">
                <a:solidFill>
                  <a:srgbClr val="7030A0"/>
                </a:solidFill>
                <a:latin typeface="Arial" pitchFamily="34" charset="0"/>
                <a:cs typeface="PT Bold Heading" pitchFamily="2" charset="-78"/>
              </a:rPr>
              <a:t>الخاصية الشعرية</a:t>
            </a:r>
            <a:endParaRPr lang="ar-KW" sz="3200" dirty="0">
              <a:solidFill>
                <a:srgbClr val="7030A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06427" y="5805264"/>
            <a:ext cx="5824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PT Bold Heading" pitchFamily="2" charset="-78"/>
              </a:rPr>
              <a:t>التصاق الماء بجدران الأنابيب الخشبية .</a:t>
            </a:r>
            <a:endParaRPr lang="ar-KW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802244" y="6269927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PT Bold Heading" pitchFamily="2" charset="-78"/>
              </a:rPr>
              <a:t>النتح</a:t>
            </a:r>
            <a:endParaRPr lang="ar-KW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55"/>
          <p:cNvSpPr txBox="1"/>
          <p:nvPr/>
        </p:nvSpPr>
        <p:spPr>
          <a:xfrm>
            <a:off x="3061335" y="3586480"/>
            <a:ext cx="1421130" cy="914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600" b="1" i="1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قوس كبير أيسر 5"/>
          <p:cNvSpPr/>
          <p:nvPr/>
        </p:nvSpPr>
        <p:spPr>
          <a:xfrm rot="5400000">
            <a:off x="4173161" y="-1356744"/>
            <a:ext cx="653662" cy="5184576"/>
          </a:xfrm>
          <a:prstGeom prst="leftBrace">
            <a:avLst>
              <a:gd name="adj1" fmla="val 58893"/>
              <a:gd name="adj2" fmla="val 49999"/>
            </a:avLst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7832" y="3978930"/>
            <a:ext cx="3360214" cy="17543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من الأوراق إلى </a:t>
            </a:r>
            <a:endParaRPr lang="ar-KW" sz="3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جميع </a:t>
            </a: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أجزاء النبات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987824" y="200827"/>
            <a:ext cx="2842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الحزم الوعائية</a:t>
            </a:r>
            <a:endParaRPr lang="en-US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622923" y="1628800"/>
            <a:ext cx="2765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أنسجة الخشب</a:t>
            </a:r>
            <a:endParaRPr lang="ar-KW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77239" y="1628800"/>
            <a:ext cx="2460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أنسجة اللحاء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099582" y="2492896"/>
            <a:ext cx="3720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KW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نسيج ميت يسمى وعاء</a:t>
            </a:r>
            <a:endParaRPr lang="ar-KW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1520" y="2492896"/>
            <a:ext cx="331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KW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نسيج حي </a:t>
            </a:r>
            <a:r>
              <a:rPr lang="ar-KW" sz="3200" b="1" dirty="0" smtClean="0">
                <a:solidFill>
                  <a:schemeClr val="accent5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(</a:t>
            </a:r>
            <a:r>
              <a:rPr lang="ar-KW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أنابيب </a:t>
            </a:r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)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221370" y="3297178"/>
            <a:ext cx="3568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تنقل الماء و المعادن</a:t>
            </a:r>
            <a:endParaRPr lang="ar-KW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431409" y="4043680"/>
            <a:ext cx="33217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من الجذور </a:t>
            </a:r>
            <a:r>
              <a:rPr lang="ar-S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للساق</a:t>
            </a:r>
            <a:endParaRPr lang="ar-KW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ثم للأوراق</a:t>
            </a:r>
            <a:endParaRPr lang="ar-KW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-20415" y="3284984"/>
            <a:ext cx="4304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تنقل السكر و المغذيات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499992" y="1562376"/>
            <a:ext cx="72008" cy="5034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سهم لأعلى 1"/>
          <p:cNvSpPr/>
          <p:nvPr/>
        </p:nvSpPr>
        <p:spPr>
          <a:xfrm>
            <a:off x="4935681" y="4101405"/>
            <a:ext cx="571377" cy="2474406"/>
          </a:xfrm>
          <a:prstGeom prst="upArrow">
            <a:avLst>
              <a:gd name="adj1" fmla="val 39839"/>
              <a:gd name="adj2" fmla="val 17955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سهم إلى الأعلى والأسفل 2"/>
          <p:cNvSpPr/>
          <p:nvPr/>
        </p:nvSpPr>
        <p:spPr>
          <a:xfrm>
            <a:off x="3771900" y="4079864"/>
            <a:ext cx="512068" cy="2517488"/>
          </a:xfrm>
          <a:prstGeom prst="upDownArrow">
            <a:avLst>
              <a:gd name="adj1" fmla="val 38662"/>
              <a:gd name="adj2" fmla="val 1435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681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4" grpId="0"/>
      <p:bldP spid="15" grpId="0"/>
      <p:bldP spid="13" grpId="0"/>
      <p:bldP spid="16" grpId="0"/>
      <p:bldP spid="17" grpId="0"/>
      <p:bldP spid="18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79512" y="188640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- حركة </a:t>
            </a:r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الماء لأعلى في النبات تحتاج إلى قوى ضد قوة </a:t>
            </a:r>
            <a:endParaRPr lang="ar-KW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  <a:p>
            <a:r>
              <a:rPr lang="ar-KW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  </a:t>
            </a:r>
            <a:r>
              <a:rPr lang="ar-S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الجاذبية </a:t>
            </a:r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الأرضية </a:t>
            </a:r>
            <a:r>
              <a:rPr lang="ar-KW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.</a:t>
            </a:r>
            <a:endParaRPr lang="ar-KW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1912" y="1724615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س : </a:t>
            </a:r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عدّد </a:t>
            </a:r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القوى التي تساعد النبات في رفع الماء ضد </a:t>
            </a:r>
          </a:p>
          <a:p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     قوة الجاذبية الأرضية ؟</a:t>
            </a:r>
            <a:endParaRPr lang="ar-KW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3164775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جـ : 1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الخاصية الشعرية  : و هي ظاهرة ارتفاع الماء </a:t>
            </a:r>
          </a:p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                                      في الأنابيب الضيقة .</a:t>
            </a:r>
            <a:endParaRPr lang="ar-KW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2008" y="4797152"/>
            <a:ext cx="846043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أنسجة </a:t>
            </a: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الخشب تُكَوِّن </a:t>
            </a: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أنابيب </a:t>
            </a: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دقيقة ذات قطر صغير جدا جدا ، و هذا يساعد على ارتفاع الماء </a:t>
            </a: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لأعلى</a:t>
            </a:r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.</a:t>
            </a: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endParaRPr lang="ar-KW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82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3" y="260648"/>
            <a:ext cx="877501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7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14063" y="260648"/>
            <a:ext cx="8978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2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قوى </a:t>
            </a:r>
            <a:r>
              <a:rPr lang="ar-S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التصاق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بين</a:t>
            </a:r>
            <a:r>
              <a:rPr lang="ar-S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الماء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و</a:t>
            </a:r>
            <a:r>
              <a:rPr lang="ar-S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جدران </a:t>
            </a:r>
            <a:r>
              <a:rPr lang="ar-S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الأنابيب الخشبية 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3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K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القوة الناتجة من حدوث عملية النتح </a:t>
            </a:r>
            <a:r>
              <a:rPr lang="ar-S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0527" y="5325015"/>
            <a:ext cx="7416824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هي تراكيب (فتحات) موجودة على سطحي ورقة النبات تسمح بعملية عملية النتح </a:t>
            </a:r>
            <a:r>
              <a:rPr lang="ar-SA" sz="3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.</a:t>
            </a:r>
            <a:endParaRPr lang="en-US" sz="36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7" name="مربع نص 109"/>
          <p:cNvSpPr txBox="1"/>
          <p:nvPr/>
        </p:nvSpPr>
        <p:spPr>
          <a:xfrm>
            <a:off x="3729355" y="9545955"/>
            <a:ext cx="412750" cy="3829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1600" b="1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7</a:t>
            </a:r>
            <a:endParaRPr lang="en-US" sz="1600" b="1" i="1">
              <a:solidFill>
                <a:prstClr val="black"/>
              </a:solidFill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84784"/>
            <a:ext cx="7164288" cy="17543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ar-SA" sz="36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  <a:p>
            <a:r>
              <a:rPr lang="ar-SA" sz="3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هي عملية خروج الماء الزائد عن حاجة النبات من خلال الثغور 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020271" y="2008004"/>
            <a:ext cx="2101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* </a:t>
            </a:r>
            <a:r>
              <a:rPr lang="ar-SA" sz="4000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النتح</a:t>
            </a:r>
            <a:r>
              <a:rPr lang="ar-SA" sz="4000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endParaRPr lang="ar-KW" sz="40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14063" y="3330858"/>
            <a:ext cx="9110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- النبات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يفقد الماء الزائد عن حاجته من خلال تراكيب </a:t>
            </a:r>
            <a:endParaRPr lang="ar-KW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  <a:p>
            <a:r>
              <a:rPr lang="ar-KW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 </a:t>
            </a:r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موجودة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على سطحي الورقة تسمى الثغور و تسمى </a:t>
            </a:r>
            <a:endParaRPr lang="ar-KW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  <a:p>
            <a:r>
              <a:rPr lang="ar-KW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r>
              <a:rPr lang="ar-S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هذه </a:t>
            </a:r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العملية بعملية النتح .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13443" y="5325015"/>
            <a:ext cx="2467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* </a:t>
            </a:r>
            <a:r>
              <a:rPr lang="ar-SA" sz="4000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الثغور</a:t>
            </a:r>
            <a:r>
              <a:rPr lang="ar-SA" sz="4000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endParaRPr lang="ar-KW" sz="4000" dirty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7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" y="260648"/>
            <a:ext cx="907999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06" y="72961"/>
            <a:ext cx="1236853" cy="11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" y="0"/>
            <a:ext cx="90639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 descr="نتيجة بحث الصور عن النقل في النبات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" y="2276872"/>
            <a:ext cx="8905989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" y="1556792"/>
            <a:ext cx="1236853" cy="11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2573" y="1198493"/>
            <a:ext cx="8515472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implified Arabic" pitchFamily="18" charset="-78"/>
                <a:cs typeface="PT Bold Heading" pitchFamily="2" charset="-78"/>
              </a:rPr>
              <a:t>جـ : يتكون على الغطاء من الداخل قطرات من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PT Bold Heading" pitchFamily="2" charset="-78"/>
              </a:rPr>
              <a:t>الماء</a:t>
            </a:r>
            <a:endParaRPr lang="en-US" sz="3600" dirty="0" smtClean="0">
              <a:solidFill>
                <a:srgbClr val="0070C0"/>
              </a:solidFill>
              <a:latin typeface="Simplified Arabic" pitchFamily="18" charset="-78"/>
              <a:cs typeface="PT Bold Heading" pitchFamily="2" charset="-78"/>
            </a:endParaRPr>
          </a:p>
          <a:p>
            <a:r>
              <a:rPr lang="en-US" sz="3600" dirty="0">
                <a:solidFill>
                  <a:srgbClr val="0070C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Simplified Arabic" pitchFamily="18" charset="-78"/>
                <a:cs typeface="PT Bold Heading" pitchFamily="2" charset="-78"/>
              </a:rPr>
              <a:t>  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implified Arabic" pitchFamily="18" charset="-78"/>
                <a:cs typeface="PT Bold Heading" pitchFamily="2" charset="-78"/>
              </a:rPr>
              <a:t>ناتجة عن قيام النبات بعملية النتح .   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9360" y="249793"/>
            <a:ext cx="8669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س : </a:t>
            </a:r>
            <a:r>
              <a:rPr lang="ar-SA" sz="3600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ماذا يحدث عند تغطية النبات بغطاء </a:t>
            </a:r>
            <a:r>
              <a:rPr lang="ar-SA" sz="360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شفاف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  </a:t>
            </a:r>
            <a:r>
              <a:rPr lang="ar-KW" sz="360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؟ </a:t>
            </a:r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endParaRPr lang="ar-KW" sz="36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96678" y="2420888"/>
            <a:ext cx="566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- </a:t>
            </a:r>
            <a:r>
              <a:rPr lang="ar-K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للورقة سطحان ، علوي و سفلي 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31840" y="3356992"/>
            <a:ext cx="5832648" cy="168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- </a:t>
            </a:r>
            <a:r>
              <a:rPr lang="ar-KW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عدد الثغور على السطح السفلي </a:t>
            </a:r>
          </a:p>
          <a:p>
            <a:pPr>
              <a:lnSpc>
                <a:spcPct val="150000"/>
              </a:lnSpc>
            </a:pPr>
            <a:r>
              <a:rPr lang="ar-KW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 أكثر  من السطح العلوي .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321445" y="4199209"/>
            <a:ext cx="1056700" cy="85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لماذا 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572000" y="5301208"/>
            <a:ext cx="2607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ليقل فقد الماء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9"/>
            <a:ext cx="3340531" cy="442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99" y="5850458"/>
            <a:ext cx="975946" cy="9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3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898638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 descr="صورة ذات صلة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1944216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0" y="188641"/>
            <a:ext cx="975946" cy="9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382</TotalTime>
  <Words>302</Words>
  <Application>Microsoft Office PowerPoint</Application>
  <PresentationFormat>عرض على الشاشة (3:4)‏</PresentationFormat>
  <Paragraphs>56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17</cp:revision>
  <dcterms:created xsi:type="dcterms:W3CDTF">2017-10-30T16:31:44Z</dcterms:created>
  <dcterms:modified xsi:type="dcterms:W3CDTF">2019-10-19T10:40:50Z</dcterms:modified>
</cp:coreProperties>
</file>