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30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200A4"/>
    <a:srgbClr val="FF0066"/>
    <a:srgbClr val="E7FFFF"/>
    <a:srgbClr val="E5FFE5"/>
    <a:srgbClr val="004800"/>
    <a:srgbClr val="420000"/>
    <a:srgbClr val="C1E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6" d="100"/>
          <a:sy n="56" d="100"/>
        </p:scale>
        <p:origin x="116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pPr>
              <a:defRPr/>
            </a:pPr>
            <a:endParaRPr lang="en-US" altLang="ar-SA"/>
          </a:p>
        </p:txBody>
      </p:sp>
      <p:sp>
        <p:nvSpPr>
          <p:cNvPr id="5" name="Footer Placeholder 4"/>
          <p:cNvSpPr>
            <a:spLocks noGrp="1"/>
          </p:cNvSpPr>
          <p:nvPr>
            <p:ph type="ftr" sz="quarter" idx="11"/>
          </p:nvPr>
        </p:nvSpPr>
        <p:spPr>
          <a:xfrm>
            <a:off x="2396319" y="329308"/>
            <a:ext cx="3086292" cy="309201"/>
          </a:xfrm>
        </p:spPr>
        <p:txBody>
          <a:bodyPr/>
          <a:lstStyle/>
          <a:p>
            <a:pPr>
              <a:defRPr/>
            </a:pPr>
            <a:endParaRPr lang="en-US" altLang="ar-SA"/>
          </a:p>
        </p:txBody>
      </p:sp>
      <p:sp>
        <p:nvSpPr>
          <p:cNvPr id="6" name="Slide Number Placeholder 5"/>
          <p:cNvSpPr>
            <a:spLocks noGrp="1"/>
          </p:cNvSpPr>
          <p:nvPr>
            <p:ph type="sldNum" sz="quarter" idx="12"/>
          </p:nvPr>
        </p:nvSpPr>
        <p:spPr>
          <a:xfrm>
            <a:off x="1434703" y="798973"/>
            <a:ext cx="802005" cy="503578"/>
          </a:xfrm>
        </p:spPr>
        <p:txBody>
          <a:bodyPr/>
          <a:lstStyle/>
          <a:p>
            <a:pPr>
              <a:defRPr/>
            </a:pPr>
            <a:fld id="{68702FC4-3DA6-4D71-B471-6CC78438EBC3}" type="slidenum">
              <a:rPr lang="ar-SA" altLang="ar-SA" smtClean="0"/>
              <a:pPr>
                <a:defRPr/>
              </a:pPr>
              <a:t>‹#›</a:t>
            </a:fld>
            <a:endParaRPr lang="en-US" altLang="ar-SA"/>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755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a:defRPr/>
            </a:pPr>
            <a:endParaRPr lang="en-US" altLang="ar-SA"/>
          </a:p>
        </p:txBody>
      </p:sp>
      <p:sp>
        <p:nvSpPr>
          <p:cNvPr id="5" name="Footer Placeholder 4"/>
          <p:cNvSpPr>
            <a:spLocks noGrp="1"/>
          </p:cNvSpPr>
          <p:nvPr>
            <p:ph type="ftr" sz="quarter" idx="11"/>
          </p:nvPr>
        </p:nvSpPr>
        <p:spPr/>
        <p:txBody>
          <a:bodyPr/>
          <a:lstStyle/>
          <a:p>
            <a:pPr>
              <a:defRPr/>
            </a:pPr>
            <a:endParaRPr lang="en-US" altLang="ar-SA"/>
          </a:p>
        </p:txBody>
      </p:sp>
      <p:sp>
        <p:nvSpPr>
          <p:cNvPr id="6" name="Slide Number Placeholder 5"/>
          <p:cNvSpPr>
            <a:spLocks noGrp="1"/>
          </p:cNvSpPr>
          <p:nvPr>
            <p:ph type="sldNum" sz="quarter" idx="12"/>
          </p:nvPr>
        </p:nvSpPr>
        <p:spPr/>
        <p:txBody>
          <a:bodyPr/>
          <a:lstStyle/>
          <a:p>
            <a:pPr>
              <a:defRPr/>
            </a:pPr>
            <a:fld id="{9964E959-0EEE-4678-9ABB-07B1FAF358BE}" type="slidenum">
              <a:rPr lang="ar-SA" altLang="ar-SA" smtClean="0"/>
              <a:pPr>
                <a:defRPr/>
              </a:pPr>
              <a:t>‹#›</a:t>
            </a:fld>
            <a:endParaRPr lang="en-US" altLang="ar-SA"/>
          </a:p>
        </p:txBody>
      </p:sp>
    </p:spTree>
    <p:extLst>
      <p:ext uri="{BB962C8B-B14F-4D97-AF65-F5344CB8AC3E}">
        <p14:creationId xmlns:p14="http://schemas.microsoft.com/office/powerpoint/2010/main" val="223561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a:defRPr/>
            </a:pPr>
            <a:endParaRPr lang="en-US" altLang="ar-SA"/>
          </a:p>
        </p:txBody>
      </p:sp>
      <p:sp>
        <p:nvSpPr>
          <p:cNvPr id="5" name="Footer Placeholder 4"/>
          <p:cNvSpPr>
            <a:spLocks noGrp="1"/>
          </p:cNvSpPr>
          <p:nvPr>
            <p:ph type="ftr" sz="quarter" idx="11"/>
          </p:nvPr>
        </p:nvSpPr>
        <p:spPr/>
        <p:txBody>
          <a:bodyPr/>
          <a:lstStyle/>
          <a:p>
            <a:pPr>
              <a:defRPr/>
            </a:pPr>
            <a:endParaRPr lang="en-US" altLang="ar-SA"/>
          </a:p>
        </p:txBody>
      </p:sp>
      <p:sp>
        <p:nvSpPr>
          <p:cNvPr id="6" name="Slide Number Placeholder 5"/>
          <p:cNvSpPr>
            <a:spLocks noGrp="1"/>
          </p:cNvSpPr>
          <p:nvPr>
            <p:ph type="sldNum" sz="quarter" idx="12"/>
          </p:nvPr>
        </p:nvSpPr>
        <p:spPr/>
        <p:txBody>
          <a:bodyPr/>
          <a:lstStyle/>
          <a:p>
            <a:pPr>
              <a:defRPr/>
            </a:pPr>
            <a:fld id="{0F7626C5-14CA-4F6E-876F-5DCE495741B9}" type="slidenum">
              <a:rPr lang="ar-SA" altLang="ar-SA" smtClean="0"/>
              <a:pPr>
                <a:defRPr/>
              </a:pPr>
              <a:t>‹#›</a:t>
            </a:fld>
            <a:endParaRPr lang="en-US" altLang="ar-SA"/>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502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a:defRPr/>
            </a:pPr>
            <a:endParaRPr lang="en-US" altLang="ar-SA"/>
          </a:p>
        </p:txBody>
      </p:sp>
      <p:sp>
        <p:nvSpPr>
          <p:cNvPr id="5" name="Footer Placeholder 4"/>
          <p:cNvSpPr>
            <a:spLocks noGrp="1"/>
          </p:cNvSpPr>
          <p:nvPr>
            <p:ph type="ftr" sz="quarter" idx="11"/>
          </p:nvPr>
        </p:nvSpPr>
        <p:spPr/>
        <p:txBody>
          <a:bodyPr/>
          <a:lstStyle/>
          <a:p>
            <a:pPr>
              <a:defRPr/>
            </a:pPr>
            <a:endParaRPr lang="en-US" altLang="ar-SA"/>
          </a:p>
        </p:txBody>
      </p:sp>
      <p:sp>
        <p:nvSpPr>
          <p:cNvPr id="6" name="Slide Number Placeholder 5"/>
          <p:cNvSpPr>
            <a:spLocks noGrp="1"/>
          </p:cNvSpPr>
          <p:nvPr>
            <p:ph type="sldNum" sz="quarter" idx="12"/>
          </p:nvPr>
        </p:nvSpPr>
        <p:spPr/>
        <p:txBody>
          <a:bodyPr/>
          <a:lstStyle/>
          <a:p>
            <a:pPr>
              <a:defRPr/>
            </a:pPr>
            <a:fld id="{0F369D39-CA06-483A-95AE-60A1A3A569BA}" type="slidenum">
              <a:rPr lang="ar-SA" altLang="ar-SA" smtClean="0"/>
              <a:pPr>
                <a:defRPr/>
              </a:pPr>
              <a:t>‹#›</a:t>
            </a:fld>
            <a:endParaRPr lang="en-US" altLang="ar-SA"/>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320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pPr>
              <a:defRPr/>
            </a:pPr>
            <a:endParaRPr lang="en-US" altLang="ar-SA"/>
          </a:p>
        </p:txBody>
      </p:sp>
      <p:sp>
        <p:nvSpPr>
          <p:cNvPr id="5" name="Footer Placeholder 4"/>
          <p:cNvSpPr>
            <a:spLocks noGrp="1"/>
          </p:cNvSpPr>
          <p:nvPr>
            <p:ph type="ftr" sz="quarter" idx="11"/>
          </p:nvPr>
        </p:nvSpPr>
        <p:spPr/>
        <p:txBody>
          <a:bodyPr/>
          <a:lstStyle/>
          <a:p>
            <a:pPr>
              <a:defRPr/>
            </a:pPr>
            <a:endParaRPr lang="en-US" altLang="ar-SA"/>
          </a:p>
        </p:txBody>
      </p:sp>
      <p:sp>
        <p:nvSpPr>
          <p:cNvPr id="6" name="Slide Number Placeholder 5"/>
          <p:cNvSpPr>
            <a:spLocks noGrp="1"/>
          </p:cNvSpPr>
          <p:nvPr>
            <p:ph type="sldNum" sz="quarter" idx="12"/>
          </p:nvPr>
        </p:nvSpPr>
        <p:spPr/>
        <p:txBody>
          <a:bodyPr/>
          <a:lstStyle/>
          <a:p>
            <a:pPr>
              <a:defRPr/>
            </a:pPr>
            <a:fld id="{A7FC1146-21FE-4362-8653-063A7A8B3284}" type="slidenum">
              <a:rPr lang="ar-SA" altLang="ar-SA" smtClean="0"/>
              <a:pPr>
                <a:defRPr/>
              </a:pPr>
              <a:t>‹#›</a:t>
            </a:fld>
            <a:endParaRPr lang="en-US" altLang="ar-SA"/>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341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pPr>
              <a:defRPr/>
            </a:pPr>
            <a:endParaRPr lang="en-US" altLang="ar-SA"/>
          </a:p>
        </p:txBody>
      </p:sp>
      <p:sp>
        <p:nvSpPr>
          <p:cNvPr id="6" name="Footer Placeholder 5"/>
          <p:cNvSpPr>
            <a:spLocks noGrp="1"/>
          </p:cNvSpPr>
          <p:nvPr>
            <p:ph type="ftr" sz="quarter" idx="11"/>
          </p:nvPr>
        </p:nvSpPr>
        <p:spPr/>
        <p:txBody>
          <a:bodyPr/>
          <a:lstStyle/>
          <a:p>
            <a:pPr>
              <a:defRPr/>
            </a:pPr>
            <a:endParaRPr lang="en-US" altLang="ar-SA"/>
          </a:p>
        </p:txBody>
      </p:sp>
      <p:sp>
        <p:nvSpPr>
          <p:cNvPr id="7" name="Slide Number Placeholder 6"/>
          <p:cNvSpPr>
            <a:spLocks noGrp="1"/>
          </p:cNvSpPr>
          <p:nvPr>
            <p:ph type="sldNum" sz="quarter" idx="12"/>
          </p:nvPr>
        </p:nvSpPr>
        <p:spPr/>
        <p:txBody>
          <a:bodyPr/>
          <a:lstStyle/>
          <a:p>
            <a:pPr>
              <a:defRPr/>
            </a:pPr>
            <a:fld id="{FE3A9589-931E-4FCC-8E99-3C3F124B25B3}" type="slidenum">
              <a:rPr lang="ar-SA" altLang="ar-SA" smtClean="0"/>
              <a:pPr>
                <a:defRPr/>
              </a:pPr>
              <a:t>‹#›</a:t>
            </a:fld>
            <a:endParaRPr lang="en-US" altLang="ar-SA"/>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204682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4" name="Content Placeholder 3"/>
          <p:cNvSpPr>
            <a:spLocks noGrp="1"/>
          </p:cNvSpPr>
          <p:nvPr>
            <p:ph sz="half" idx="2"/>
          </p:nvPr>
        </p:nvSpPr>
        <p:spPr>
          <a:xfrm>
            <a:off x="1443491" y="2824270"/>
            <a:ext cx="3125766" cy="264445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889182" y="2821491"/>
            <a:ext cx="3125652" cy="2637371"/>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pPr>
              <a:defRPr/>
            </a:pPr>
            <a:endParaRPr lang="en-US" altLang="ar-SA"/>
          </a:p>
        </p:txBody>
      </p:sp>
      <p:sp>
        <p:nvSpPr>
          <p:cNvPr id="8" name="Footer Placeholder 7"/>
          <p:cNvSpPr>
            <a:spLocks noGrp="1"/>
          </p:cNvSpPr>
          <p:nvPr>
            <p:ph type="ftr" sz="quarter" idx="11"/>
          </p:nvPr>
        </p:nvSpPr>
        <p:spPr/>
        <p:txBody>
          <a:bodyPr/>
          <a:lstStyle/>
          <a:p>
            <a:pPr>
              <a:defRPr/>
            </a:pPr>
            <a:endParaRPr lang="en-US" altLang="ar-SA"/>
          </a:p>
        </p:txBody>
      </p:sp>
      <p:sp>
        <p:nvSpPr>
          <p:cNvPr id="9" name="Slide Number Placeholder 8"/>
          <p:cNvSpPr>
            <a:spLocks noGrp="1"/>
          </p:cNvSpPr>
          <p:nvPr>
            <p:ph type="sldNum" sz="quarter" idx="12"/>
          </p:nvPr>
        </p:nvSpPr>
        <p:spPr/>
        <p:txBody>
          <a:bodyPr/>
          <a:lstStyle/>
          <a:p>
            <a:pPr>
              <a:defRPr/>
            </a:pPr>
            <a:fld id="{028839AE-634A-4CEC-AC98-15B95DA4E97C}" type="slidenum">
              <a:rPr lang="ar-SA" altLang="ar-SA" smtClean="0"/>
              <a:pPr>
                <a:defRPr/>
              </a:pPr>
              <a:t>‹#›</a:t>
            </a:fld>
            <a:endParaRPr lang="en-US" altLang="ar-SA"/>
          </a:p>
        </p:txBody>
      </p:sp>
    </p:spTree>
    <p:extLst>
      <p:ext uri="{BB962C8B-B14F-4D97-AF65-F5344CB8AC3E}">
        <p14:creationId xmlns:p14="http://schemas.microsoft.com/office/powerpoint/2010/main" val="1455429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pPr>
              <a:defRPr/>
            </a:pPr>
            <a:endParaRPr lang="en-US" altLang="ar-SA"/>
          </a:p>
        </p:txBody>
      </p:sp>
      <p:sp>
        <p:nvSpPr>
          <p:cNvPr id="4" name="Footer Placeholder 3"/>
          <p:cNvSpPr>
            <a:spLocks noGrp="1"/>
          </p:cNvSpPr>
          <p:nvPr>
            <p:ph type="ftr" sz="quarter" idx="11"/>
          </p:nvPr>
        </p:nvSpPr>
        <p:spPr/>
        <p:txBody>
          <a:bodyPr/>
          <a:lstStyle/>
          <a:p>
            <a:pPr>
              <a:defRPr/>
            </a:pPr>
            <a:endParaRPr lang="en-US" altLang="ar-SA"/>
          </a:p>
        </p:txBody>
      </p:sp>
      <p:sp>
        <p:nvSpPr>
          <p:cNvPr id="5" name="Slide Number Placeholder 4"/>
          <p:cNvSpPr>
            <a:spLocks noGrp="1"/>
          </p:cNvSpPr>
          <p:nvPr>
            <p:ph type="sldNum" sz="quarter" idx="12"/>
          </p:nvPr>
        </p:nvSpPr>
        <p:spPr/>
        <p:txBody>
          <a:bodyPr/>
          <a:lstStyle/>
          <a:p>
            <a:pPr>
              <a:defRPr/>
            </a:pPr>
            <a:fld id="{3A1DD847-B759-413E-9F6A-EF50F1AFEA91}" type="slidenum">
              <a:rPr lang="ar-SA" altLang="ar-SA" smtClean="0"/>
              <a:pPr>
                <a:defRPr/>
              </a:pPr>
              <a:t>‹#›</a:t>
            </a:fld>
            <a:endParaRPr lang="en-US" altLang="ar-SA"/>
          </a:p>
        </p:txBody>
      </p:sp>
    </p:spTree>
    <p:extLst>
      <p:ext uri="{BB962C8B-B14F-4D97-AF65-F5344CB8AC3E}">
        <p14:creationId xmlns:p14="http://schemas.microsoft.com/office/powerpoint/2010/main" val="3450850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ar-SA"/>
          </a:p>
        </p:txBody>
      </p:sp>
      <p:sp>
        <p:nvSpPr>
          <p:cNvPr id="3" name="Footer Placeholder 2"/>
          <p:cNvSpPr>
            <a:spLocks noGrp="1"/>
          </p:cNvSpPr>
          <p:nvPr>
            <p:ph type="ftr" sz="quarter" idx="11"/>
          </p:nvPr>
        </p:nvSpPr>
        <p:spPr/>
        <p:txBody>
          <a:bodyPr/>
          <a:lstStyle/>
          <a:p>
            <a:pPr>
              <a:defRPr/>
            </a:pPr>
            <a:endParaRPr lang="en-US" altLang="ar-SA"/>
          </a:p>
        </p:txBody>
      </p:sp>
      <p:sp>
        <p:nvSpPr>
          <p:cNvPr id="4" name="Slide Number Placeholder 3"/>
          <p:cNvSpPr>
            <a:spLocks noGrp="1"/>
          </p:cNvSpPr>
          <p:nvPr>
            <p:ph type="sldNum" sz="quarter" idx="12"/>
          </p:nvPr>
        </p:nvSpPr>
        <p:spPr/>
        <p:txBody>
          <a:bodyPr/>
          <a:lstStyle/>
          <a:p>
            <a:pPr>
              <a:defRPr/>
            </a:pPr>
            <a:fld id="{F731D43C-4A83-4D01-A71E-54673F464D61}" type="slidenum">
              <a:rPr lang="ar-SA" altLang="ar-SA" smtClean="0"/>
              <a:pPr>
                <a:defRPr/>
              </a:pPr>
              <a:t>‹#›</a:t>
            </a:fld>
            <a:endParaRPr lang="en-US" altLang="ar-SA"/>
          </a:p>
        </p:txBody>
      </p:sp>
    </p:spTree>
    <p:extLst>
      <p:ext uri="{BB962C8B-B14F-4D97-AF65-F5344CB8AC3E}">
        <p14:creationId xmlns:p14="http://schemas.microsoft.com/office/powerpoint/2010/main" val="2440971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pPr>
              <a:defRPr/>
            </a:pPr>
            <a:endParaRPr lang="en-US" altLang="ar-SA"/>
          </a:p>
        </p:txBody>
      </p:sp>
      <p:sp>
        <p:nvSpPr>
          <p:cNvPr id="6" name="Footer Placeholder 5"/>
          <p:cNvSpPr>
            <a:spLocks noGrp="1"/>
          </p:cNvSpPr>
          <p:nvPr>
            <p:ph type="ftr" sz="quarter" idx="11"/>
          </p:nvPr>
        </p:nvSpPr>
        <p:spPr/>
        <p:txBody>
          <a:bodyPr/>
          <a:lstStyle/>
          <a:p>
            <a:pPr>
              <a:defRPr/>
            </a:pPr>
            <a:endParaRPr lang="en-US" altLang="ar-SA"/>
          </a:p>
        </p:txBody>
      </p:sp>
      <p:sp>
        <p:nvSpPr>
          <p:cNvPr id="7" name="Slide Number Placeholder 6"/>
          <p:cNvSpPr>
            <a:spLocks noGrp="1"/>
          </p:cNvSpPr>
          <p:nvPr>
            <p:ph type="sldNum" sz="quarter" idx="12"/>
          </p:nvPr>
        </p:nvSpPr>
        <p:spPr/>
        <p:txBody>
          <a:bodyPr/>
          <a:lstStyle/>
          <a:p>
            <a:pPr>
              <a:defRPr/>
            </a:pPr>
            <a:fld id="{6C5689A2-44E5-468A-B380-8C31550D3FB7}" type="slidenum">
              <a:rPr lang="ar-SA" altLang="ar-SA" smtClean="0"/>
              <a:pPr>
                <a:defRPr/>
              </a:pPr>
              <a:t>‹#›</a:t>
            </a:fld>
            <a:endParaRPr lang="en-US" altLang="ar-SA"/>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021456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pPr>
              <a:defRPr/>
            </a:pPr>
            <a:endParaRPr lang="en-US" altLang="ar-SA"/>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pPr>
              <a:defRPr/>
            </a:pPr>
            <a:fld id="{028839AE-634A-4CEC-AC98-15B95DA4E97C}" type="slidenum">
              <a:rPr lang="ar-SA" altLang="ar-SA" smtClean="0"/>
              <a:pPr>
                <a:defRPr/>
              </a:pPr>
              <a:t>‹#›</a:t>
            </a:fld>
            <a:endParaRPr lang="en-US" altLang="ar-SA"/>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127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ltLang="ar-SA"/>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ltLang="ar-SA"/>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a:defRPr/>
            </a:pPr>
            <a:fld id="{028839AE-634A-4CEC-AC98-15B95DA4E97C}" type="slidenum">
              <a:rPr lang="ar-SA" altLang="ar-SA" smtClean="0"/>
              <a:pPr>
                <a:defRPr/>
              </a:pPr>
              <a:t>‹#›</a:t>
            </a:fld>
            <a:endParaRPr lang="en-US" altLang="ar-SA"/>
          </a:p>
        </p:txBody>
      </p:sp>
    </p:spTree>
    <p:extLst>
      <p:ext uri="{BB962C8B-B14F-4D97-AF65-F5344CB8AC3E}">
        <p14:creationId xmlns:p14="http://schemas.microsoft.com/office/powerpoint/2010/main" val="1502141202"/>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Lst>
  <p:txStyles>
    <p:titleStyle>
      <a:lvl1pPr algn="l" defTabSz="6858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685800" rtl="1"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tasnimnews.com/fa/news/1394/01/27/712366/%D8%B2%D9%85%D8%A7%D9%86-%D8%A7%DA%A9%D8%B1%D8%A7%D9%86-%D9%81%DB%8C%D9%84%D9%85-%D8%B3%DB%8C%D9%86%D9%85%D8%A7%DB%8C%DB%8C-%D9%85%D8%AD%D9%85%D8%AF-%D8%B1%D8%B3%D9%88%D9%84-%D8%A7%D9%84%D9%84%D9%87-%D8%B5" TargetMode="External"/><Relationship Id="rId7" Type="http://schemas.openxmlformats.org/officeDocument/2006/relationships/slide" Target="slide8.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4.xml"/><Relationship Id="rId4" Type="http://schemas.openxmlformats.org/officeDocument/2006/relationships/slide" Target="slide10.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نص, سبورة بيضاء&#10;&#10;تم إنشاء الوصف تلقائياً">
            <a:extLst>
              <a:ext uri="{FF2B5EF4-FFF2-40B4-BE49-F238E27FC236}">
                <a16:creationId xmlns:a16="http://schemas.microsoft.com/office/drawing/2014/main" id="{06B81590-7101-4846-9631-2C6D01D15CF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3999" cy="6858000"/>
          </a:xfrm>
          <a:prstGeom prst="rect">
            <a:avLst/>
          </a:prstGeom>
        </p:spPr>
      </p:pic>
      <p:sp>
        <p:nvSpPr>
          <p:cNvPr id="2051" name="AutoShape 3">
            <a:hlinkClick r:id="rId4" action="ppaction://hlinksldjump"/>
            <a:extLst>
              <a:ext uri="{FF2B5EF4-FFF2-40B4-BE49-F238E27FC236}">
                <a16:creationId xmlns:a16="http://schemas.microsoft.com/office/drawing/2014/main" id="{3B337530-EABA-48FC-810F-DA8240973087}"/>
              </a:ext>
            </a:extLst>
          </p:cNvPr>
          <p:cNvSpPr>
            <a:spLocks noChangeArrowheads="1"/>
          </p:cNvSpPr>
          <p:nvPr/>
        </p:nvSpPr>
        <p:spPr bwMode="auto">
          <a:xfrm>
            <a:off x="1908175" y="3789363"/>
            <a:ext cx="1657350" cy="1584325"/>
          </a:xfrm>
          <a:prstGeom prst="star8">
            <a:avLst>
              <a:gd name="adj" fmla="val 38250"/>
            </a:avLst>
          </a:prstGeom>
          <a:gradFill rotWithShape="0">
            <a:gsLst>
              <a:gs pos="0">
                <a:srgbClr val="99CCFF"/>
              </a:gs>
              <a:gs pos="50000">
                <a:schemeClr val="bg1"/>
              </a:gs>
              <a:gs pos="100000">
                <a:srgbClr val="99CCFF"/>
              </a:gs>
            </a:gsLst>
            <a:lin ang="5400000" scaled="1"/>
          </a:gradFill>
          <a:ln w="25400" cmpd="dbl">
            <a:solidFill>
              <a:srgbClr val="000080"/>
            </a:solidFill>
            <a:miter lim="800000"/>
            <a:headEnd/>
            <a:tailEnd/>
          </a:ln>
          <a:effectLst/>
        </p:spPr>
        <p:txBody>
          <a:bodyPr wrap="none" anchor="ctr"/>
          <a:lstStyle/>
          <a:p>
            <a:pPr algn="ctr" eaLnBrk="1" fontAlgn="auto" hangingPunct="1">
              <a:spcBef>
                <a:spcPts val="0"/>
              </a:spcBef>
              <a:spcAft>
                <a:spcPts val="0"/>
              </a:spcAft>
              <a:defRPr/>
            </a:pPr>
            <a:endParaRPr lang="ar-SA" altLang="ar-SA">
              <a:latin typeface="+mn-lt"/>
            </a:endParaRPr>
          </a:p>
        </p:txBody>
      </p:sp>
      <p:sp>
        <p:nvSpPr>
          <p:cNvPr id="2052" name="AutoShape 4">
            <a:hlinkClick r:id="rId5" action="ppaction://hlinksldjump"/>
            <a:extLst>
              <a:ext uri="{FF2B5EF4-FFF2-40B4-BE49-F238E27FC236}">
                <a16:creationId xmlns:a16="http://schemas.microsoft.com/office/drawing/2014/main" id="{8FAE4E08-9E80-4ACB-A4F4-84707BE079A0}"/>
              </a:ext>
            </a:extLst>
          </p:cNvPr>
          <p:cNvSpPr>
            <a:spLocks noChangeArrowheads="1"/>
          </p:cNvSpPr>
          <p:nvPr/>
        </p:nvSpPr>
        <p:spPr bwMode="auto">
          <a:xfrm>
            <a:off x="5940425" y="3716338"/>
            <a:ext cx="1657350" cy="1584325"/>
          </a:xfrm>
          <a:prstGeom prst="star8">
            <a:avLst>
              <a:gd name="adj" fmla="val 38250"/>
            </a:avLst>
          </a:prstGeom>
          <a:gradFill rotWithShape="0">
            <a:gsLst>
              <a:gs pos="0">
                <a:srgbClr val="99CCFF"/>
              </a:gs>
              <a:gs pos="50000">
                <a:schemeClr val="bg1"/>
              </a:gs>
              <a:gs pos="100000">
                <a:srgbClr val="99CCFF"/>
              </a:gs>
            </a:gsLst>
            <a:lin ang="5400000" scaled="1"/>
          </a:gradFill>
          <a:ln w="25400" cmpd="dbl">
            <a:solidFill>
              <a:srgbClr val="000080"/>
            </a:solidFill>
            <a:miter lim="800000"/>
            <a:headEnd/>
            <a:tailEnd/>
          </a:ln>
          <a:effectLst/>
        </p:spPr>
        <p:txBody>
          <a:bodyPr wrap="none" anchor="ctr"/>
          <a:lstStyle/>
          <a:p>
            <a:pPr algn="ctr" eaLnBrk="1" fontAlgn="auto" hangingPunct="1">
              <a:spcBef>
                <a:spcPts val="0"/>
              </a:spcBef>
              <a:spcAft>
                <a:spcPts val="0"/>
              </a:spcAft>
              <a:defRPr/>
            </a:pPr>
            <a:endParaRPr lang="ar-SA" altLang="ar-SA">
              <a:latin typeface="+mn-lt"/>
            </a:endParaRPr>
          </a:p>
        </p:txBody>
      </p:sp>
      <p:sp>
        <p:nvSpPr>
          <p:cNvPr id="2053" name="AutoShape 5">
            <a:hlinkClick r:id="" action="ppaction://hlinkshowjump?jump=nextslide"/>
            <a:extLst>
              <a:ext uri="{FF2B5EF4-FFF2-40B4-BE49-F238E27FC236}">
                <a16:creationId xmlns:a16="http://schemas.microsoft.com/office/drawing/2014/main" id="{7D77AD60-E3AB-45EA-9C79-18540F1B851F}"/>
              </a:ext>
            </a:extLst>
          </p:cNvPr>
          <p:cNvSpPr>
            <a:spLocks noChangeArrowheads="1"/>
          </p:cNvSpPr>
          <p:nvPr/>
        </p:nvSpPr>
        <p:spPr bwMode="auto">
          <a:xfrm>
            <a:off x="6588125" y="2060575"/>
            <a:ext cx="1657350" cy="1584325"/>
          </a:xfrm>
          <a:prstGeom prst="star8">
            <a:avLst>
              <a:gd name="adj" fmla="val 38250"/>
            </a:avLst>
          </a:prstGeom>
          <a:gradFill rotWithShape="0">
            <a:gsLst>
              <a:gs pos="0">
                <a:srgbClr val="99CCFF"/>
              </a:gs>
              <a:gs pos="50000">
                <a:schemeClr val="bg1"/>
              </a:gs>
              <a:gs pos="100000">
                <a:srgbClr val="99CCFF"/>
              </a:gs>
            </a:gsLst>
            <a:lin ang="5400000" scaled="1"/>
          </a:gradFill>
          <a:ln w="25400" cmpd="dbl">
            <a:solidFill>
              <a:srgbClr val="000080"/>
            </a:solidFill>
            <a:miter lim="800000"/>
            <a:headEnd/>
            <a:tailEnd/>
          </a:ln>
          <a:effectLst/>
        </p:spPr>
        <p:txBody>
          <a:bodyPr wrap="none" anchor="ctr"/>
          <a:lstStyle/>
          <a:p>
            <a:pPr algn="ctr" eaLnBrk="1" fontAlgn="auto" hangingPunct="1">
              <a:spcBef>
                <a:spcPts val="0"/>
              </a:spcBef>
              <a:spcAft>
                <a:spcPts val="0"/>
              </a:spcAft>
              <a:defRPr/>
            </a:pPr>
            <a:endParaRPr lang="ar-SA" altLang="ar-SA">
              <a:latin typeface="+mn-lt"/>
            </a:endParaRPr>
          </a:p>
        </p:txBody>
      </p:sp>
      <p:sp>
        <p:nvSpPr>
          <p:cNvPr id="2054" name="AutoShape 6">
            <a:hlinkClick r:id="rId6" action="ppaction://hlinksldjump"/>
            <a:extLst>
              <a:ext uri="{FF2B5EF4-FFF2-40B4-BE49-F238E27FC236}">
                <a16:creationId xmlns:a16="http://schemas.microsoft.com/office/drawing/2014/main" id="{C4B65CF6-563D-4AA0-BA55-17FED2F25C50}"/>
              </a:ext>
            </a:extLst>
          </p:cNvPr>
          <p:cNvSpPr>
            <a:spLocks noChangeArrowheads="1"/>
          </p:cNvSpPr>
          <p:nvPr/>
        </p:nvSpPr>
        <p:spPr bwMode="auto">
          <a:xfrm>
            <a:off x="1042988" y="2060575"/>
            <a:ext cx="1657350" cy="1584325"/>
          </a:xfrm>
          <a:prstGeom prst="star8">
            <a:avLst>
              <a:gd name="adj" fmla="val 38250"/>
            </a:avLst>
          </a:prstGeom>
          <a:gradFill rotWithShape="0">
            <a:gsLst>
              <a:gs pos="0">
                <a:srgbClr val="99CCFF"/>
              </a:gs>
              <a:gs pos="50000">
                <a:schemeClr val="bg1"/>
              </a:gs>
              <a:gs pos="100000">
                <a:srgbClr val="99CCFF"/>
              </a:gs>
            </a:gsLst>
            <a:lin ang="5400000" scaled="1"/>
          </a:gradFill>
          <a:ln w="25400" cmpd="dbl">
            <a:solidFill>
              <a:srgbClr val="000080"/>
            </a:solidFill>
            <a:miter lim="800000"/>
            <a:headEnd/>
            <a:tailEnd/>
          </a:ln>
          <a:effectLst/>
        </p:spPr>
        <p:txBody>
          <a:bodyPr wrap="none" anchor="ctr"/>
          <a:lstStyle/>
          <a:p>
            <a:pPr algn="ctr" eaLnBrk="1" fontAlgn="auto" hangingPunct="1">
              <a:spcBef>
                <a:spcPts val="0"/>
              </a:spcBef>
              <a:spcAft>
                <a:spcPts val="0"/>
              </a:spcAft>
              <a:defRPr/>
            </a:pPr>
            <a:endParaRPr lang="ar-SA" altLang="ar-SA">
              <a:latin typeface="+mn-lt"/>
            </a:endParaRPr>
          </a:p>
        </p:txBody>
      </p:sp>
      <p:sp>
        <p:nvSpPr>
          <p:cNvPr id="2055" name="AutoShape 7">
            <a:hlinkClick r:id="rId7" action="ppaction://hlinksldjump"/>
            <a:extLst>
              <a:ext uri="{FF2B5EF4-FFF2-40B4-BE49-F238E27FC236}">
                <a16:creationId xmlns:a16="http://schemas.microsoft.com/office/drawing/2014/main" id="{BFC7BF6B-995F-4215-B85E-ACFDF5ACEB95}"/>
              </a:ext>
            </a:extLst>
          </p:cNvPr>
          <p:cNvSpPr>
            <a:spLocks noChangeArrowheads="1"/>
          </p:cNvSpPr>
          <p:nvPr/>
        </p:nvSpPr>
        <p:spPr bwMode="auto">
          <a:xfrm>
            <a:off x="3924300" y="4365625"/>
            <a:ext cx="1657350" cy="1584325"/>
          </a:xfrm>
          <a:prstGeom prst="star8">
            <a:avLst>
              <a:gd name="adj" fmla="val 38250"/>
            </a:avLst>
          </a:prstGeom>
          <a:gradFill rotWithShape="0">
            <a:gsLst>
              <a:gs pos="0">
                <a:srgbClr val="99CCFF"/>
              </a:gs>
              <a:gs pos="50000">
                <a:schemeClr val="bg1"/>
              </a:gs>
              <a:gs pos="100000">
                <a:srgbClr val="99CCFF"/>
              </a:gs>
            </a:gsLst>
            <a:lin ang="5400000" scaled="1"/>
          </a:gradFill>
          <a:ln w="25400" cmpd="dbl">
            <a:solidFill>
              <a:srgbClr val="000080"/>
            </a:solidFill>
            <a:miter lim="800000"/>
            <a:headEnd/>
            <a:tailEnd/>
          </a:ln>
          <a:effectLst/>
        </p:spPr>
        <p:txBody>
          <a:bodyPr wrap="none" anchor="ctr"/>
          <a:lstStyle/>
          <a:p>
            <a:pPr algn="ctr" eaLnBrk="1" fontAlgn="auto" hangingPunct="1">
              <a:spcBef>
                <a:spcPts val="0"/>
              </a:spcBef>
              <a:spcAft>
                <a:spcPts val="0"/>
              </a:spcAft>
              <a:defRPr/>
            </a:pPr>
            <a:endParaRPr lang="ar-SA" altLang="ar-SA">
              <a:latin typeface="+mn-lt"/>
            </a:endParaRPr>
          </a:p>
        </p:txBody>
      </p:sp>
      <p:sp>
        <p:nvSpPr>
          <p:cNvPr id="6154" name="Text Box 8">
            <a:hlinkClick r:id="" action="ppaction://hlinkshowjump?jump=nextslide"/>
            <a:extLst>
              <a:ext uri="{FF2B5EF4-FFF2-40B4-BE49-F238E27FC236}">
                <a16:creationId xmlns:a16="http://schemas.microsoft.com/office/drawing/2014/main" id="{9C9BA682-F8E8-4E9B-B548-549B662EF9CD}"/>
              </a:ext>
            </a:extLst>
          </p:cNvPr>
          <p:cNvSpPr txBox="1">
            <a:spLocks noChangeArrowheads="1"/>
          </p:cNvSpPr>
          <p:nvPr/>
        </p:nvSpPr>
        <p:spPr bwMode="auto">
          <a:xfrm>
            <a:off x="6732588" y="2492375"/>
            <a:ext cx="1368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EG" altLang="ar-SA" sz="2000" b="1" dirty="0">
                <a:solidFill>
                  <a:srgbClr val="00B050"/>
                </a:solidFill>
                <a:ea typeface="Majalla UI"/>
              </a:rPr>
              <a:t>كيف كان يعامل زوجاته</a:t>
            </a:r>
            <a:endParaRPr lang="en-US" altLang="ar-SA" sz="2000" b="1" dirty="0">
              <a:solidFill>
                <a:srgbClr val="00B050"/>
              </a:solidFill>
              <a:ea typeface="Majalla UI"/>
            </a:endParaRPr>
          </a:p>
        </p:txBody>
      </p:sp>
      <p:sp>
        <p:nvSpPr>
          <p:cNvPr id="6155" name="Text Box 9">
            <a:hlinkClick r:id="rId5" action="ppaction://hlinksldjump"/>
            <a:extLst>
              <a:ext uri="{FF2B5EF4-FFF2-40B4-BE49-F238E27FC236}">
                <a16:creationId xmlns:a16="http://schemas.microsoft.com/office/drawing/2014/main" id="{84692DF1-EF91-4D38-9281-F2F855681F05}"/>
              </a:ext>
            </a:extLst>
          </p:cNvPr>
          <p:cNvSpPr txBox="1">
            <a:spLocks noChangeArrowheads="1"/>
          </p:cNvSpPr>
          <p:nvPr/>
        </p:nvSpPr>
        <p:spPr bwMode="auto">
          <a:xfrm>
            <a:off x="6156325" y="4005263"/>
            <a:ext cx="124618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SA" altLang="ar-SA" sz="2000" b="1" dirty="0">
                <a:solidFill>
                  <a:srgbClr val="00B050"/>
                </a:solidFill>
                <a:ea typeface="Majalla UI"/>
              </a:rPr>
              <a:t>التلطف والدلال مع زوجاته</a:t>
            </a:r>
            <a:r>
              <a:rPr lang="ar-SA" altLang="ar-SA" sz="2000" dirty="0">
                <a:solidFill>
                  <a:srgbClr val="00B050"/>
                </a:solidFill>
                <a:ea typeface="Majalla UI"/>
              </a:rPr>
              <a:t> </a:t>
            </a:r>
            <a:endParaRPr lang="en-US" altLang="ar-SA" sz="2000" dirty="0">
              <a:solidFill>
                <a:srgbClr val="00B050"/>
              </a:solidFill>
              <a:ea typeface="Majalla UI"/>
            </a:endParaRPr>
          </a:p>
          <a:p>
            <a:pPr algn="ctr" eaLnBrk="1" hangingPunct="1"/>
            <a:endParaRPr lang="en-US" altLang="ar-SA" sz="2000" dirty="0">
              <a:ea typeface="Majalla UI"/>
            </a:endParaRPr>
          </a:p>
        </p:txBody>
      </p:sp>
      <p:sp>
        <p:nvSpPr>
          <p:cNvPr id="6156" name="Text Box 10">
            <a:hlinkClick r:id="rId7" action="ppaction://hlinksldjump"/>
            <a:extLst>
              <a:ext uri="{FF2B5EF4-FFF2-40B4-BE49-F238E27FC236}">
                <a16:creationId xmlns:a16="http://schemas.microsoft.com/office/drawing/2014/main" id="{B6EC5D91-A116-47E9-8D5E-1021F8959655}"/>
              </a:ext>
            </a:extLst>
          </p:cNvPr>
          <p:cNvSpPr txBox="1">
            <a:spLocks noChangeArrowheads="1"/>
          </p:cNvSpPr>
          <p:nvPr/>
        </p:nvSpPr>
        <p:spPr bwMode="auto">
          <a:xfrm>
            <a:off x="4211638" y="4797425"/>
            <a:ext cx="11001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SA" altLang="ar-SA" sz="2000" b="1" dirty="0">
                <a:solidFill>
                  <a:srgbClr val="00B050"/>
                </a:solidFill>
                <a:ea typeface="Majalla UI"/>
              </a:rPr>
              <a:t>فن صناعة الحب</a:t>
            </a:r>
            <a:endParaRPr lang="en-US" altLang="ar-SA" sz="2000" b="1" dirty="0">
              <a:solidFill>
                <a:srgbClr val="00B050"/>
              </a:solidFill>
              <a:ea typeface="Majalla UI"/>
            </a:endParaRPr>
          </a:p>
        </p:txBody>
      </p:sp>
      <p:sp>
        <p:nvSpPr>
          <p:cNvPr id="6157" name="Text Box 11">
            <a:hlinkClick r:id="rId4" action="ppaction://hlinksldjump"/>
            <a:extLst>
              <a:ext uri="{FF2B5EF4-FFF2-40B4-BE49-F238E27FC236}">
                <a16:creationId xmlns:a16="http://schemas.microsoft.com/office/drawing/2014/main" id="{18C249C4-FC3A-49A0-BA21-51EB9B1E5EEC}"/>
              </a:ext>
            </a:extLst>
          </p:cNvPr>
          <p:cNvSpPr txBox="1">
            <a:spLocks noChangeArrowheads="1"/>
          </p:cNvSpPr>
          <p:nvPr/>
        </p:nvSpPr>
        <p:spPr bwMode="auto">
          <a:xfrm>
            <a:off x="2195513" y="4076700"/>
            <a:ext cx="10953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SA" altLang="ar-SA" sz="2000" b="1" dirty="0">
                <a:solidFill>
                  <a:srgbClr val="00B050"/>
                </a:solidFill>
                <a:ea typeface="Majalla UI"/>
              </a:rPr>
              <a:t>وفائه صلى الله عليه وسلم</a:t>
            </a:r>
            <a:endParaRPr lang="en-US" altLang="ar-SA" sz="2000" b="1" dirty="0">
              <a:solidFill>
                <a:srgbClr val="00B050"/>
              </a:solidFill>
              <a:ea typeface="Majalla UI"/>
            </a:endParaRPr>
          </a:p>
        </p:txBody>
      </p:sp>
      <p:sp>
        <p:nvSpPr>
          <p:cNvPr id="6158" name="Text Box 12">
            <a:hlinkClick r:id="rId6" action="ppaction://hlinksldjump"/>
            <a:extLst>
              <a:ext uri="{FF2B5EF4-FFF2-40B4-BE49-F238E27FC236}">
                <a16:creationId xmlns:a16="http://schemas.microsoft.com/office/drawing/2014/main" id="{E8D2CCC0-4D04-4F41-8CE5-E5FA92348969}"/>
              </a:ext>
            </a:extLst>
          </p:cNvPr>
          <p:cNvSpPr txBox="1">
            <a:spLocks noChangeArrowheads="1"/>
          </p:cNvSpPr>
          <p:nvPr/>
        </p:nvSpPr>
        <p:spPr bwMode="auto">
          <a:xfrm>
            <a:off x="1331913" y="2492375"/>
            <a:ext cx="10890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SA" altLang="ar-SA" sz="2000" b="1" dirty="0">
                <a:solidFill>
                  <a:srgbClr val="00B050"/>
                </a:solidFill>
                <a:ea typeface="Majalla UI"/>
              </a:rPr>
              <a:t>عدله بين أزواجه</a:t>
            </a:r>
            <a:endParaRPr lang="en-US" altLang="ar-SA" sz="2000" b="1" dirty="0">
              <a:solidFill>
                <a:srgbClr val="00B050"/>
              </a:solidFill>
              <a:ea typeface="Majalla UI"/>
            </a:endParaRPr>
          </a:p>
        </p:txBody>
      </p:sp>
      <p:sp>
        <p:nvSpPr>
          <p:cNvPr id="5" name="مربع نص 4">
            <a:extLst>
              <a:ext uri="{FF2B5EF4-FFF2-40B4-BE49-F238E27FC236}">
                <a16:creationId xmlns:a16="http://schemas.microsoft.com/office/drawing/2014/main" id="{09013C57-AA03-4621-B016-4858356B9226}"/>
              </a:ext>
            </a:extLst>
          </p:cNvPr>
          <p:cNvSpPr txBox="1"/>
          <p:nvPr/>
        </p:nvSpPr>
        <p:spPr>
          <a:xfrm>
            <a:off x="106729" y="450251"/>
            <a:ext cx="3529868" cy="954107"/>
          </a:xfrm>
          <a:prstGeom prst="rect">
            <a:avLst/>
          </a:prstGeom>
          <a:noFill/>
        </p:spPr>
        <p:txBody>
          <a:bodyPr wrap="square" rtlCol="1">
            <a:spAutoFit/>
          </a:bodyPr>
          <a:lstStyle/>
          <a:p>
            <a:pPr algn="ctr"/>
            <a:r>
              <a:rPr lang="ar-SA" sz="2800" b="1" dirty="0">
                <a:solidFill>
                  <a:srgbClr val="FFC000"/>
                </a:solidFill>
              </a:rPr>
              <a:t>أعداد الطالبة جنى فتحي سيد</a:t>
            </a:r>
          </a:p>
          <a:p>
            <a:pPr algn="ctr"/>
            <a:r>
              <a:rPr lang="ar-SA" sz="2800" b="1" dirty="0">
                <a:solidFill>
                  <a:srgbClr val="FFC000"/>
                </a:solidFill>
              </a:rPr>
              <a:t>2/7</a:t>
            </a:r>
          </a:p>
        </p:txBody>
      </p:sp>
    </p:spTree>
  </p:cSld>
  <p:clrMapOvr>
    <a:masterClrMapping/>
  </p:clrMapOvr>
  <p:transition>
    <p:diamon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2BCC07FB-CD42-4CE9-80C0-7EF3EC4ED6A2}"/>
              </a:ext>
            </a:extLst>
          </p:cNvPr>
          <p:cNvPicPr>
            <a:picLocks noChangeAspect="1"/>
          </p:cNvPicPr>
          <p:nvPr/>
        </p:nvPicPr>
        <p:blipFill>
          <a:blip r:embed="rId2"/>
          <a:stretch>
            <a:fillRect/>
          </a:stretch>
        </p:blipFill>
        <p:spPr>
          <a:xfrm>
            <a:off x="0" y="0"/>
            <a:ext cx="9144000" cy="6857999"/>
          </a:xfrm>
          <a:prstGeom prst="rect">
            <a:avLst/>
          </a:prstGeom>
        </p:spPr>
      </p:pic>
      <p:sp>
        <p:nvSpPr>
          <p:cNvPr id="13316" name="Rectangle 4">
            <a:extLst>
              <a:ext uri="{FF2B5EF4-FFF2-40B4-BE49-F238E27FC236}">
                <a16:creationId xmlns:a16="http://schemas.microsoft.com/office/drawing/2014/main" id="{D86603E6-957E-4CE8-ADA5-B1FF475BF5AC}"/>
              </a:ext>
            </a:extLst>
          </p:cNvPr>
          <p:cNvSpPr>
            <a:spLocks noChangeArrowheads="1"/>
          </p:cNvSpPr>
          <p:nvPr/>
        </p:nvSpPr>
        <p:spPr bwMode="auto">
          <a:xfrm>
            <a:off x="251520" y="1484313"/>
            <a:ext cx="8712968" cy="4824412"/>
          </a:xfrm>
          <a:prstGeom prst="rect">
            <a:avLst/>
          </a:prstGeom>
          <a:gradFill rotWithShape="1">
            <a:gsLst>
              <a:gs pos="0">
                <a:srgbClr val="C1E0FF">
                  <a:alpha val="87000"/>
                </a:srgbClr>
              </a:gs>
              <a:gs pos="50000">
                <a:schemeClr val="bg1"/>
              </a:gs>
              <a:gs pos="100000">
                <a:srgbClr val="C1E0FF">
                  <a:alpha val="87000"/>
                </a:srgbClr>
              </a:gs>
            </a:gsLst>
            <a:lin ang="5400000" scaled="1"/>
          </a:gradFill>
          <a:ln w="9525">
            <a:solidFill>
              <a:srgbClr val="420000"/>
            </a:solidFill>
            <a:miter lim="800000"/>
            <a:headEnd/>
            <a:tailEnd/>
          </a:ln>
          <a:effectLst/>
        </p:spPr>
        <p:txBody>
          <a:bodyPr wrap="none" anchor="ctr"/>
          <a:lstStyle/>
          <a:p>
            <a:pPr algn="ctr" eaLnBrk="1" fontAlgn="auto" hangingPunct="1">
              <a:spcBef>
                <a:spcPts val="0"/>
              </a:spcBef>
              <a:spcAft>
                <a:spcPts val="0"/>
              </a:spcAft>
              <a:defRPr/>
            </a:pPr>
            <a:endParaRPr lang="en-US" altLang="ar-SA">
              <a:latin typeface="+mn-lt"/>
            </a:endParaRPr>
          </a:p>
        </p:txBody>
      </p:sp>
      <p:sp>
        <p:nvSpPr>
          <p:cNvPr id="15367" name="Text Box 5">
            <a:extLst>
              <a:ext uri="{FF2B5EF4-FFF2-40B4-BE49-F238E27FC236}">
                <a16:creationId xmlns:a16="http://schemas.microsoft.com/office/drawing/2014/main" id="{3296B9F3-96E7-4210-8D6D-7D4783631763}"/>
              </a:ext>
            </a:extLst>
          </p:cNvPr>
          <p:cNvSpPr txBox="1">
            <a:spLocks noChangeArrowheads="1"/>
          </p:cNvSpPr>
          <p:nvPr/>
        </p:nvSpPr>
        <p:spPr bwMode="auto">
          <a:xfrm>
            <a:off x="1547813" y="1628775"/>
            <a:ext cx="612140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eaLnBrk="1" hangingPunct="1"/>
            <a:r>
              <a:rPr lang="ar-SA" altLang="ar-SA" sz="1400" b="1" dirty="0">
                <a:ea typeface="Majalla UI"/>
              </a:rPr>
              <a:t>أما الوفاء لهن.. فلعله قد علم مما تقدم عن خلق الوفاء، وتطبيق النبي صلى الله عليه وسلم له في بابه، لا سيما مع زوجه خديجة - رضي الله عنها- ، حتى بلغ من وفائه أن غارت منها عائشة -رضي الله عنها- وهي لم تدركها ولم تضارها حتى قالت : </a:t>
            </a:r>
            <a:endParaRPr lang="ar-EG" altLang="ar-SA" sz="1400" b="1" dirty="0">
              <a:ea typeface="Majalla UI"/>
            </a:endParaRPr>
          </a:p>
          <a:p>
            <a:pPr eaLnBrk="1" hangingPunct="1"/>
            <a:endParaRPr lang="ar-EG" altLang="ar-SA" sz="1400" b="1" dirty="0">
              <a:ea typeface="Majalla UI"/>
            </a:endParaRPr>
          </a:p>
          <a:p>
            <a:pPr eaLnBrk="1" hangingPunct="1"/>
            <a:r>
              <a:rPr lang="ar-SA" altLang="ar-SA" sz="1400" b="1" dirty="0">
                <a:ea typeface="Majalla UI"/>
              </a:rPr>
              <a:t>1- " ما غرت على امرأة لرسول الله كما غرت على خديجة ، لكثرة ذكر رسول الله صلى الله عليه وسلم إياها وثنائه عليها ، وقد أوحي إلى رسول الله صلى الله عليه وسلم أن يبشرها ببيت لها في الجنة من قصب "   </a:t>
            </a:r>
          </a:p>
          <a:p>
            <a:pPr eaLnBrk="1" hangingPunct="1"/>
            <a:r>
              <a:rPr lang="ar-SA" altLang="ar-SA" sz="1400" b="1" dirty="0">
                <a:ea typeface="Majalla UI"/>
              </a:rPr>
              <a:t>الراوي: عائشة - خلاصة الدرجة: [صحيح] - المحدث: البخاري - المصدر: الجامع الصحيح - الصفحة أو الرقم: 5229. </a:t>
            </a:r>
          </a:p>
          <a:p>
            <a:pPr eaLnBrk="1" hangingPunct="1"/>
            <a:r>
              <a:rPr lang="ar-SA" altLang="ar-SA" sz="1400" b="1" dirty="0">
                <a:ea typeface="Majalla UI"/>
              </a:rPr>
              <a:t> </a:t>
            </a:r>
          </a:p>
          <a:p>
            <a:pPr eaLnBrk="1" hangingPunct="1"/>
            <a:r>
              <a:rPr lang="ar-SA" altLang="ar-SA" sz="1400" b="1" dirty="0">
                <a:ea typeface="Majalla UI"/>
              </a:rPr>
              <a:t> </a:t>
            </a:r>
            <a:endParaRPr lang="en-US" altLang="ar-SA" sz="1400" b="1" dirty="0">
              <a:ea typeface="Majalla UI"/>
            </a:endParaRPr>
          </a:p>
        </p:txBody>
      </p:sp>
      <p:sp>
        <p:nvSpPr>
          <p:cNvPr id="13318" name="AutoShape 6">
            <a:extLst>
              <a:ext uri="{FF2B5EF4-FFF2-40B4-BE49-F238E27FC236}">
                <a16:creationId xmlns:a16="http://schemas.microsoft.com/office/drawing/2014/main" id="{A7161361-79CE-4D56-99AF-9C7863B1BCEB}"/>
              </a:ext>
            </a:extLst>
          </p:cNvPr>
          <p:cNvSpPr>
            <a:spLocks noChangeArrowheads="1"/>
          </p:cNvSpPr>
          <p:nvPr/>
        </p:nvSpPr>
        <p:spPr bwMode="auto">
          <a:xfrm>
            <a:off x="6732588" y="404813"/>
            <a:ext cx="1081087" cy="935037"/>
          </a:xfrm>
          <a:prstGeom prst="star8">
            <a:avLst>
              <a:gd name="adj" fmla="val 38250"/>
            </a:avLst>
          </a:prstGeom>
          <a:gradFill rotWithShape="0">
            <a:gsLst>
              <a:gs pos="0">
                <a:srgbClr val="99CCFF"/>
              </a:gs>
              <a:gs pos="50000">
                <a:schemeClr val="bg1"/>
              </a:gs>
              <a:gs pos="100000">
                <a:srgbClr val="99CCFF"/>
              </a:gs>
            </a:gsLst>
            <a:lin ang="5400000" scaled="1"/>
          </a:gradFill>
          <a:ln w="25400" cmpd="dbl">
            <a:solidFill>
              <a:srgbClr val="000080"/>
            </a:solidFill>
            <a:miter lim="800000"/>
            <a:headEnd/>
            <a:tailEnd/>
          </a:ln>
          <a:effectLst/>
        </p:spPr>
        <p:txBody>
          <a:bodyPr wrap="none" anchor="ctr"/>
          <a:lstStyle/>
          <a:p>
            <a:pPr eaLnBrk="1" fontAlgn="auto" hangingPunct="1">
              <a:spcBef>
                <a:spcPts val="0"/>
              </a:spcBef>
              <a:spcAft>
                <a:spcPts val="0"/>
              </a:spcAft>
              <a:defRPr/>
            </a:pPr>
            <a:endParaRPr lang="ar-SA">
              <a:latin typeface="+mn-lt"/>
            </a:endParaRPr>
          </a:p>
        </p:txBody>
      </p:sp>
      <p:sp>
        <p:nvSpPr>
          <p:cNvPr id="15369" name="Text Box 7">
            <a:extLst>
              <a:ext uri="{FF2B5EF4-FFF2-40B4-BE49-F238E27FC236}">
                <a16:creationId xmlns:a16="http://schemas.microsoft.com/office/drawing/2014/main" id="{05A13475-4022-430E-977A-6E28C6A689A7}"/>
              </a:ext>
            </a:extLst>
          </p:cNvPr>
          <p:cNvSpPr txBox="1">
            <a:spLocks noChangeArrowheads="1"/>
          </p:cNvSpPr>
          <p:nvPr/>
        </p:nvSpPr>
        <p:spPr bwMode="auto">
          <a:xfrm>
            <a:off x="6877050" y="549275"/>
            <a:ext cx="841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EG" altLang="ar-SA" b="1" dirty="0">
                <a:solidFill>
                  <a:srgbClr val="FF0066"/>
                </a:solidFill>
                <a:ea typeface="Majalla UI"/>
              </a:rPr>
              <a:t> </a:t>
            </a:r>
            <a:r>
              <a:rPr lang="ar-EG" altLang="ar-SA" b="1" dirty="0">
                <a:solidFill>
                  <a:srgbClr val="008000"/>
                </a:solidFill>
                <a:ea typeface="Majalla UI"/>
              </a:rPr>
              <a:t>الـرسول</a:t>
            </a:r>
          </a:p>
          <a:p>
            <a:pPr algn="ctr" eaLnBrk="1" hangingPunct="1"/>
            <a:r>
              <a:rPr lang="ar-EG" altLang="ar-SA" b="1" dirty="0">
                <a:solidFill>
                  <a:srgbClr val="008000"/>
                </a:solidFill>
                <a:ea typeface="Majalla UI"/>
              </a:rPr>
              <a:t> زوجًا</a:t>
            </a:r>
            <a:endParaRPr lang="en-US" altLang="ar-SA" b="1" dirty="0">
              <a:solidFill>
                <a:srgbClr val="008000"/>
              </a:solidFill>
              <a:ea typeface="Majalla UI"/>
            </a:endParaRPr>
          </a:p>
        </p:txBody>
      </p:sp>
      <p:sp>
        <p:nvSpPr>
          <p:cNvPr id="13320" name="AutoShape 8">
            <a:extLst>
              <a:ext uri="{FF2B5EF4-FFF2-40B4-BE49-F238E27FC236}">
                <a16:creationId xmlns:a16="http://schemas.microsoft.com/office/drawing/2014/main" id="{5A81F54C-411B-496D-8250-20765D8C19C2}"/>
              </a:ext>
            </a:extLst>
          </p:cNvPr>
          <p:cNvSpPr>
            <a:spLocks noChangeArrowheads="1"/>
          </p:cNvSpPr>
          <p:nvPr/>
        </p:nvSpPr>
        <p:spPr bwMode="auto">
          <a:xfrm>
            <a:off x="1908175" y="620713"/>
            <a:ext cx="4681538" cy="576262"/>
          </a:xfrm>
          <a:prstGeom prst="roundRect">
            <a:avLst>
              <a:gd name="adj" fmla="val 16667"/>
            </a:avLst>
          </a:prstGeom>
          <a:gradFill rotWithShape="1">
            <a:gsLst>
              <a:gs pos="0">
                <a:srgbClr val="99CCFF">
                  <a:alpha val="69000"/>
                </a:srgbClr>
              </a:gs>
              <a:gs pos="50000">
                <a:schemeClr val="bg1"/>
              </a:gs>
              <a:gs pos="100000">
                <a:srgbClr val="99CCFF">
                  <a:alpha val="69000"/>
                </a:srgbClr>
              </a:gs>
            </a:gsLst>
            <a:lin ang="5400000" scaled="1"/>
          </a:gradFill>
          <a:ln w="9525">
            <a:solidFill>
              <a:schemeClr val="tx1"/>
            </a:solidFill>
            <a:round/>
            <a:headEnd/>
            <a:tailEnd/>
          </a:ln>
          <a:effectLst/>
        </p:spPr>
        <p:txBody>
          <a:bodyPr wrap="none" anchor="ctr"/>
          <a:lstStyle/>
          <a:p>
            <a:pPr eaLnBrk="1" fontAlgn="auto" hangingPunct="1">
              <a:spcBef>
                <a:spcPts val="0"/>
              </a:spcBef>
              <a:spcAft>
                <a:spcPts val="0"/>
              </a:spcAft>
              <a:defRPr/>
            </a:pPr>
            <a:endParaRPr lang="ar-SA">
              <a:latin typeface="+mn-lt"/>
            </a:endParaRPr>
          </a:p>
        </p:txBody>
      </p:sp>
      <p:sp>
        <p:nvSpPr>
          <p:cNvPr id="15373" name="Text Box 9">
            <a:extLst>
              <a:ext uri="{FF2B5EF4-FFF2-40B4-BE49-F238E27FC236}">
                <a16:creationId xmlns:a16="http://schemas.microsoft.com/office/drawing/2014/main" id="{9ABF12D0-198D-4FC7-8AF2-FB839F8B3FE1}"/>
              </a:ext>
            </a:extLst>
          </p:cNvPr>
          <p:cNvSpPr txBox="1">
            <a:spLocks noChangeArrowheads="1"/>
          </p:cNvSpPr>
          <p:nvPr/>
        </p:nvSpPr>
        <p:spPr bwMode="auto">
          <a:xfrm>
            <a:off x="1908175" y="692150"/>
            <a:ext cx="459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SA" altLang="ar-SA" sz="2000" b="1" dirty="0">
                <a:solidFill>
                  <a:srgbClr val="008000"/>
                </a:solidFill>
                <a:ea typeface="Majalla UI"/>
              </a:rPr>
              <a:t>وفائه صلى الله عليه وسلم</a:t>
            </a:r>
            <a:r>
              <a:rPr lang="ar-SA" altLang="ar-SA" sz="2000" dirty="0">
                <a:solidFill>
                  <a:srgbClr val="008000"/>
                </a:solidFill>
                <a:ea typeface="Majalla UI"/>
              </a:rPr>
              <a:t> </a:t>
            </a:r>
            <a:endParaRPr lang="en-US" altLang="ar-SA" sz="2000" dirty="0">
              <a:solidFill>
                <a:srgbClr val="008000"/>
              </a:solidFill>
              <a:ea typeface="Majalla UI"/>
            </a:endParaRPr>
          </a:p>
        </p:txBody>
      </p:sp>
    </p:spTree>
  </p:cSld>
  <p:clrMapOvr>
    <a:masterClrMapping/>
  </p:clrMapOvr>
  <p:transition>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DDBF43B-C6E3-44D3-9B2D-2BD88E03ED9E}"/>
              </a:ext>
            </a:extLst>
          </p:cNvPr>
          <p:cNvPicPr>
            <a:picLocks noChangeAspect="1"/>
          </p:cNvPicPr>
          <p:nvPr/>
        </p:nvPicPr>
        <p:blipFill>
          <a:blip r:embed="rId2"/>
          <a:stretch>
            <a:fillRect/>
          </a:stretch>
        </p:blipFill>
        <p:spPr>
          <a:xfrm>
            <a:off x="0" y="0"/>
            <a:ext cx="9144000" cy="6857999"/>
          </a:xfrm>
          <a:prstGeom prst="rect">
            <a:avLst/>
          </a:prstGeom>
        </p:spPr>
      </p:pic>
      <p:sp>
        <p:nvSpPr>
          <p:cNvPr id="14340" name="Rectangle 4">
            <a:extLst>
              <a:ext uri="{FF2B5EF4-FFF2-40B4-BE49-F238E27FC236}">
                <a16:creationId xmlns:a16="http://schemas.microsoft.com/office/drawing/2014/main" id="{CA530F94-79ED-4E1F-B271-E512DDB5DF61}"/>
              </a:ext>
            </a:extLst>
          </p:cNvPr>
          <p:cNvSpPr>
            <a:spLocks noChangeArrowheads="1"/>
          </p:cNvSpPr>
          <p:nvPr/>
        </p:nvSpPr>
        <p:spPr bwMode="auto">
          <a:xfrm>
            <a:off x="179512" y="1484313"/>
            <a:ext cx="8784975" cy="5184775"/>
          </a:xfrm>
          <a:prstGeom prst="rect">
            <a:avLst/>
          </a:prstGeom>
          <a:gradFill rotWithShape="1">
            <a:gsLst>
              <a:gs pos="0">
                <a:srgbClr val="C1E0FF">
                  <a:alpha val="87000"/>
                </a:srgbClr>
              </a:gs>
              <a:gs pos="50000">
                <a:schemeClr val="bg1"/>
              </a:gs>
              <a:gs pos="100000">
                <a:srgbClr val="C1E0FF">
                  <a:alpha val="87000"/>
                </a:srgbClr>
              </a:gs>
            </a:gsLst>
            <a:lin ang="5400000" scaled="1"/>
          </a:gradFill>
          <a:ln w="9525">
            <a:solidFill>
              <a:srgbClr val="420000"/>
            </a:solidFill>
            <a:miter lim="800000"/>
            <a:headEnd/>
            <a:tailEnd/>
          </a:ln>
          <a:effectLst/>
        </p:spPr>
        <p:txBody>
          <a:bodyPr wrap="none" anchor="ctr"/>
          <a:lstStyle/>
          <a:p>
            <a:pPr algn="ctr" eaLnBrk="1" fontAlgn="auto" hangingPunct="1">
              <a:spcBef>
                <a:spcPts val="0"/>
              </a:spcBef>
              <a:spcAft>
                <a:spcPts val="0"/>
              </a:spcAft>
              <a:defRPr/>
            </a:pPr>
            <a:endParaRPr lang="en-US" altLang="ar-SA">
              <a:latin typeface="+mn-lt"/>
            </a:endParaRPr>
          </a:p>
        </p:txBody>
      </p:sp>
      <p:sp>
        <p:nvSpPr>
          <p:cNvPr id="16391" name="Text Box 5">
            <a:extLst>
              <a:ext uri="{FF2B5EF4-FFF2-40B4-BE49-F238E27FC236}">
                <a16:creationId xmlns:a16="http://schemas.microsoft.com/office/drawing/2014/main" id="{2E40E9F2-C23B-43A6-AAC7-20D64660242C}"/>
              </a:ext>
            </a:extLst>
          </p:cNvPr>
          <p:cNvSpPr txBox="1">
            <a:spLocks noChangeArrowheads="1"/>
          </p:cNvSpPr>
          <p:nvPr/>
        </p:nvSpPr>
        <p:spPr bwMode="auto">
          <a:xfrm>
            <a:off x="1547813" y="1628775"/>
            <a:ext cx="6121400"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eaLnBrk="1" hangingPunct="1"/>
            <a:r>
              <a:rPr lang="ar-SA" altLang="ar-SA" sz="1400" b="1">
                <a:ea typeface="Majalla UI"/>
              </a:rPr>
              <a:t>2- ومن صور وفائه معهن أنه صلى الله عليه وسلم لما نزلت آية التخيير </a:t>
            </a:r>
            <a:r>
              <a:rPr lang="ar-SA" altLang="ar-SA" sz="1400" b="1">
                <a:solidFill>
                  <a:srgbClr val="FF0066"/>
                </a:solidFill>
                <a:ea typeface="Majalla UI"/>
              </a:rPr>
              <a:t>( يَا أَيُّهَا النَّبِيُّ قُل لِّأَزْوَاجِكَ إِن كُنتُنَّ تُرِدْنَ الْحَيَاةَ الدُّنْيَا وَزِينَتَهَا فَتَعَالَيْنَ أُمَتِّعْكُنَّ وَأُسَرِّحْكُنَّ سَرَاحاً جَمِيلاً  )</a:t>
            </a:r>
            <a:r>
              <a:rPr lang="ar-SA" altLang="ar-SA" sz="1400" b="1">
                <a:ea typeface="Majalla UI"/>
              </a:rPr>
              <a:t> ( الأحزاب: 28 ) أن رسول الله صلى الله عليه وسلم جاءها حين أمر الله أن يخير أزواجه ، فبدأ بي رسول الله صلى الله عليه وسلم فقال : </a:t>
            </a:r>
            <a:r>
              <a:rPr lang="ar-SA" altLang="ar-SA" sz="1400" b="1">
                <a:solidFill>
                  <a:srgbClr val="FF0066"/>
                </a:solidFill>
                <a:ea typeface="Majalla UI"/>
              </a:rPr>
              <a:t>( إني ذاكر لك أمرا ، فلا عليك أن لا تستعجلي حتى تستأمري أبويك )</a:t>
            </a:r>
            <a:r>
              <a:rPr lang="ar-SA" altLang="ar-SA" sz="1400" b="1">
                <a:ea typeface="Majalla UI"/>
              </a:rPr>
              <a:t> . وقد علم أن أبوي لم يكونا يأمراني بفراقه ، قالت : ثم قال : ( إن الله قال : { يا أيها النبي قل لأزواجك } ) : إلى تمام الآيتين ، </a:t>
            </a:r>
            <a:r>
              <a:rPr lang="ar-SA" altLang="ar-SA" sz="1400" b="1">
                <a:solidFill>
                  <a:srgbClr val="FF0066"/>
                </a:solidFill>
                <a:ea typeface="Majalla UI"/>
              </a:rPr>
              <a:t>فقلت له : ففي أي هذا أستأمر أبوي ؟ فإني أريد الله ورسوله والدار الآخرة "  </a:t>
            </a:r>
          </a:p>
          <a:p>
            <a:pPr eaLnBrk="1" hangingPunct="1"/>
            <a:r>
              <a:rPr lang="ar-SA" altLang="ar-SA" sz="1400" b="1">
                <a:ea typeface="Majalla UI"/>
              </a:rPr>
              <a:t>الراوي: عائشة - خلاصة الدرجة: [صحيح] - المحدث: البخاري - المصدر: الجامع الصحيح - الصفحة أو الرقم: 4785</a:t>
            </a:r>
            <a:br>
              <a:rPr lang="ar-SA" altLang="ar-SA" sz="1400" b="1">
                <a:ea typeface="Majalla UI"/>
              </a:rPr>
            </a:br>
            <a:r>
              <a:rPr lang="ar-SA" altLang="ar-SA" sz="1400" b="1">
                <a:ea typeface="Majalla UI"/>
              </a:rPr>
              <a:t> . خشية منه أن تختار زينة الحياة الدنيا لصغر سنها، فتخسر الخير الكثير في الدنيا والآخرة، لكنها كانت أحرص على خير نفسها من أبويها، فقالت للنبي صلى الله عليه وسلم: " أفي هذا أستأمر أبويَّ؟! فإني أريد الله ورسوله والدار الآخرة ".</a:t>
            </a:r>
          </a:p>
          <a:p>
            <a:pPr eaLnBrk="1" hangingPunct="1"/>
            <a:r>
              <a:rPr lang="ar-SA" altLang="ar-SA" sz="1400" b="1">
                <a:ea typeface="Majalla UI"/>
              </a:rPr>
              <a:t>   ثم استقرأ الحُجَر (البيوت) يخبر نساءه ويقول لهن: </a:t>
            </a:r>
            <a:r>
              <a:rPr lang="ar-SA" altLang="ar-SA" sz="1400" b="1">
                <a:solidFill>
                  <a:srgbClr val="FF0066"/>
                </a:solidFill>
                <a:ea typeface="Majalla UI"/>
              </a:rPr>
              <a:t>"إن عائشة - رضي الله عنها - قالت: كذا وكذا فقلن: ونحن نقول مثل ما قالت عائشة -رضي الله عنهن كلهن</a:t>
            </a:r>
            <a:br>
              <a:rPr lang="ar-SA" altLang="ar-SA" sz="1400" b="1">
                <a:solidFill>
                  <a:srgbClr val="FF0066"/>
                </a:solidFill>
                <a:ea typeface="Majalla UI"/>
              </a:rPr>
            </a:br>
            <a:r>
              <a:rPr lang="ar-SA" altLang="ar-SA" sz="1400" b="1">
                <a:ea typeface="Majalla UI"/>
              </a:rPr>
              <a:t>   </a:t>
            </a:r>
            <a:r>
              <a:rPr lang="ar-SA" altLang="ar-SA" sz="1400" b="1">
                <a:solidFill>
                  <a:srgbClr val="FF0066"/>
                </a:solidFill>
                <a:ea typeface="Majalla UI"/>
              </a:rPr>
              <a:t>وكانت عائشة -رضي الله عنها-  قالت له يا رسول الله لا تخبر أزواجك أني اخترتك فقال النبي صلى الله عليه وسلم : إنما بعثني الله مبلغا ولم يبعثني متعنتا </a:t>
            </a:r>
            <a:br>
              <a:rPr lang="ar-SA" altLang="ar-SA" sz="1400" b="1">
                <a:solidFill>
                  <a:srgbClr val="FF0066"/>
                </a:solidFill>
                <a:ea typeface="Majalla UI"/>
              </a:rPr>
            </a:br>
            <a:r>
              <a:rPr lang="ar-SA" altLang="ar-SA" sz="1400" b="1">
                <a:ea typeface="Majalla UI"/>
              </a:rPr>
              <a:t>الراوي: أيوب - خلاصة الدرجة: حسن - المحدث: الألباني - المصدر: صحيح الترمذي - الصفحة أو الرقم: 3318"   متفق عليه.</a:t>
            </a:r>
          </a:p>
          <a:p>
            <a:pPr eaLnBrk="1" hangingPunct="1"/>
            <a:r>
              <a:rPr lang="ar-SA" altLang="ar-SA" sz="1400" b="1">
                <a:ea typeface="Majalla UI"/>
              </a:rPr>
              <a:t>   فاخترن الله ورسوله والدار الآخرة، وذلك يدل على أنهن -رضي الله عنهن- كنَّ قد تخلَّقن بأخلاق النبوة، فأصبحن يخترن ما اختاره صلى الله عليه وسلم لنفسه من الزهادة في الدنيا، والرغبة في الآخرة، وذلك لبالغ تأثرهن بأخلاق رسول الله صلى الله عليه وسلم التي كانت محل العظمة والكمال.</a:t>
            </a:r>
            <a:r>
              <a:rPr lang="ar-SA" altLang="ar-SA" sz="1400">
                <a:ea typeface="Majalla UI"/>
              </a:rPr>
              <a:t> </a:t>
            </a:r>
            <a:r>
              <a:rPr lang="ar-SA" altLang="ar-SA" sz="1400" b="1">
                <a:ea typeface="Majalla UI"/>
              </a:rPr>
              <a:t> </a:t>
            </a:r>
            <a:endParaRPr lang="en-US" altLang="ar-SA" sz="1400" b="1">
              <a:ea typeface="Majalla UI"/>
            </a:endParaRPr>
          </a:p>
        </p:txBody>
      </p:sp>
      <p:sp>
        <p:nvSpPr>
          <p:cNvPr id="14342" name="AutoShape 6">
            <a:extLst>
              <a:ext uri="{FF2B5EF4-FFF2-40B4-BE49-F238E27FC236}">
                <a16:creationId xmlns:a16="http://schemas.microsoft.com/office/drawing/2014/main" id="{00C84D1B-B37A-41A4-B493-796F1DD3B237}"/>
              </a:ext>
            </a:extLst>
          </p:cNvPr>
          <p:cNvSpPr>
            <a:spLocks noChangeArrowheads="1"/>
          </p:cNvSpPr>
          <p:nvPr/>
        </p:nvSpPr>
        <p:spPr bwMode="auto">
          <a:xfrm>
            <a:off x="6732588" y="404813"/>
            <a:ext cx="1081087" cy="935037"/>
          </a:xfrm>
          <a:prstGeom prst="star8">
            <a:avLst>
              <a:gd name="adj" fmla="val 38250"/>
            </a:avLst>
          </a:prstGeom>
          <a:gradFill rotWithShape="0">
            <a:gsLst>
              <a:gs pos="0">
                <a:srgbClr val="99CCFF"/>
              </a:gs>
              <a:gs pos="50000">
                <a:schemeClr val="bg1"/>
              </a:gs>
              <a:gs pos="100000">
                <a:srgbClr val="99CCFF"/>
              </a:gs>
            </a:gsLst>
            <a:lin ang="5400000" scaled="1"/>
          </a:gradFill>
          <a:ln w="25400" cmpd="dbl">
            <a:solidFill>
              <a:srgbClr val="000080"/>
            </a:solidFill>
            <a:miter lim="800000"/>
            <a:headEnd/>
            <a:tailEnd/>
          </a:ln>
          <a:effectLst/>
        </p:spPr>
        <p:txBody>
          <a:bodyPr wrap="none" anchor="ctr"/>
          <a:lstStyle/>
          <a:p>
            <a:pPr eaLnBrk="1" fontAlgn="auto" hangingPunct="1">
              <a:spcBef>
                <a:spcPts val="0"/>
              </a:spcBef>
              <a:spcAft>
                <a:spcPts val="0"/>
              </a:spcAft>
              <a:defRPr/>
            </a:pPr>
            <a:endParaRPr lang="ar-SA">
              <a:latin typeface="+mn-lt"/>
            </a:endParaRPr>
          </a:p>
        </p:txBody>
      </p:sp>
      <p:sp>
        <p:nvSpPr>
          <p:cNvPr id="16393" name="Text Box 7">
            <a:extLst>
              <a:ext uri="{FF2B5EF4-FFF2-40B4-BE49-F238E27FC236}">
                <a16:creationId xmlns:a16="http://schemas.microsoft.com/office/drawing/2014/main" id="{45FABDBF-124E-43E6-80A9-78BB186EFBDE}"/>
              </a:ext>
            </a:extLst>
          </p:cNvPr>
          <p:cNvSpPr txBox="1">
            <a:spLocks noChangeArrowheads="1"/>
          </p:cNvSpPr>
          <p:nvPr/>
        </p:nvSpPr>
        <p:spPr bwMode="auto">
          <a:xfrm>
            <a:off x="6877050" y="549275"/>
            <a:ext cx="841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EG" altLang="ar-SA" b="1" dirty="0">
                <a:solidFill>
                  <a:srgbClr val="FF0066"/>
                </a:solidFill>
                <a:ea typeface="Majalla UI"/>
              </a:rPr>
              <a:t> </a:t>
            </a:r>
            <a:r>
              <a:rPr lang="ar-EG" altLang="ar-SA" b="1" dirty="0">
                <a:solidFill>
                  <a:srgbClr val="008000"/>
                </a:solidFill>
                <a:ea typeface="Majalla UI"/>
              </a:rPr>
              <a:t>الـرسول</a:t>
            </a:r>
          </a:p>
          <a:p>
            <a:pPr algn="ctr" eaLnBrk="1" hangingPunct="1"/>
            <a:r>
              <a:rPr lang="ar-EG" altLang="ar-SA" b="1" dirty="0">
                <a:solidFill>
                  <a:srgbClr val="008000"/>
                </a:solidFill>
                <a:ea typeface="Majalla UI"/>
              </a:rPr>
              <a:t> زوجًا</a:t>
            </a:r>
            <a:endParaRPr lang="en-US" altLang="ar-SA" b="1" dirty="0">
              <a:solidFill>
                <a:srgbClr val="008000"/>
              </a:solidFill>
              <a:ea typeface="Majalla UI"/>
            </a:endParaRPr>
          </a:p>
        </p:txBody>
      </p:sp>
      <p:sp>
        <p:nvSpPr>
          <p:cNvPr id="14344" name="AutoShape 8">
            <a:extLst>
              <a:ext uri="{FF2B5EF4-FFF2-40B4-BE49-F238E27FC236}">
                <a16:creationId xmlns:a16="http://schemas.microsoft.com/office/drawing/2014/main" id="{A1085D9E-E488-4461-AC27-C6C63F3DFC42}"/>
              </a:ext>
            </a:extLst>
          </p:cNvPr>
          <p:cNvSpPr>
            <a:spLocks noChangeArrowheads="1"/>
          </p:cNvSpPr>
          <p:nvPr/>
        </p:nvSpPr>
        <p:spPr bwMode="auto">
          <a:xfrm>
            <a:off x="1908175" y="620713"/>
            <a:ext cx="4681538" cy="576262"/>
          </a:xfrm>
          <a:prstGeom prst="roundRect">
            <a:avLst>
              <a:gd name="adj" fmla="val 16667"/>
            </a:avLst>
          </a:prstGeom>
          <a:gradFill rotWithShape="1">
            <a:gsLst>
              <a:gs pos="0">
                <a:srgbClr val="99CCFF">
                  <a:alpha val="69000"/>
                </a:srgbClr>
              </a:gs>
              <a:gs pos="50000">
                <a:schemeClr val="bg1"/>
              </a:gs>
              <a:gs pos="100000">
                <a:srgbClr val="99CCFF">
                  <a:alpha val="69000"/>
                </a:srgbClr>
              </a:gs>
            </a:gsLst>
            <a:lin ang="5400000" scaled="1"/>
          </a:gradFill>
          <a:ln w="9525">
            <a:solidFill>
              <a:schemeClr val="tx1"/>
            </a:solidFill>
            <a:round/>
            <a:headEnd/>
            <a:tailEnd/>
          </a:ln>
          <a:effectLst/>
        </p:spPr>
        <p:txBody>
          <a:bodyPr wrap="none" anchor="ctr"/>
          <a:lstStyle/>
          <a:p>
            <a:pPr eaLnBrk="1" fontAlgn="auto" hangingPunct="1">
              <a:spcBef>
                <a:spcPts val="0"/>
              </a:spcBef>
              <a:spcAft>
                <a:spcPts val="0"/>
              </a:spcAft>
              <a:defRPr/>
            </a:pPr>
            <a:endParaRPr lang="ar-SA">
              <a:latin typeface="+mn-lt"/>
            </a:endParaRPr>
          </a:p>
        </p:txBody>
      </p:sp>
      <p:sp>
        <p:nvSpPr>
          <p:cNvPr id="16397" name="Text Box 9">
            <a:extLst>
              <a:ext uri="{FF2B5EF4-FFF2-40B4-BE49-F238E27FC236}">
                <a16:creationId xmlns:a16="http://schemas.microsoft.com/office/drawing/2014/main" id="{74C5D398-11F9-49CE-B223-45210A8E5D86}"/>
              </a:ext>
            </a:extLst>
          </p:cNvPr>
          <p:cNvSpPr txBox="1">
            <a:spLocks noChangeArrowheads="1"/>
          </p:cNvSpPr>
          <p:nvPr/>
        </p:nvSpPr>
        <p:spPr bwMode="auto">
          <a:xfrm>
            <a:off x="1908175" y="692150"/>
            <a:ext cx="459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SA" altLang="ar-SA" sz="2000" b="1" dirty="0">
                <a:solidFill>
                  <a:srgbClr val="008000"/>
                </a:solidFill>
                <a:ea typeface="Majalla UI"/>
              </a:rPr>
              <a:t>وفائه صلى الله عليه وسلم</a:t>
            </a:r>
            <a:r>
              <a:rPr lang="ar-SA" altLang="ar-SA" sz="2000" dirty="0">
                <a:solidFill>
                  <a:srgbClr val="008000"/>
                </a:solidFill>
                <a:ea typeface="Majalla UI"/>
              </a:rPr>
              <a:t> </a:t>
            </a:r>
            <a:endParaRPr lang="en-US" altLang="ar-SA" sz="2000" dirty="0">
              <a:solidFill>
                <a:srgbClr val="008000"/>
              </a:solidFill>
              <a:ea typeface="Majalla UI"/>
            </a:endParaRPr>
          </a:p>
        </p:txBody>
      </p:sp>
    </p:spTree>
  </p:cSld>
  <p:clrMapOvr>
    <a:masterClrMapping/>
  </p:clrMapOvr>
  <p:transition>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39522975-FED3-49DD-A213-AC4980B2240A}"/>
              </a:ext>
            </a:extLst>
          </p:cNvPr>
          <p:cNvPicPr>
            <a:picLocks noChangeAspect="1"/>
          </p:cNvPicPr>
          <p:nvPr/>
        </p:nvPicPr>
        <p:blipFill>
          <a:blip r:embed="rId2"/>
          <a:stretch>
            <a:fillRect/>
          </a:stretch>
        </p:blipFill>
        <p:spPr>
          <a:xfrm>
            <a:off x="0" y="0"/>
            <a:ext cx="9144000" cy="6857999"/>
          </a:xfrm>
          <a:prstGeom prst="rect">
            <a:avLst/>
          </a:prstGeom>
        </p:spPr>
      </p:pic>
      <p:sp>
        <p:nvSpPr>
          <p:cNvPr id="15364" name="Rectangle 4">
            <a:extLst>
              <a:ext uri="{FF2B5EF4-FFF2-40B4-BE49-F238E27FC236}">
                <a16:creationId xmlns:a16="http://schemas.microsoft.com/office/drawing/2014/main" id="{0038D900-D27B-4237-9974-8AA65B08A8D4}"/>
              </a:ext>
            </a:extLst>
          </p:cNvPr>
          <p:cNvSpPr>
            <a:spLocks noChangeArrowheads="1"/>
          </p:cNvSpPr>
          <p:nvPr/>
        </p:nvSpPr>
        <p:spPr bwMode="auto">
          <a:xfrm>
            <a:off x="107504" y="1484313"/>
            <a:ext cx="8928991" cy="5184775"/>
          </a:xfrm>
          <a:prstGeom prst="rect">
            <a:avLst/>
          </a:prstGeom>
          <a:gradFill rotWithShape="1">
            <a:gsLst>
              <a:gs pos="0">
                <a:srgbClr val="C1E0FF">
                  <a:alpha val="87000"/>
                </a:srgbClr>
              </a:gs>
              <a:gs pos="50000">
                <a:schemeClr val="bg1"/>
              </a:gs>
              <a:gs pos="100000">
                <a:srgbClr val="C1E0FF">
                  <a:alpha val="87000"/>
                </a:srgbClr>
              </a:gs>
            </a:gsLst>
            <a:lin ang="5400000" scaled="1"/>
          </a:gradFill>
          <a:ln w="9525">
            <a:solidFill>
              <a:srgbClr val="420000"/>
            </a:solidFill>
            <a:miter lim="800000"/>
            <a:headEnd/>
            <a:tailEnd/>
          </a:ln>
          <a:effectLst/>
        </p:spPr>
        <p:txBody>
          <a:bodyPr wrap="none" anchor="ctr"/>
          <a:lstStyle/>
          <a:p>
            <a:pPr algn="ctr" eaLnBrk="1" fontAlgn="auto" hangingPunct="1">
              <a:spcBef>
                <a:spcPts val="0"/>
              </a:spcBef>
              <a:spcAft>
                <a:spcPts val="0"/>
              </a:spcAft>
              <a:defRPr/>
            </a:pPr>
            <a:endParaRPr lang="en-US" altLang="ar-SA">
              <a:latin typeface="+mn-lt"/>
            </a:endParaRPr>
          </a:p>
        </p:txBody>
      </p:sp>
      <p:sp>
        <p:nvSpPr>
          <p:cNvPr id="17415" name="Text Box 5">
            <a:extLst>
              <a:ext uri="{FF2B5EF4-FFF2-40B4-BE49-F238E27FC236}">
                <a16:creationId xmlns:a16="http://schemas.microsoft.com/office/drawing/2014/main" id="{9E07E577-90D9-4DC8-BCFE-4862D152D5CD}"/>
              </a:ext>
            </a:extLst>
          </p:cNvPr>
          <p:cNvSpPr txBox="1">
            <a:spLocks noChangeArrowheads="1"/>
          </p:cNvSpPr>
          <p:nvPr/>
        </p:nvSpPr>
        <p:spPr bwMode="auto">
          <a:xfrm>
            <a:off x="1547813" y="1628775"/>
            <a:ext cx="6121400"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eaLnBrk="1" hangingPunct="1"/>
            <a:r>
              <a:rPr lang="ar-SA" altLang="ar-SA" sz="1400" b="1">
                <a:ea typeface="Majalla UI"/>
              </a:rPr>
              <a:t>أما عدله صلى الله عليه وسلم بين أزواجه، فهو على نحو ما قلت من حبه وملاعبته وحلمه ووفائه، وعدله ناشئ عن الشعور بالمسؤولية، ومن فِطرة الله تعالى له على الحق والعدل وبعثه بهما.</a:t>
            </a:r>
          </a:p>
          <a:p>
            <a:pPr eaLnBrk="1" hangingPunct="1"/>
            <a:endParaRPr lang="ar-SA" altLang="ar-SA" sz="1400" b="1">
              <a:ea typeface="Majalla UI"/>
            </a:endParaRPr>
          </a:p>
          <a:p>
            <a:pPr eaLnBrk="1" hangingPunct="1"/>
            <a:r>
              <a:rPr lang="ar-SA" altLang="ar-SA" sz="1400" b="1">
                <a:ea typeface="Majalla UI"/>
              </a:rPr>
              <a:t>1- فقد كان صلى الله عليه وسلم كما قالت عائشة - رضي الله عنها - : </a:t>
            </a:r>
            <a:r>
              <a:rPr lang="ar-SA" altLang="ar-SA" sz="1400" b="1">
                <a:solidFill>
                  <a:srgbClr val="FF0066"/>
                </a:solidFill>
                <a:ea typeface="Majalla UI"/>
              </a:rPr>
              <a:t>" قالت عائشة : يا ابن أختي كان رسول الله صلى الله عليه وسلم لا يفضل بعضنا على بعض في القسم من مكثه عندنا وكان قل يوم إلا وهو يطوف علينا جميعا فيدنو من كل امرأة من غير مسيس حتى يبلغ إلى التي هو يومها فيبيت عندها ولقد قالت سودة بنت زمعة حين أسنت وفرقت أن يفارقها رسول الله صلى الله عليه وسلم يا رسول الله يومي لعائشة فقبل ذلك رسول الله صلى الله عليه وسلم منها قالت نقول في ذلك أنزل الله تعالى وفي أشباهها أراه قال ( وإن امرأة خافت من بعلها نشوزا ) </a:t>
            </a:r>
            <a:br>
              <a:rPr lang="ar-SA" altLang="ar-SA" sz="1400" b="1">
                <a:solidFill>
                  <a:srgbClr val="FF0066"/>
                </a:solidFill>
                <a:ea typeface="Majalla UI"/>
              </a:rPr>
            </a:br>
            <a:r>
              <a:rPr lang="ar-SA" altLang="ar-SA" sz="1400" b="1">
                <a:ea typeface="Majalla UI"/>
              </a:rPr>
              <a:t>الراوي: عائشة - خلاصة الدرجة: سكت عنه [وقد قال في رسالته لأهل مكة كل ما سكت عنه فهو صالح] - المحدث: أبو داود - المصدر: سنن أبي داود - الصفحة أو الرقم: 2135</a:t>
            </a:r>
            <a:br>
              <a:rPr lang="ar-SA" altLang="ar-SA" sz="1400" b="1">
                <a:ea typeface="Majalla UI"/>
              </a:rPr>
            </a:br>
            <a:endParaRPr lang="ar-SA" altLang="ar-SA" sz="1400" b="1">
              <a:ea typeface="Majalla UI"/>
            </a:endParaRPr>
          </a:p>
          <a:p>
            <a:pPr eaLnBrk="1" hangingPunct="1"/>
            <a:r>
              <a:rPr lang="ar-SA" altLang="ar-SA" sz="1400" b="1">
                <a:ea typeface="Majalla UI"/>
              </a:rPr>
              <a:t>2- ولم يكن يتغير حاله صلى الله عليه وسلم في العدل تبعًا لتغير أحواله سفرًا وحضرًا، بل لقد كان يعدل في سفره كما يعدل في حضَره، كما قالت عائشة - رضي الله عنها - : </a:t>
            </a:r>
            <a:r>
              <a:rPr lang="ar-SA" altLang="ar-SA" sz="1400" b="1">
                <a:solidFill>
                  <a:srgbClr val="FF0066"/>
                </a:solidFill>
                <a:ea typeface="Majalla UI"/>
              </a:rPr>
              <a:t>" كان رسول الله صلى الله عليه وسلم إذا أراد سفرا أقرع بين نسائه ، فأيتهن خرج سهمها خرج بها معه ، وكان يقسم لكل امرأة منهن يومها وليلتها ، غير أن سودة بنت زمعة وهبت يومها وليلتها لعائشة زوج النبي صلى الله عليه وسلم ، تبتغي بذلك رضا رسول الله صلى الله عليه وسلم . </a:t>
            </a:r>
            <a:br>
              <a:rPr lang="ar-SA" altLang="ar-SA" sz="1400" b="1">
                <a:solidFill>
                  <a:srgbClr val="FF0066"/>
                </a:solidFill>
                <a:ea typeface="Majalla UI"/>
              </a:rPr>
            </a:br>
            <a:r>
              <a:rPr lang="ar-SA" altLang="ar-SA" sz="1400" b="1">
                <a:ea typeface="Majalla UI"/>
              </a:rPr>
              <a:t>الراوي: عائشة - خلاصة الدرجة: [صحيح] - المحدث: البخاري - المصدر: الجامع الصحيح - الصفحة أو الرقم: 2593</a:t>
            </a:r>
            <a:br>
              <a:rPr lang="ar-SA" altLang="ar-SA" sz="1400" b="1">
                <a:ea typeface="Majalla UI"/>
              </a:rPr>
            </a:br>
            <a:r>
              <a:rPr lang="ar-SA" altLang="ar-SA" sz="1400" b="1">
                <a:ea typeface="Majalla UI"/>
              </a:rPr>
              <a:t>تعني بذلك لمَّا كبرت، وأضحت لا إربة لها في الرجال</a:t>
            </a:r>
            <a:endParaRPr lang="en-US" altLang="ar-SA" sz="1400" b="1">
              <a:ea typeface="Majalla UI"/>
            </a:endParaRPr>
          </a:p>
        </p:txBody>
      </p:sp>
      <p:sp>
        <p:nvSpPr>
          <p:cNvPr id="15366" name="AutoShape 6">
            <a:extLst>
              <a:ext uri="{FF2B5EF4-FFF2-40B4-BE49-F238E27FC236}">
                <a16:creationId xmlns:a16="http://schemas.microsoft.com/office/drawing/2014/main" id="{871378ED-D50C-4510-A9B9-0C6A0A0F3570}"/>
              </a:ext>
            </a:extLst>
          </p:cNvPr>
          <p:cNvSpPr>
            <a:spLocks noChangeArrowheads="1"/>
          </p:cNvSpPr>
          <p:nvPr/>
        </p:nvSpPr>
        <p:spPr bwMode="auto">
          <a:xfrm>
            <a:off x="6732588" y="404813"/>
            <a:ext cx="1081087" cy="935037"/>
          </a:xfrm>
          <a:prstGeom prst="star8">
            <a:avLst>
              <a:gd name="adj" fmla="val 38250"/>
            </a:avLst>
          </a:prstGeom>
          <a:gradFill rotWithShape="0">
            <a:gsLst>
              <a:gs pos="0">
                <a:srgbClr val="99CCFF"/>
              </a:gs>
              <a:gs pos="50000">
                <a:schemeClr val="bg1"/>
              </a:gs>
              <a:gs pos="100000">
                <a:srgbClr val="99CCFF"/>
              </a:gs>
            </a:gsLst>
            <a:lin ang="5400000" scaled="1"/>
          </a:gradFill>
          <a:ln w="25400" cmpd="dbl">
            <a:solidFill>
              <a:srgbClr val="000080"/>
            </a:solidFill>
            <a:miter lim="800000"/>
            <a:headEnd/>
            <a:tailEnd/>
          </a:ln>
          <a:effectLst/>
        </p:spPr>
        <p:txBody>
          <a:bodyPr wrap="none" anchor="ctr"/>
          <a:lstStyle/>
          <a:p>
            <a:pPr eaLnBrk="1" fontAlgn="auto" hangingPunct="1">
              <a:spcBef>
                <a:spcPts val="0"/>
              </a:spcBef>
              <a:spcAft>
                <a:spcPts val="0"/>
              </a:spcAft>
              <a:defRPr/>
            </a:pPr>
            <a:endParaRPr lang="ar-SA">
              <a:latin typeface="+mn-lt"/>
            </a:endParaRPr>
          </a:p>
        </p:txBody>
      </p:sp>
      <p:sp>
        <p:nvSpPr>
          <p:cNvPr id="17417" name="Text Box 7">
            <a:extLst>
              <a:ext uri="{FF2B5EF4-FFF2-40B4-BE49-F238E27FC236}">
                <a16:creationId xmlns:a16="http://schemas.microsoft.com/office/drawing/2014/main" id="{7457D9B5-9264-48BB-B080-02CD2AAC5EB9}"/>
              </a:ext>
            </a:extLst>
          </p:cNvPr>
          <p:cNvSpPr txBox="1">
            <a:spLocks noChangeArrowheads="1"/>
          </p:cNvSpPr>
          <p:nvPr/>
        </p:nvSpPr>
        <p:spPr bwMode="auto">
          <a:xfrm>
            <a:off x="6877050" y="549275"/>
            <a:ext cx="841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EG" altLang="ar-SA" b="1" dirty="0">
                <a:solidFill>
                  <a:srgbClr val="FF0066"/>
                </a:solidFill>
                <a:ea typeface="Majalla UI"/>
              </a:rPr>
              <a:t> </a:t>
            </a:r>
            <a:r>
              <a:rPr lang="ar-EG" altLang="ar-SA" b="1" dirty="0">
                <a:solidFill>
                  <a:srgbClr val="008000"/>
                </a:solidFill>
                <a:ea typeface="Majalla UI"/>
              </a:rPr>
              <a:t>الـرسول</a:t>
            </a:r>
          </a:p>
          <a:p>
            <a:pPr algn="ctr" eaLnBrk="1" hangingPunct="1"/>
            <a:r>
              <a:rPr lang="ar-EG" altLang="ar-SA" b="1" dirty="0">
                <a:solidFill>
                  <a:srgbClr val="008000"/>
                </a:solidFill>
                <a:ea typeface="Majalla UI"/>
              </a:rPr>
              <a:t> زوجًا</a:t>
            </a:r>
            <a:endParaRPr lang="en-US" altLang="ar-SA" b="1" dirty="0">
              <a:solidFill>
                <a:srgbClr val="008000"/>
              </a:solidFill>
              <a:ea typeface="Majalla UI"/>
            </a:endParaRPr>
          </a:p>
        </p:txBody>
      </p:sp>
      <p:sp>
        <p:nvSpPr>
          <p:cNvPr id="15368" name="AutoShape 8">
            <a:extLst>
              <a:ext uri="{FF2B5EF4-FFF2-40B4-BE49-F238E27FC236}">
                <a16:creationId xmlns:a16="http://schemas.microsoft.com/office/drawing/2014/main" id="{1EDC3E45-FB65-49D1-8C92-778F25040280}"/>
              </a:ext>
            </a:extLst>
          </p:cNvPr>
          <p:cNvSpPr>
            <a:spLocks noChangeArrowheads="1"/>
          </p:cNvSpPr>
          <p:nvPr/>
        </p:nvSpPr>
        <p:spPr bwMode="auto">
          <a:xfrm>
            <a:off x="1908175" y="620713"/>
            <a:ext cx="4681538" cy="576262"/>
          </a:xfrm>
          <a:prstGeom prst="roundRect">
            <a:avLst>
              <a:gd name="adj" fmla="val 16667"/>
            </a:avLst>
          </a:prstGeom>
          <a:gradFill rotWithShape="1">
            <a:gsLst>
              <a:gs pos="0">
                <a:srgbClr val="99CCFF">
                  <a:alpha val="69000"/>
                </a:srgbClr>
              </a:gs>
              <a:gs pos="50000">
                <a:schemeClr val="bg1"/>
              </a:gs>
              <a:gs pos="100000">
                <a:srgbClr val="99CCFF">
                  <a:alpha val="69000"/>
                </a:srgbClr>
              </a:gs>
            </a:gsLst>
            <a:lin ang="5400000" scaled="1"/>
          </a:gradFill>
          <a:ln w="9525">
            <a:solidFill>
              <a:schemeClr val="tx1"/>
            </a:solidFill>
            <a:round/>
            <a:headEnd/>
            <a:tailEnd/>
          </a:ln>
          <a:effectLst/>
        </p:spPr>
        <p:txBody>
          <a:bodyPr wrap="none" anchor="ctr"/>
          <a:lstStyle/>
          <a:p>
            <a:pPr eaLnBrk="1" fontAlgn="auto" hangingPunct="1">
              <a:spcBef>
                <a:spcPts val="0"/>
              </a:spcBef>
              <a:spcAft>
                <a:spcPts val="0"/>
              </a:spcAft>
              <a:defRPr/>
            </a:pPr>
            <a:endParaRPr lang="ar-SA">
              <a:latin typeface="+mn-lt"/>
            </a:endParaRPr>
          </a:p>
        </p:txBody>
      </p:sp>
      <p:sp>
        <p:nvSpPr>
          <p:cNvPr id="17421" name="Text Box 9">
            <a:extLst>
              <a:ext uri="{FF2B5EF4-FFF2-40B4-BE49-F238E27FC236}">
                <a16:creationId xmlns:a16="http://schemas.microsoft.com/office/drawing/2014/main" id="{884DB1ED-E603-45B8-BF24-ABCDC6676EF0}"/>
              </a:ext>
            </a:extLst>
          </p:cNvPr>
          <p:cNvSpPr txBox="1">
            <a:spLocks noChangeArrowheads="1"/>
          </p:cNvSpPr>
          <p:nvPr/>
        </p:nvSpPr>
        <p:spPr bwMode="auto">
          <a:xfrm>
            <a:off x="1908175" y="692150"/>
            <a:ext cx="459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SA" altLang="ar-SA" sz="2400" b="1" dirty="0">
                <a:solidFill>
                  <a:srgbClr val="008000"/>
                </a:solidFill>
                <a:ea typeface="Majalla UI"/>
              </a:rPr>
              <a:t>عدله صلى الله عليه وسلم بين أزواجه</a:t>
            </a:r>
            <a:r>
              <a:rPr lang="ar-SA" altLang="ar-SA" sz="2400" dirty="0">
                <a:solidFill>
                  <a:srgbClr val="008000"/>
                </a:solidFill>
                <a:ea typeface="Majalla UI"/>
              </a:rPr>
              <a:t> </a:t>
            </a:r>
            <a:endParaRPr lang="en-US" altLang="ar-SA" sz="2400" dirty="0">
              <a:solidFill>
                <a:srgbClr val="008000"/>
              </a:solidFill>
              <a:ea typeface="Majalla UI"/>
            </a:endParaRPr>
          </a:p>
        </p:txBody>
      </p:sp>
    </p:spTree>
  </p:cSld>
  <p:clrMapOvr>
    <a:masterClrMapping/>
  </p:clrMapOvr>
  <p:transition>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2045CD90-DBF8-40A2-B168-77C6D3FD450A}"/>
              </a:ext>
            </a:extLst>
          </p:cNvPr>
          <p:cNvPicPr>
            <a:picLocks noChangeAspect="1"/>
          </p:cNvPicPr>
          <p:nvPr/>
        </p:nvPicPr>
        <p:blipFill>
          <a:blip r:embed="rId2"/>
          <a:stretch>
            <a:fillRect/>
          </a:stretch>
        </p:blipFill>
        <p:spPr>
          <a:xfrm>
            <a:off x="0" y="0"/>
            <a:ext cx="9144000" cy="6857999"/>
          </a:xfrm>
          <a:prstGeom prst="rect">
            <a:avLst/>
          </a:prstGeom>
        </p:spPr>
      </p:pic>
      <p:sp>
        <p:nvSpPr>
          <p:cNvPr id="16388" name="Rectangle 4">
            <a:extLst>
              <a:ext uri="{FF2B5EF4-FFF2-40B4-BE49-F238E27FC236}">
                <a16:creationId xmlns:a16="http://schemas.microsoft.com/office/drawing/2014/main" id="{10D2CD46-FEA3-41E5-BE5D-EC57F7832A3B}"/>
              </a:ext>
            </a:extLst>
          </p:cNvPr>
          <p:cNvSpPr>
            <a:spLocks noChangeArrowheads="1"/>
          </p:cNvSpPr>
          <p:nvPr/>
        </p:nvSpPr>
        <p:spPr bwMode="auto">
          <a:xfrm>
            <a:off x="107504" y="1484313"/>
            <a:ext cx="8856983" cy="5184775"/>
          </a:xfrm>
          <a:prstGeom prst="rect">
            <a:avLst/>
          </a:prstGeom>
          <a:gradFill rotWithShape="1">
            <a:gsLst>
              <a:gs pos="0">
                <a:srgbClr val="C1E0FF">
                  <a:alpha val="87000"/>
                </a:srgbClr>
              </a:gs>
              <a:gs pos="50000">
                <a:schemeClr val="bg1"/>
              </a:gs>
              <a:gs pos="100000">
                <a:srgbClr val="C1E0FF">
                  <a:alpha val="87000"/>
                </a:srgbClr>
              </a:gs>
            </a:gsLst>
            <a:lin ang="5400000" scaled="1"/>
          </a:gradFill>
          <a:ln w="9525">
            <a:solidFill>
              <a:srgbClr val="420000"/>
            </a:solidFill>
            <a:miter lim="800000"/>
            <a:headEnd/>
            <a:tailEnd/>
          </a:ln>
          <a:effectLst/>
        </p:spPr>
        <p:txBody>
          <a:bodyPr wrap="none" anchor="ctr"/>
          <a:lstStyle/>
          <a:p>
            <a:pPr algn="ctr" eaLnBrk="1" fontAlgn="auto" hangingPunct="1">
              <a:spcBef>
                <a:spcPts val="0"/>
              </a:spcBef>
              <a:spcAft>
                <a:spcPts val="0"/>
              </a:spcAft>
              <a:defRPr/>
            </a:pPr>
            <a:endParaRPr lang="en-US" altLang="ar-SA">
              <a:latin typeface="+mn-lt"/>
            </a:endParaRPr>
          </a:p>
        </p:txBody>
      </p:sp>
      <p:sp>
        <p:nvSpPr>
          <p:cNvPr id="18439" name="Text Box 5">
            <a:extLst>
              <a:ext uri="{FF2B5EF4-FFF2-40B4-BE49-F238E27FC236}">
                <a16:creationId xmlns:a16="http://schemas.microsoft.com/office/drawing/2014/main" id="{3CD83FB9-A1E5-4B20-84C9-350F1FF6055D}"/>
              </a:ext>
            </a:extLst>
          </p:cNvPr>
          <p:cNvSpPr txBox="1">
            <a:spLocks noChangeArrowheads="1"/>
          </p:cNvSpPr>
          <p:nvPr/>
        </p:nvSpPr>
        <p:spPr bwMode="auto">
          <a:xfrm>
            <a:off x="1547813" y="1628775"/>
            <a:ext cx="6121400" cy="455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eaLnBrk="1" hangingPunct="1"/>
            <a:r>
              <a:rPr lang="ar-SA" altLang="ar-SA" sz="1400" b="1" dirty="0">
                <a:ea typeface="Majalla UI"/>
              </a:rPr>
              <a:t>3- وكان من عدله صلى الله عليه وسلم بينهن أنه كان إذا تزوج ثيِّبًا أقام عندها ثلاثًا </a:t>
            </a:r>
            <a:r>
              <a:rPr lang="ar-SA" altLang="ar-SA" sz="1400" b="1" dirty="0" err="1">
                <a:ea typeface="Majalla UI"/>
              </a:rPr>
              <a:t>لإيناسها</a:t>
            </a:r>
            <a:r>
              <a:rPr lang="ar-SA" altLang="ar-SA" sz="1400" b="1" dirty="0">
                <a:ea typeface="Majalla UI"/>
              </a:rPr>
              <a:t>، ثم يقسم لها كسائر نسائه، كما روت أم سلمة - رضي الله عنها - </a:t>
            </a:r>
            <a:r>
              <a:rPr lang="ar-SA" altLang="ar-SA" sz="1400" b="1" dirty="0">
                <a:solidFill>
                  <a:srgbClr val="FF0066"/>
                </a:solidFill>
                <a:ea typeface="Majalla UI"/>
              </a:rPr>
              <a:t>أن رسول الله صلى الله عليه وسلم أقام عندها ثلاثًا، وقال لها : إن شئت سبعت عندك وسبعت عندهن وإن شئت ثلثت عندك ودرت فقالت ثلث</a:t>
            </a:r>
          </a:p>
          <a:p>
            <a:pPr eaLnBrk="1" hangingPunct="1"/>
            <a:r>
              <a:rPr lang="ar-SA" altLang="ar-SA" sz="1400" b="1" dirty="0">
                <a:ea typeface="Majalla UI"/>
              </a:rPr>
              <a:t>الراوي: أبو بكر بن عبد الرحمن - خلاصة الدرجة: صحيح - المحدث: البخاري - المصدر: التاريخ الكبير - الصفحة أو الرقم: 1/47 </a:t>
            </a:r>
            <a:endParaRPr lang="ar-EG" altLang="ar-SA" sz="1400" b="1" dirty="0">
              <a:ea typeface="Majalla UI"/>
            </a:endParaRPr>
          </a:p>
          <a:p>
            <a:pPr eaLnBrk="1" hangingPunct="1">
              <a:buFontTx/>
              <a:buChar char="-"/>
            </a:pPr>
            <a:r>
              <a:rPr lang="ar-SA" altLang="ar-SA" sz="1400" b="1" dirty="0">
                <a:ea typeface="Majalla UI"/>
              </a:rPr>
              <a:t>ولقد بلغ به الحال في عدله صلى الله عليه وسلم أنه لم يفرِّط فيه حتى في مرض موته، حيث كان يُطاف به عليهن في بيوتهن كل واحدة في نوبتها، قالت أم المؤمنين عائشة - رضي الله عنها-: " </a:t>
            </a:r>
            <a:r>
              <a:rPr lang="ar-SA" altLang="ar-SA" sz="1400" b="1" dirty="0">
                <a:solidFill>
                  <a:srgbClr val="FF0066"/>
                </a:solidFill>
                <a:ea typeface="Majalla UI"/>
              </a:rPr>
              <a:t>لما ثقل النبي صلى الله عليه وسلم فاشتد وجعه ، استأذن أزواجه أن يمرض في بيتي ، فأذن له ، فخرج بين رجلين تخط رجلاه الأرض ، وكان بين العباس وبين رجل آخر ، فقال عبيد الله : فذكرت لابن عباس ما قالت عائشة ، فقال لي : وهل تدري من الرجل الذي لم تسم عائشة ؟ قلت : لا ، قال : هو علي بن أبي طالب .</a:t>
            </a:r>
            <a:r>
              <a:rPr lang="ar-SA" altLang="ar-SA" sz="1400" b="1" dirty="0">
                <a:ea typeface="Majalla UI"/>
              </a:rPr>
              <a:t> </a:t>
            </a:r>
            <a:br>
              <a:rPr lang="ar-SA" altLang="ar-SA" sz="1400" b="1" dirty="0">
                <a:ea typeface="Majalla UI"/>
              </a:rPr>
            </a:br>
            <a:r>
              <a:rPr lang="ar-SA" altLang="ar-SA" sz="1400" b="1" dirty="0">
                <a:ea typeface="Majalla UI"/>
              </a:rPr>
              <a:t>الراوي: عائشة - خلاصة الدرجة: [صحيح] - المحدث: البخاري - المصدر: الجامع الصحيح - الصفحة أو الرقم: 2588 </a:t>
            </a:r>
            <a:br>
              <a:rPr lang="ar-SA" altLang="ar-SA" sz="1400" b="1" dirty="0">
                <a:ea typeface="Majalla UI"/>
              </a:rPr>
            </a:br>
            <a:r>
              <a:rPr lang="ar-SA" altLang="ar-SA" sz="1400" b="1" dirty="0">
                <a:ea typeface="Majalla UI"/>
              </a:rPr>
              <a:t>5- وفي رواية قالت: " </a:t>
            </a:r>
            <a:r>
              <a:rPr lang="ar-SA" altLang="ar-SA" sz="1400" b="1" dirty="0">
                <a:solidFill>
                  <a:srgbClr val="FF0066"/>
                </a:solidFill>
                <a:ea typeface="Majalla UI"/>
              </a:rPr>
              <a:t>أن رسول الله صلى الله عليه وسلم كان يسأل في مرضه الذي مات فيه ، يقول : ( أين أنا غدا ، أين أنا غدا ) . يريد يوم عائشة ، فأذن له أزواجه يكون حيث شاء ، فكان في بيت عائشة حتى مات عندها ، قالت عائشة : فمات في اليوم الذي يدور علي فيه في بيتي ، فقبضه الله وإن رأسه لبين نحري وسحري ، وخالط ريقه ريقي . ثم قالت : دخل عبد الرحمن بن أبي بكر ، ومعه سواك يستن به ، فنظر إليه رسول الله صلى الله عليه وسلم ، فقلت له : أعطني هذا السواك يا عبد الرحمن ، </a:t>
            </a:r>
            <a:r>
              <a:rPr lang="ar-SA" altLang="ar-SA" sz="1400" b="1" dirty="0" err="1">
                <a:solidFill>
                  <a:srgbClr val="FF0066"/>
                </a:solidFill>
                <a:ea typeface="Majalla UI"/>
              </a:rPr>
              <a:t>فأعطانيه</a:t>
            </a:r>
            <a:r>
              <a:rPr lang="ar-SA" altLang="ar-SA" sz="1400" b="1" dirty="0">
                <a:solidFill>
                  <a:srgbClr val="FF0066"/>
                </a:solidFill>
                <a:ea typeface="Majalla UI"/>
              </a:rPr>
              <a:t> ، فقضمته ، ثم مضغته ، فأعطيته رسول الله صلى الله عليه وسلم فاستن به ، وهو مستند إلى صدري.“</a:t>
            </a:r>
            <a:r>
              <a:rPr lang="ar-SA" altLang="ar-SA" sz="1400" b="1" dirty="0">
                <a:ea typeface="Majalla UI"/>
              </a:rPr>
              <a:t>  </a:t>
            </a:r>
            <a:endParaRPr lang="ar-EG" altLang="ar-SA" sz="1400" b="1" dirty="0">
              <a:ea typeface="Majalla UI"/>
            </a:endParaRPr>
          </a:p>
          <a:p>
            <a:pPr eaLnBrk="1" hangingPunct="1">
              <a:buFontTx/>
              <a:buChar char="-"/>
            </a:pPr>
            <a:r>
              <a:rPr lang="ar-SA" altLang="ar-SA" sz="1400" b="1" dirty="0">
                <a:ea typeface="Majalla UI"/>
              </a:rPr>
              <a:t>الراوي: عائشة - خلاصة الدرجة: [صحيح] - المحدث: البخاري - المصدر: الجامع الصحيح - الصفحة أو الرقم: 4450 .</a:t>
            </a:r>
          </a:p>
          <a:p>
            <a:pPr eaLnBrk="1" hangingPunct="1"/>
            <a:r>
              <a:rPr lang="ar-SA" altLang="ar-SA" sz="1400" b="1" dirty="0">
                <a:ea typeface="Majalla UI"/>
              </a:rPr>
              <a:t> </a:t>
            </a:r>
            <a:endParaRPr lang="en-US" altLang="ar-SA" sz="1400" b="1" dirty="0">
              <a:ea typeface="Majalla UI"/>
            </a:endParaRPr>
          </a:p>
        </p:txBody>
      </p:sp>
      <p:sp>
        <p:nvSpPr>
          <p:cNvPr id="16390" name="AutoShape 6">
            <a:extLst>
              <a:ext uri="{FF2B5EF4-FFF2-40B4-BE49-F238E27FC236}">
                <a16:creationId xmlns:a16="http://schemas.microsoft.com/office/drawing/2014/main" id="{FB6174FD-FB17-4DF9-B393-CA1B74E2E41D}"/>
              </a:ext>
            </a:extLst>
          </p:cNvPr>
          <p:cNvSpPr>
            <a:spLocks noChangeArrowheads="1"/>
          </p:cNvSpPr>
          <p:nvPr/>
        </p:nvSpPr>
        <p:spPr bwMode="auto">
          <a:xfrm>
            <a:off x="6732588" y="404813"/>
            <a:ext cx="1081087" cy="935037"/>
          </a:xfrm>
          <a:prstGeom prst="star8">
            <a:avLst>
              <a:gd name="adj" fmla="val 38250"/>
            </a:avLst>
          </a:prstGeom>
          <a:gradFill rotWithShape="0">
            <a:gsLst>
              <a:gs pos="0">
                <a:srgbClr val="99CCFF"/>
              </a:gs>
              <a:gs pos="50000">
                <a:schemeClr val="bg1"/>
              </a:gs>
              <a:gs pos="100000">
                <a:srgbClr val="99CCFF"/>
              </a:gs>
            </a:gsLst>
            <a:lin ang="5400000" scaled="1"/>
          </a:gradFill>
          <a:ln w="25400" cmpd="dbl">
            <a:solidFill>
              <a:srgbClr val="000080"/>
            </a:solidFill>
            <a:miter lim="800000"/>
            <a:headEnd/>
            <a:tailEnd/>
          </a:ln>
          <a:effectLst/>
        </p:spPr>
        <p:txBody>
          <a:bodyPr wrap="none" anchor="ctr"/>
          <a:lstStyle/>
          <a:p>
            <a:pPr eaLnBrk="1" fontAlgn="auto" hangingPunct="1">
              <a:spcBef>
                <a:spcPts val="0"/>
              </a:spcBef>
              <a:spcAft>
                <a:spcPts val="0"/>
              </a:spcAft>
              <a:defRPr/>
            </a:pPr>
            <a:endParaRPr lang="ar-SA">
              <a:latin typeface="+mn-lt"/>
            </a:endParaRPr>
          </a:p>
        </p:txBody>
      </p:sp>
      <p:sp>
        <p:nvSpPr>
          <p:cNvPr id="18441" name="Text Box 7">
            <a:extLst>
              <a:ext uri="{FF2B5EF4-FFF2-40B4-BE49-F238E27FC236}">
                <a16:creationId xmlns:a16="http://schemas.microsoft.com/office/drawing/2014/main" id="{070AC556-653E-4D75-A108-7A8606ECB3F6}"/>
              </a:ext>
            </a:extLst>
          </p:cNvPr>
          <p:cNvSpPr txBox="1">
            <a:spLocks noChangeArrowheads="1"/>
          </p:cNvSpPr>
          <p:nvPr/>
        </p:nvSpPr>
        <p:spPr bwMode="auto">
          <a:xfrm>
            <a:off x="6877050" y="549275"/>
            <a:ext cx="841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EG" altLang="ar-SA" b="1" dirty="0">
                <a:solidFill>
                  <a:srgbClr val="FF0066"/>
                </a:solidFill>
                <a:ea typeface="Majalla UI"/>
              </a:rPr>
              <a:t> </a:t>
            </a:r>
            <a:r>
              <a:rPr lang="ar-EG" altLang="ar-SA" b="1" dirty="0">
                <a:solidFill>
                  <a:srgbClr val="008000"/>
                </a:solidFill>
                <a:ea typeface="Majalla UI"/>
              </a:rPr>
              <a:t>الـرسول</a:t>
            </a:r>
          </a:p>
          <a:p>
            <a:pPr algn="ctr" eaLnBrk="1" hangingPunct="1"/>
            <a:r>
              <a:rPr lang="ar-EG" altLang="ar-SA" b="1" dirty="0">
                <a:solidFill>
                  <a:srgbClr val="008000"/>
                </a:solidFill>
                <a:ea typeface="Majalla UI"/>
              </a:rPr>
              <a:t> زوجًا</a:t>
            </a:r>
            <a:endParaRPr lang="en-US" altLang="ar-SA" b="1" dirty="0">
              <a:solidFill>
                <a:srgbClr val="008000"/>
              </a:solidFill>
              <a:ea typeface="Majalla UI"/>
            </a:endParaRPr>
          </a:p>
        </p:txBody>
      </p:sp>
      <p:sp>
        <p:nvSpPr>
          <p:cNvPr id="16392" name="AutoShape 8">
            <a:extLst>
              <a:ext uri="{FF2B5EF4-FFF2-40B4-BE49-F238E27FC236}">
                <a16:creationId xmlns:a16="http://schemas.microsoft.com/office/drawing/2014/main" id="{02F1E6D0-AD23-47AE-BC8E-EB86D4371307}"/>
              </a:ext>
            </a:extLst>
          </p:cNvPr>
          <p:cNvSpPr>
            <a:spLocks noChangeArrowheads="1"/>
          </p:cNvSpPr>
          <p:nvPr/>
        </p:nvSpPr>
        <p:spPr bwMode="auto">
          <a:xfrm>
            <a:off x="1908175" y="620713"/>
            <a:ext cx="4681538" cy="576262"/>
          </a:xfrm>
          <a:prstGeom prst="roundRect">
            <a:avLst>
              <a:gd name="adj" fmla="val 16667"/>
            </a:avLst>
          </a:prstGeom>
          <a:gradFill rotWithShape="1">
            <a:gsLst>
              <a:gs pos="0">
                <a:srgbClr val="99CCFF">
                  <a:alpha val="69000"/>
                </a:srgbClr>
              </a:gs>
              <a:gs pos="50000">
                <a:schemeClr val="bg1"/>
              </a:gs>
              <a:gs pos="100000">
                <a:srgbClr val="99CCFF">
                  <a:alpha val="69000"/>
                </a:srgbClr>
              </a:gs>
            </a:gsLst>
            <a:lin ang="5400000" scaled="1"/>
          </a:gradFill>
          <a:ln w="9525">
            <a:solidFill>
              <a:schemeClr val="tx1"/>
            </a:solidFill>
            <a:round/>
            <a:headEnd/>
            <a:tailEnd/>
          </a:ln>
          <a:effectLst/>
        </p:spPr>
        <p:txBody>
          <a:bodyPr wrap="none" anchor="ctr"/>
          <a:lstStyle/>
          <a:p>
            <a:pPr eaLnBrk="1" fontAlgn="auto" hangingPunct="1">
              <a:spcBef>
                <a:spcPts val="0"/>
              </a:spcBef>
              <a:spcAft>
                <a:spcPts val="0"/>
              </a:spcAft>
              <a:defRPr/>
            </a:pPr>
            <a:endParaRPr lang="ar-SA">
              <a:latin typeface="+mn-lt"/>
            </a:endParaRPr>
          </a:p>
        </p:txBody>
      </p:sp>
      <p:sp>
        <p:nvSpPr>
          <p:cNvPr id="18445" name="Text Box 9">
            <a:extLst>
              <a:ext uri="{FF2B5EF4-FFF2-40B4-BE49-F238E27FC236}">
                <a16:creationId xmlns:a16="http://schemas.microsoft.com/office/drawing/2014/main" id="{9CAB91C3-CFD8-498B-AD16-17E80488294D}"/>
              </a:ext>
            </a:extLst>
          </p:cNvPr>
          <p:cNvSpPr txBox="1">
            <a:spLocks noChangeArrowheads="1"/>
          </p:cNvSpPr>
          <p:nvPr/>
        </p:nvSpPr>
        <p:spPr bwMode="auto">
          <a:xfrm>
            <a:off x="1908175" y="692150"/>
            <a:ext cx="459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SA" altLang="ar-SA" sz="2400" b="1" dirty="0">
                <a:solidFill>
                  <a:srgbClr val="008000"/>
                </a:solidFill>
                <a:ea typeface="Majalla UI"/>
              </a:rPr>
              <a:t>عدله صلى الله عليه وسلم بين أزواجه</a:t>
            </a:r>
            <a:r>
              <a:rPr lang="ar-SA" altLang="ar-SA" sz="2400" dirty="0">
                <a:solidFill>
                  <a:srgbClr val="008000"/>
                </a:solidFill>
                <a:ea typeface="Majalla UI"/>
              </a:rPr>
              <a:t> </a:t>
            </a:r>
            <a:endParaRPr lang="en-US" altLang="ar-SA" sz="2400" dirty="0">
              <a:solidFill>
                <a:srgbClr val="008000"/>
              </a:solidFill>
              <a:ea typeface="Majalla UI"/>
            </a:endParaRPr>
          </a:p>
        </p:txBody>
      </p:sp>
    </p:spTree>
  </p:cSld>
  <p:clrMapOvr>
    <a:masterClrMapping/>
  </p:clrMapOvr>
  <p:transition>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E2C5D34A-9A3C-4FF1-A58C-364FBF3261B0}"/>
              </a:ext>
            </a:extLst>
          </p:cNvPr>
          <p:cNvPicPr>
            <a:picLocks noChangeAspect="1"/>
          </p:cNvPicPr>
          <p:nvPr/>
        </p:nvPicPr>
        <p:blipFill>
          <a:blip r:embed="rId2"/>
          <a:stretch>
            <a:fillRect/>
          </a:stretch>
        </p:blipFill>
        <p:spPr>
          <a:xfrm>
            <a:off x="0" y="0"/>
            <a:ext cx="9144000" cy="6857999"/>
          </a:xfrm>
          <a:prstGeom prst="rect">
            <a:avLst/>
          </a:prstGeom>
        </p:spPr>
      </p:pic>
      <p:sp>
        <p:nvSpPr>
          <p:cNvPr id="17412" name="Rectangle 4">
            <a:extLst>
              <a:ext uri="{FF2B5EF4-FFF2-40B4-BE49-F238E27FC236}">
                <a16:creationId xmlns:a16="http://schemas.microsoft.com/office/drawing/2014/main" id="{B6B4EECF-6F7E-4BBE-B04E-FD89CA02E43C}"/>
              </a:ext>
            </a:extLst>
          </p:cNvPr>
          <p:cNvSpPr>
            <a:spLocks noChangeArrowheads="1"/>
          </p:cNvSpPr>
          <p:nvPr/>
        </p:nvSpPr>
        <p:spPr bwMode="auto">
          <a:xfrm>
            <a:off x="107504" y="1484313"/>
            <a:ext cx="8784975" cy="5184775"/>
          </a:xfrm>
          <a:prstGeom prst="rect">
            <a:avLst/>
          </a:prstGeom>
          <a:gradFill rotWithShape="1">
            <a:gsLst>
              <a:gs pos="0">
                <a:srgbClr val="C1E0FF">
                  <a:alpha val="87000"/>
                </a:srgbClr>
              </a:gs>
              <a:gs pos="50000">
                <a:schemeClr val="bg1"/>
              </a:gs>
              <a:gs pos="100000">
                <a:srgbClr val="C1E0FF">
                  <a:alpha val="87000"/>
                </a:srgbClr>
              </a:gs>
            </a:gsLst>
            <a:lin ang="5400000" scaled="1"/>
          </a:gradFill>
          <a:ln w="9525">
            <a:solidFill>
              <a:srgbClr val="420000"/>
            </a:solidFill>
            <a:miter lim="800000"/>
            <a:headEnd/>
            <a:tailEnd/>
          </a:ln>
          <a:effectLst/>
        </p:spPr>
        <p:txBody>
          <a:bodyPr wrap="none" anchor="ctr"/>
          <a:lstStyle/>
          <a:p>
            <a:pPr algn="ctr" eaLnBrk="1" fontAlgn="auto" hangingPunct="1">
              <a:spcBef>
                <a:spcPts val="0"/>
              </a:spcBef>
              <a:spcAft>
                <a:spcPts val="0"/>
              </a:spcAft>
              <a:defRPr/>
            </a:pPr>
            <a:endParaRPr lang="en-US" altLang="ar-SA">
              <a:latin typeface="+mn-lt"/>
            </a:endParaRPr>
          </a:p>
        </p:txBody>
      </p:sp>
      <p:sp>
        <p:nvSpPr>
          <p:cNvPr id="19463" name="Text Box 5">
            <a:extLst>
              <a:ext uri="{FF2B5EF4-FFF2-40B4-BE49-F238E27FC236}">
                <a16:creationId xmlns:a16="http://schemas.microsoft.com/office/drawing/2014/main" id="{4F4FEF36-769A-4BD7-8509-1384B8847D95}"/>
              </a:ext>
            </a:extLst>
          </p:cNvPr>
          <p:cNvSpPr txBox="1">
            <a:spLocks noChangeArrowheads="1"/>
          </p:cNvSpPr>
          <p:nvPr/>
        </p:nvSpPr>
        <p:spPr bwMode="auto">
          <a:xfrm>
            <a:off x="1547813" y="1628775"/>
            <a:ext cx="6121400" cy="455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eaLnBrk="1" hangingPunct="1"/>
            <a:r>
              <a:rPr lang="ar-SA" altLang="ar-SA" sz="1400" b="1" dirty="0">
                <a:ea typeface="Majalla UI"/>
              </a:rPr>
              <a:t>6- ومع ما كان عليه صلى الله عليه وسلم من كمال العدل بين نسائه في كل ما يقدر عليه مما هو (</a:t>
            </a:r>
            <a:r>
              <a:rPr lang="ar-SA" altLang="ar-SA" sz="1400" b="1" dirty="0" err="1">
                <a:ea typeface="Majalla UI"/>
              </a:rPr>
              <a:t>فى</a:t>
            </a:r>
            <a:r>
              <a:rPr lang="ar-SA" altLang="ar-SA" sz="1400" b="1" dirty="0">
                <a:ea typeface="Majalla UI"/>
              </a:rPr>
              <a:t> يده) فإنه مع ذلك كان يعتذر إلى الله تعالى فيما لا يقدر عليه مما هو ) خارج عن نطاق التكليف، كما قالت السيدة عائشة - رضي الله عنها-: </a:t>
            </a:r>
            <a:r>
              <a:rPr lang="ar-SA" altLang="ar-SA" sz="1400" b="1" dirty="0">
                <a:solidFill>
                  <a:srgbClr val="FF0066"/>
                </a:solidFill>
                <a:ea typeface="Majalla UI"/>
              </a:rPr>
              <a:t>" كان رسول الله صلى الله عليه وسلم يقسم فيعدل ويقول: "  اللهم هذا قسمي فيما أملك فلا تلمني فيما تملك ولا أملك "</a:t>
            </a:r>
            <a:r>
              <a:rPr lang="ar-SA" altLang="ar-SA" sz="1400" b="1" dirty="0">
                <a:ea typeface="Majalla UI"/>
              </a:rPr>
              <a:t> (الراوي: عائشة - خلاصة الدرجة: رواه حماد بن زيد عن أبي أيوب عن قلابة مرسلا - المحدث: البخاري - المصدر: العلل الكبير - الصفحة أو الرقم: 165</a:t>
            </a:r>
            <a:br>
              <a:rPr lang="ar-SA" altLang="ar-SA" sz="1400" b="1" dirty="0">
                <a:ea typeface="Majalla UI"/>
              </a:rPr>
            </a:br>
            <a:r>
              <a:rPr lang="ar-SA" altLang="ar-SA" sz="1400" b="1" dirty="0">
                <a:ea typeface="Majalla UI"/>
              </a:rPr>
              <a:t>) وهو يعني بذلك القلب كما فسَّره به أبو داود، وقيل: يعني الحب والمودة، كما فسره الترمذي، والمعنى: أن القسمة الحسِّية قد كان صلى الله عليه وسلم يوفِّي بها على الوجه الأكمل لأنها بيده، لكن القلب بيد الله، وقد جعل فيه حب عائشة أكثر من غيرها، وذلك خارج عن قدرته وإرادته.</a:t>
            </a:r>
          </a:p>
          <a:p>
            <a:pPr eaLnBrk="1" hangingPunct="1"/>
            <a:r>
              <a:rPr lang="ar-SA" altLang="ar-SA" sz="1400" b="1" dirty="0">
                <a:ea typeface="Majalla UI"/>
              </a:rPr>
              <a:t>   ومع ذلك فهو يضرع إلى الله أن لا يلومه على ما ليس بيده، مع أن الأمر القلبي لا يجب العدل فيه، وإنما العدل في المبيت والنفقة، ولكن هذا من باب قول الله تعالــــــــــى: ( والذين يؤتون ما آتوا وقلوبهم وجلة أنهم إلى ربهم راجعون ) المؤمنون : 60 .</a:t>
            </a:r>
          </a:p>
          <a:p>
            <a:pPr eaLnBrk="1" hangingPunct="1"/>
            <a:r>
              <a:rPr lang="ar-SA" altLang="ar-SA" sz="1400" b="1" dirty="0">
                <a:ea typeface="Majalla UI"/>
              </a:rPr>
              <a:t>   ومما يدل على أن أمر العدل بين الزوجات خطير كما بينه صلى الله عليه وسلم في حديث آخر حيث قال: </a:t>
            </a:r>
            <a:r>
              <a:rPr lang="ar-SA" altLang="ar-SA" sz="1400" b="1" dirty="0">
                <a:solidFill>
                  <a:srgbClr val="FF0066"/>
                </a:solidFill>
                <a:ea typeface="Majalla UI"/>
              </a:rPr>
              <a:t>"من كانت له امرأتان مال إلى إحداهما جاء يوم القيامة وأحد شقيه مائل</a:t>
            </a:r>
            <a:r>
              <a:rPr lang="ar-SA" altLang="ar-SA" sz="1400" b="1" dirty="0">
                <a:ea typeface="Majalla UI"/>
              </a:rPr>
              <a:t> </a:t>
            </a:r>
            <a:br>
              <a:rPr lang="ar-SA" altLang="ar-SA" sz="1400" b="1" dirty="0">
                <a:ea typeface="Majalla UI"/>
              </a:rPr>
            </a:br>
            <a:r>
              <a:rPr lang="ar-SA" altLang="ar-SA" sz="1400" b="1" dirty="0">
                <a:ea typeface="Majalla UI"/>
              </a:rPr>
              <a:t>   </a:t>
            </a:r>
          </a:p>
          <a:p>
            <a:pPr eaLnBrk="1" hangingPunct="1"/>
            <a:r>
              <a:rPr lang="ar-SA" altLang="ar-SA" sz="1400" b="1" dirty="0">
                <a:ea typeface="Majalla UI"/>
              </a:rPr>
              <a:t>الراوي: أبو هريرة  -  خلاصة الدرجة: مستقيم  -  المحدث: ابن عدي  -  المصدر: الكامل في الضعفاء  -  الصفحة أو الرقم: 8/446 </a:t>
            </a:r>
          </a:p>
          <a:p>
            <a:pPr eaLnBrk="1" hangingPunct="1"/>
            <a:r>
              <a:rPr lang="ar-SA" altLang="ar-SA" sz="1400" b="1" dirty="0">
                <a:ea typeface="Majalla UI"/>
              </a:rPr>
              <a:t>وفي عشرة رسول الله صلى الله عليه وسلم هذه أسوة للمؤمنين، وعليهم معرفتها والتأسي بها لقول الله تعالى: </a:t>
            </a:r>
            <a:r>
              <a:rPr lang="ar-SA" altLang="ar-SA" sz="1400" b="1" dirty="0">
                <a:solidFill>
                  <a:srgbClr val="FF0066"/>
                </a:solidFill>
                <a:ea typeface="Majalla UI"/>
              </a:rPr>
              <a:t>( لقد كان لكم في رسول الله أسوة حسنة لمن كان يرجو الله واليوم الآخر وذكر الله كثيرا )</a:t>
            </a:r>
            <a:r>
              <a:rPr lang="ar-SA" altLang="ar-SA" sz="1400" b="1" dirty="0">
                <a:ea typeface="Majalla UI"/>
              </a:rPr>
              <a:t> ( الأحزاب: 21 ) لأن فعله صلى الله عليه وسلم كقوله وتقريره، تشريع لأمته، وهدى لهم ، يجب عليهم الاقتداء به ما لم يكن الفعل خاصاً به .</a:t>
            </a:r>
          </a:p>
          <a:p>
            <a:pPr eaLnBrk="1" hangingPunct="1"/>
            <a:r>
              <a:rPr lang="ar-SA" altLang="ar-SA" sz="1400" b="1" dirty="0">
                <a:ea typeface="Majalla UI"/>
              </a:rPr>
              <a:t>  </a:t>
            </a:r>
            <a:endParaRPr lang="en-US" altLang="ar-SA" sz="1400" b="1" dirty="0">
              <a:ea typeface="Majalla UI"/>
            </a:endParaRPr>
          </a:p>
        </p:txBody>
      </p:sp>
      <p:sp>
        <p:nvSpPr>
          <p:cNvPr id="17414" name="AutoShape 6">
            <a:extLst>
              <a:ext uri="{FF2B5EF4-FFF2-40B4-BE49-F238E27FC236}">
                <a16:creationId xmlns:a16="http://schemas.microsoft.com/office/drawing/2014/main" id="{756B1CAB-CD17-44DD-B98C-D955BB3AB5B4}"/>
              </a:ext>
            </a:extLst>
          </p:cNvPr>
          <p:cNvSpPr>
            <a:spLocks noChangeArrowheads="1"/>
          </p:cNvSpPr>
          <p:nvPr/>
        </p:nvSpPr>
        <p:spPr bwMode="auto">
          <a:xfrm>
            <a:off x="6732588" y="404813"/>
            <a:ext cx="1081087" cy="935037"/>
          </a:xfrm>
          <a:prstGeom prst="star8">
            <a:avLst>
              <a:gd name="adj" fmla="val 38250"/>
            </a:avLst>
          </a:prstGeom>
          <a:gradFill rotWithShape="0">
            <a:gsLst>
              <a:gs pos="0">
                <a:srgbClr val="99CCFF"/>
              </a:gs>
              <a:gs pos="50000">
                <a:schemeClr val="bg1"/>
              </a:gs>
              <a:gs pos="100000">
                <a:srgbClr val="99CCFF"/>
              </a:gs>
            </a:gsLst>
            <a:lin ang="5400000" scaled="1"/>
          </a:gradFill>
          <a:ln w="25400" cmpd="dbl">
            <a:solidFill>
              <a:srgbClr val="000080"/>
            </a:solidFill>
            <a:miter lim="800000"/>
            <a:headEnd/>
            <a:tailEnd/>
          </a:ln>
          <a:effectLst/>
        </p:spPr>
        <p:txBody>
          <a:bodyPr wrap="none" anchor="ctr"/>
          <a:lstStyle/>
          <a:p>
            <a:pPr eaLnBrk="1" fontAlgn="auto" hangingPunct="1">
              <a:spcBef>
                <a:spcPts val="0"/>
              </a:spcBef>
              <a:spcAft>
                <a:spcPts val="0"/>
              </a:spcAft>
              <a:defRPr/>
            </a:pPr>
            <a:endParaRPr lang="ar-SA">
              <a:latin typeface="+mn-lt"/>
            </a:endParaRPr>
          </a:p>
        </p:txBody>
      </p:sp>
      <p:sp>
        <p:nvSpPr>
          <p:cNvPr id="19465" name="Text Box 7">
            <a:extLst>
              <a:ext uri="{FF2B5EF4-FFF2-40B4-BE49-F238E27FC236}">
                <a16:creationId xmlns:a16="http://schemas.microsoft.com/office/drawing/2014/main" id="{C6CEEDD7-A7A2-4BCE-9D1D-F5CA370DF83B}"/>
              </a:ext>
            </a:extLst>
          </p:cNvPr>
          <p:cNvSpPr txBox="1">
            <a:spLocks noChangeArrowheads="1"/>
          </p:cNvSpPr>
          <p:nvPr/>
        </p:nvSpPr>
        <p:spPr bwMode="auto">
          <a:xfrm>
            <a:off x="6877050" y="549275"/>
            <a:ext cx="841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EG" altLang="ar-SA" b="1" dirty="0">
                <a:solidFill>
                  <a:srgbClr val="008000"/>
                </a:solidFill>
                <a:ea typeface="Majalla UI"/>
              </a:rPr>
              <a:t> الـرسول</a:t>
            </a:r>
          </a:p>
          <a:p>
            <a:pPr algn="ctr" eaLnBrk="1" hangingPunct="1"/>
            <a:r>
              <a:rPr lang="ar-EG" altLang="ar-SA" b="1" dirty="0">
                <a:solidFill>
                  <a:srgbClr val="008000"/>
                </a:solidFill>
                <a:ea typeface="Majalla UI"/>
              </a:rPr>
              <a:t> زوجًا</a:t>
            </a:r>
            <a:endParaRPr lang="en-US" altLang="ar-SA" b="1" dirty="0">
              <a:solidFill>
                <a:srgbClr val="008000"/>
              </a:solidFill>
              <a:ea typeface="Majalla UI"/>
            </a:endParaRPr>
          </a:p>
        </p:txBody>
      </p:sp>
      <p:sp>
        <p:nvSpPr>
          <p:cNvPr id="17416" name="AutoShape 8">
            <a:extLst>
              <a:ext uri="{FF2B5EF4-FFF2-40B4-BE49-F238E27FC236}">
                <a16:creationId xmlns:a16="http://schemas.microsoft.com/office/drawing/2014/main" id="{45B8B6A4-1DFD-42C5-9E4C-3ED2432A6462}"/>
              </a:ext>
            </a:extLst>
          </p:cNvPr>
          <p:cNvSpPr>
            <a:spLocks noChangeArrowheads="1"/>
          </p:cNvSpPr>
          <p:nvPr/>
        </p:nvSpPr>
        <p:spPr bwMode="auto">
          <a:xfrm>
            <a:off x="1908175" y="620713"/>
            <a:ext cx="4681538" cy="576262"/>
          </a:xfrm>
          <a:prstGeom prst="roundRect">
            <a:avLst>
              <a:gd name="adj" fmla="val 16667"/>
            </a:avLst>
          </a:prstGeom>
          <a:gradFill rotWithShape="1">
            <a:gsLst>
              <a:gs pos="0">
                <a:srgbClr val="99CCFF">
                  <a:alpha val="69000"/>
                </a:srgbClr>
              </a:gs>
              <a:gs pos="50000">
                <a:schemeClr val="bg1"/>
              </a:gs>
              <a:gs pos="100000">
                <a:srgbClr val="99CCFF">
                  <a:alpha val="69000"/>
                </a:srgbClr>
              </a:gs>
            </a:gsLst>
            <a:lin ang="5400000" scaled="1"/>
          </a:gradFill>
          <a:ln w="9525">
            <a:solidFill>
              <a:schemeClr val="tx1"/>
            </a:solidFill>
            <a:round/>
            <a:headEnd/>
            <a:tailEnd/>
          </a:ln>
          <a:effectLst/>
        </p:spPr>
        <p:txBody>
          <a:bodyPr wrap="none" anchor="ctr"/>
          <a:lstStyle/>
          <a:p>
            <a:pPr eaLnBrk="1" fontAlgn="auto" hangingPunct="1">
              <a:spcBef>
                <a:spcPts val="0"/>
              </a:spcBef>
              <a:spcAft>
                <a:spcPts val="0"/>
              </a:spcAft>
              <a:defRPr/>
            </a:pPr>
            <a:endParaRPr lang="ar-SA">
              <a:latin typeface="+mn-lt"/>
            </a:endParaRPr>
          </a:p>
        </p:txBody>
      </p:sp>
      <p:sp>
        <p:nvSpPr>
          <p:cNvPr id="19469" name="Text Box 9">
            <a:extLst>
              <a:ext uri="{FF2B5EF4-FFF2-40B4-BE49-F238E27FC236}">
                <a16:creationId xmlns:a16="http://schemas.microsoft.com/office/drawing/2014/main" id="{3E860601-E4D2-461A-B979-9207CC761943}"/>
              </a:ext>
            </a:extLst>
          </p:cNvPr>
          <p:cNvSpPr txBox="1">
            <a:spLocks noChangeArrowheads="1"/>
          </p:cNvSpPr>
          <p:nvPr/>
        </p:nvSpPr>
        <p:spPr bwMode="auto">
          <a:xfrm>
            <a:off x="1908175" y="692150"/>
            <a:ext cx="459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SA" altLang="ar-SA" sz="2400" b="1" dirty="0">
                <a:solidFill>
                  <a:srgbClr val="008000"/>
                </a:solidFill>
                <a:ea typeface="Majalla UI"/>
              </a:rPr>
              <a:t>عدله صلى الله عليه وسلم بين أزواجه </a:t>
            </a:r>
            <a:endParaRPr lang="en-US" altLang="ar-SA" sz="2400" b="1" dirty="0">
              <a:solidFill>
                <a:srgbClr val="008000"/>
              </a:solidFill>
              <a:ea typeface="Majalla UI"/>
            </a:endParaRPr>
          </a:p>
        </p:txBody>
      </p:sp>
    </p:spTree>
  </p:cSld>
  <p:clrMapOvr>
    <a:masterClrMapping/>
  </p:clrMapOvr>
  <p:transition>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349FD54E-4DC0-4D41-BFFE-2003632BA83C}"/>
              </a:ext>
            </a:extLst>
          </p:cNvPr>
          <p:cNvPicPr>
            <a:picLocks noChangeAspect="1"/>
          </p:cNvPicPr>
          <p:nvPr/>
        </p:nvPicPr>
        <p:blipFill>
          <a:blip r:embed="rId2"/>
          <a:stretch>
            <a:fillRect/>
          </a:stretch>
        </p:blipFill>
        <p:spPr>
          <a:xfrm>
            <a:off x="0" y="0"/>
            <a:ext cx="9144000" cy="6857999"/>
          </a:xfrm>
          <a:prstGeom prst="rect">
            <a:avLst/>
          </a:prstGeom>
        </p:spPr>
      </p:pic>
      <p:sp>
        <p:nvSpPr>
          <p:cNvPr id="3075" name="Rectangle 3">
            <a:extLst>
              <a:ext uri="{FF2B5EF4-FFF2-40B4-BE49-F238E27FC236}">
                <a16:creationId xmlns:a16="http://schemas.microsoft.com/office/drawing/2014/main" id="{8E0F1D5E-1B84-4C1B-A986-E685E141DAB2}"/>
              </a:ext>
            </a:extLst>
          </p:cNvPr>
          <p:cNvSpPr>
            <a:spLocks noChangeArrowheads="1"/>
          </p:cNvSpPr>
          <p:nvPr/>
        </p:nvSpPr>
        <p:spPr bwMode="auto">
          <a:xfrm>
            <a:off x="179512" y="1539876"/>
            <a:ext cx="8856984" cy="4768850"/>
          </a:xfrm>
          <a:prstGeom prst="rect">
            <a:avLst/>
          </a:prstGeom>
          <a:gradFill rotWithShape="1">
            <a:gsLst>
              <a:gs pos="0">
                <a:srgbClr val="C1E0FF">
                  <a:alpha val="87000"/>
                </a:srgbClr>
              </a:gs>
              <a:gs pos="50000">
                <a:schemeClr val="bg1"/>
              </a:gs>
              <a:gs pos="100000">
                <a:srgbClr val="C1E0FF">
                  <a:alpha val="87000"/>
                </a:srgbClr>
              </a:gs>
            </a:gsLst>
            <a:lin ang="5400000" scaled="1"/>
          </a:gradFill>
          <a:ln w="9525">
            <a:solidFill>
              <a:srgbClr val="420000"/>
            </a:solidFill>
            <a:miter lim="800000"/>
            <a:headEnd/>
            <a:tailEnd/>
          </a:ln>
          <a:effectLst/>
        </p:spPr>
        <p:txBody>
          <a:bodyPr wrap="none" anchor="ctr"/>
          <a:lstStyle/>
          <a:p>
            <a:pPr algn="ctr" eaLnBrk="1" fontAlgn="auto" hangingPunct="1">
              <a:spcBef>
                <a:spcPts val="0"/>
              </a:spcBef>
              <a:spcAft>
                <a:spcPts val="0"/>
              </a:spcAft>
              <a:defRPr/>
            </a:pPr>
            <a:endParaRPr lang="en-US" altLang="ar-SA">
              <a:latin typeface="+mn-lt"/>
            </a:endParaRPr>
          </a:p>
        </p:txBody>
      </p:sp>
      <p:sp>
        <p:nvSpPr>
          <p:cNvPr id="7175" name="Text Box 6">
            <a:extLst>
              <a:ext uri="{FF2B5EF4-FFF2-40B4-BE49-F238E27FC236}">
                <a16:creationId xmlns:a16="http://schemas.microsoft.com/office/drawing/2014/main" id="{DA407DFF-8AF8-40D8-9E93-1503254BA276}"/>
              </a:ext>
            </a:extLst>
          </p:cNvPr>
          <p:cNvSpPr txBox="1">
            <a:spLocks noChangeArrowheads="1"/>
          </p:cNvSpPr>
          <p:nvPr/>
        </p:nvSpPr>
        <p:spPr bwMode="auto">
          <a:xfrm>
            <a:off x="1331913" y="1773238"/>
            <a:ext cx="6264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SA" altLang="ar-SA" b="1" dirty="0">
                <a:solidFill>
                  <a:srgbClr val="00B050"/>
                </a:solidFill>
                <a:ea typeface="Majalla UI"/>
              </a:rPr>
              <a:t>نتساءل كيف كان حال الرسول </a:t>
            </a:r>
            <a:r>
              <a:rPr lang="ar-EG" altLang="ar-SA" b="1" dirty="0">
                <a:solidFill>
                  <a:srgbClr val="00B050"/>
                </a:solidFill>
                <a:ea typeface="Majalla UI"/>
              </a:rPr>
              <a:t>صلى الله عليه وسلم </a:t>
            </a:r>
            <a:r>
              <a:rPr lang="ar-SA" altLang="ar-SA" b="1" dirty="0">
                <a:solidFill>
                  <a:srgbClr val="00B050"/>
                </a:solidFill>
                <a:ea typeface="Majalla UI"/>
              </a:rPr>
              <a:t>مع زوجاته، كيف كان يتعامل معهن؟ كيف كان يعدل بينهن؟ </a:t>
            </a:r>
            <a:endParaRPr lang="en-US" altLang="ar-SA" b="1" dirty="0">
              <a:solidFill>
                <a:srgbClr val="00B050"/>
              </a:solidFill>
              <a:ea typeface="Majalla UI"/>
            </a:endParaRPr>
          </a:p>
        </p:txBody>
      </p:sp>
      <p:sp>
        <p:nvSpPr>
          <p:cNvPr id="7176" name="Text Box 7">
            <a:extLst>
              <a:ext uri="{FF2B5EF4-FFF2-40B4-BE49-F238E27FC236}">
                <a16:creationId xmlns:a16="http://schemas.microsoft.com/office/drawing/2014/main" id="{1C01556E-2BA9-427C-9664-B35A2EF30567}"/>
              </a:ext>
            </a:extLst>
          </p:cNvPr>
          <p:cNvSpPr txBox="1">
            <a:spLocks noChangeArrowheads="1"/>
          </p:cNvSpPr>
          <p:nvPr/>
        </p:nvSpPr>
        <p:spPr bwMode="auto">
          <a:xfrm>
            <a:off x="1403350" y="2781300"/>
            <a:ext cx="61214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eaLnBrk="1" hangingPunct="1"/>
            <a:r>
              <a:rPr lang="ar-SA" altLang="ar-SA" sz="1600" b="1">
                <a:ea typeface="Majalla UI"/>
              </a:rPr>
              <a:t>لقد حقق صلى الله عليه و سلم السعادة لكل منهن و ذلك لأنه عرف كيف يتعامل مع المرأة و توغل فى أعماق نفسها الرقيقة و أخذ يناجيها بدفء العاطفة ويعينها على العمل لدينها ودنياها </a:t>
            </a:r>
            <a:endParaRPr lang="ar-EG" altLang="ar-SA" sz="1600" b="1">
              <a:ea typeface="Majalla UI"/>
            </a:endParaRPr>
          </a:p>
          <a:p>
            <a:pPr eaLnBrk="1" hangingPunct="1"/>
            <a:endParaRPr lang="ar-SA" altLang="ar-SA" sz="1600" b="1">
              <a:ea typeface="Majalla UI"/>
            </a:endParaRPr>
          </a:p>
          <a:p>
            <a:pPr eaLnBrk="1" hangingPunct="1"/>
            <a:r>
              <a:rPr lang="ar-SA" altLang="ar-SA" sz="1600" b="1">
                <a:ea typeface="Majalla UI"/>
              </a:rPr>
              <a:t>و ماذا عن زوجاته الكريمات.. أمهاتنا المؤمنات... إذا فتحنا كتب السيرة و الكتب التى تتحدث عن زوجات الرسول صلى الله عليه و سلم  سوف نجد بأن أكثر تلك الكتب قد وصفت زوجات الرسول بصفة مشتركة فيهن جميعا... الصوّامة القوّامة.. إذن فهن كن يتمتعن بقرب شديد من الله و بمناجاته فى الليل و لذلك استحققن هذا الشرف العظيم.. استحققن أن يكنّ أمهات المؤمنين، زوجات الحبيب المصطفى فى الدنيا والاّخرة.. أصلحن ما بينهن و بين الله فأصلح الله لهن أمر دنياهم و اّخرتهم</a:t>
            </a:r>
            <a:endParaRPr lang="en-US" altLang="ar-SA" sz="1600" b="1">
              <a:ea typeface="Majalla UI"/>
            </a:endParaRPr>
          </a:p>
        </p:txBody>
      </p:sp>
      <p:sp>
        <p:nvSpPr>
          <p:cNvPr id="3081" name="AutoShape 9">
            <a:extLst>
              <a:ext uri="{FF2B5EF4-FFF2-40B4-BE49-F238E27FC236}">
                <a16:creationId xmlns:a16="http://schemas.microsoft.com/office/drawing/2014/main" id="{27E463A0-B6D1-4DC5-BE37-D2994F551B57}"/>
              </a:ext>
            </a:extLst>
          </p:cNvPr>
          <p:cNvSpPr>
            <a:spLocks noChangeArrowheads="1"/>
          </p:cNvSpPr>
          <p:nvPr/>
        </p:nvSpPr>
        <p:spPr bwMode="auto">
          <a:xfrm>
            <a:off x="6732588" y="404813"/>
            <a:ext cx="1081087" cy="935037"/>
          </a:xfrm>
          <a:prstGeom prst="star8">
            <a:avLst>
              <a:gd name="adj" fmla="val 38250"/>
            </a:avLst>
          </a:prstGeom>
          <a:gradFill rotWithShape="0">
            <a:gsLst>
              <a:gs pos="0">
                <a:srgbClr val="99CCFF"/>
              </a:gs>
              <a:gs pos="50000">
                <a:schemeClr val="bg1"/>
              </a:gs>
              <a:gs pos="100000">
                <a:srgbClr val="99CCFF"/>
              </a:gs>
            </a:gsLst>
            <a:lin ang="5400000" scaled="1"/>
          </a:gradFill>
          <a:ln w="25400" cmpd="dbl">
            <a:solidFill>
              <a:srgbClr val="000080"/>
            </a:solidFill>
            <a:miter lim="800000"/>
            <a:headEnd/>
            <a:tailEnd/>
          </a:ln>
          <a:effectLst/>
        </p:spPr>
        <p:txBody>
          <a:bodyPr wrap="none" anchor="ctr"/>
          <a:lstStyle/>
          <a:p>
            <a:pPr eaLnBrk="1" fontAlgn="auto" hangingPunct="1">
              <a:spcBef>
                <a:spcPts val="0"/>
              </a:spcBef>
              <a:spcAft>
                <a:spcPts val="0"/>
              </a:spcAft>
              <a:defRPr/>
            </a:pPr>
            <a:endParaRPr lang="ar-SA">
              <a:latin typeface="+mn-lt"/>
            </a:endParaRPr>
          </a:p>
        </p:txBody>
      </p:sp>
      <p:sp>
        <p:nvSpPr>
          <p:cNvPr id="7178" name="Text Box 10">
            <a:extLst>
              <a:ext uri="{FF2B5EF4-FFF2-40B4-BE49-F238E27FC236}">
                <a16:creationId xmlns:a16="http://schemas.microsoft.com/office/drawing/2014/main" id="{9AA8A1BA-A557-460C-9F2E-BA5876D7023B}"/>
              </a:ext>
            </a:extLst>
          </p:cNvPr>
          <p:cNvSpPr txBox="1">
            <a:spLocks noChangeArrowheads="1"/>
          </p:cNvSpPr>
          <p:nvPr/>
        </p:nvSpPr>
        <p:spPr bwMode="auto">
          <a:xfrm>
            <a:off x="6877050" y="549275"/>
            <a:ext cx="841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EG" altLang="ar-SA" b="1" dirty="0">
                <a:solidFill>
                  <a:srgbClr val="00B050"/>
                </a:solidFill>
                <a:ea typeface="Majalla UI"/>
              </a:rPr>
              <a:t> الـرسول</a:t>
            </a:r>
          </a:p>
          <a:p>
            <a:pPr algn="ctr" eaLnBrk="1" hangingPunct="1"/>
            <a:r>
              <a:rPr lang="ar-EG" altLang="ar-SA" b="1" dirty="0">
                <a:solidFill>
                  <a:srgbClr val="00B050"/>
                </a:solidFill>
                <a:ea typeface="Majalla UI"/>
              </a:rPr>
              <a:t> زوجًا</a:t>
            </a:r>
            <a:endParaRPr lang="en-US" altLang="ar-SA" b="1" dirty="0">
              <a:solidFill>
                <a:srgbClr val="00B050"/>
              </a:solidFill>
              <a:ea typeface="Majalla UI"/>
            </a:endParaRPr>
          </a:p>
        </p:txBody>
      </p:sp>
      <p:sp>
        <p:nvSpPr>
          <p:cNvPr id="3084" name="AutoShape 12">
            <a:extLst>
              <a:ext uri="{FF2B5EF4-FFF2-40B4-BE49-F238E27FC236}">
                <a16:creationId xmlns:a16="http://schemas.microsoft.com/office/drawing/2014/main" id="{4121B4A9-A8CC-4756-9FA5-A09EE245D380}"/>
              </a:ext>
            </a:extLst>
          </p:cNvPr>
          <p:cNvSpPr>
            <a:spLocks noChangeArrowheads="1"/>
          </p:cNvSpPr>
          <p:nvPr/>
        </p:nvSpPr>
        <p:spPr bwMode="auto">
          <a:xfrm>
            <a:off x="1763713" y="620713"/>
            <a:ext cx="4681537" cy="576262"/>
          </a:xfrm>
          <a:prstGeom prst="roundRect">
            <a:avLst>
              <a:gd name="adj" fmla="val 16667"/>
            </a:avLst>
          </a:prstGeom>
          <a:gradFill rotWithShape="1">
            <a:gsLst>
              <a:gs pos="0">
                <a:srgbClr val="99CCFF">
                  <a:alpha val="69000"/>
                </a:srgbClr>
              </a:gs>
              <a:gs pos="50000">
                <a:schemeClr val="bg1"/>
              </a:gs>
              <a:gs pos="100000">
                <a:srgbClr val="99CCFF">
                  <a:alpha val="69000"/>
                </a:srgbClr>
              </a:gs>
            </a:gsLst>
            <a:lin ang="5400000" scaled="1"/>
          </a:gradFill>
          <a:ln w="25400" cmpd="dbl">
            <a:solidFill>
              <a:srgbClr val="000080"/>
            </a:solidFill>
            <a:round/>
            <a:headEnd/>
            <a:tailEnd/>
          </a:ln>
          <a:effectLst/>
        </p:spPr>
        <p:txBody>
          <a:bodyPr wrap="none" anchor="ctr"/>
          <a:lstStyle/>
          <a:p>
            <a:pPr eaLnBrk="1" fontAlgn="auto" hangingPunct="1">
              <a:spcBef>
                <a:spcPts val="0"/>
              </a:spcBef>
              <a:spcAft>
                <a:spcPts val="0"/>
              </a:spcAft>
              <a:defRPr/>
            </a:pPr>
            <a:endParaRPr lang="ar-SA">
              <a:latin typeface="+mn-lt"/>
            </a:endParaRPr>
          </a:p>
        </p:txBody>
      </p:sp>
      <p:sp>
        <p:nvSpPr>
          <p:cNvPr id="7182" name="Text Box 5">
            <a:extLst>
              <a:ext uri="{FF2B5EF4-FFF2-40B4-BE49-F238E27FC236}">
                <a16:creationId xmlns:a16="http://schemas.microsoft.com/office/drawing/2014/main" id="{94299C9B-2B7B-43BA-BC30-014B058013EF}"/>
              </a:ext>
            </a:extLst>
          </p:cNvPr>
          <p:cNvSpPr txBox="1">
            <a:spLocks noChangeArrowheads="1"/>
          </p:cNvSpPr>
          <p:nvPr/>
        </p:nvSpPr>
        <p:spPr bwMode="auto">
          <a:xfrm>
            <a:off x="1763713" y="692150"/>
            <a:ext cx="459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eaLnBrk="1" hangingPunct="1"/>
            <a:r>
              <a:rPr lang="ar-SA" altLang="ar-SA" sz="2000" b="1" dirty="0">
                <a:solidFill>
                  <a:srgbClr val="00B050"/>
                </a:solidFill>
                <a:ea typeface="Majalla UI"/>
              </a:rPr>
              <a:t>كيف كان الرسول صلى الله عليه وسلم يعامل زوجاته </a:t>
            </a:r>
            <a:r>
              <a:rPr lang="ar-EG" altLang="ar-SA" sz="2000" b="1" dirty="0">
                <a:solidFill>
                  <a:srgbClr val="00B050"/>
                </a:solidFill>
                <a:ea typeface="Majalla UI"/>
              </a:rPr>
              <a:t> </a:t>
            </a:r>
            <a:endParaRPr lang="en-US" altLang="ar-SA" sz="2000" b="1" dirty="0">
              <a:solidFill>
                <a:srgbClr val="00B050"/>
              </a:solidFill>
              <a:ea typeface="Majalla UI"/>
            </a:endParaRPr>
          </a:p>
        </p:txBody>
      </p:sp>
    </p:spTree>
  </p:cSld>
  <p:clrMapOvr>
    <a:masterClrMapping/>
  </p:clrMapOvr>
  <p:transition>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4E2C31A-AFE2-44A5-A0AB-C705915FDE11}"/>
              </a:ext>
            </a:extLst>
          </p:cNvPr>
          <p:cNvPicPr>
            <a:picLocks noChangeAspect="1"/>
          </p:cNvPicPr>
          <p:nvPr/>
        </p:nvPicPr>
        <p:blipFill>
          <a:blip r:embed="rId2"/>
          <a:stretch>
            <a:fillRect/>
          </a:stretch>
        </p:blipFill>
        <p:spPr>
          <a:xfrm>
            <a:off x="0" y="0"/>
            <a:ext cx="9144000" cy="6857999"/>
          </a:xfrm>
          <a:prstGeom prst="rect">
            <a:avLst/>
          </a:prstGeom>
        </p:spPr>
      </p:pic>
      <p:sp>
        <p:nvSpPr>
          <p:cNvPr id="4100" name="Rectangle 4">
            <a:extLst>
              <a:ext uri="{FF2B5EF4-FFF2-40B4-BE49-F238E27FC236}">
                <a16:creationId xmlns:a16="http://schemas.microsoft.com/office/drawing/2014/main" id="{63EC5D9D-A60F-48D8-A79E-9E014265320B}"/>
              </a:ext>
            </a:extLst>
          </p:cNvPr>
          <p:cNvSpPr>
            <a:spLocks noChangeArrowheads="1"/>
          </p:cNvSpPr>
          <p:nvPr/>
        </p:nvSpPr>
        <p:spPr bwMode="auto">
          <a:xfrm>
            <a:off x="0" y="1484313"/>
            <a:ext cx="9144000" cy="5040312"/>
          </a:xfrm>
          <a:prstGeom prst="rect">
            <a:avLst/>
          </a:prstGeom>
          <a:gradFill rotWithShape="1">
            <a:gsLst>
              <a:gs pos="0">
                <a:srgbClr val="C1E0FF">
                  <a:alpha val="87000"/>
                </a:srgbClr>
              </a:gs>
              <a:gs pos="50000">
                <a:schemeClr val="bg1"/>
              </a:gs>
              <a:gs pos="100000">
                <a:srgbClr val="C1E0FF">
                  <a:alpha val="87000"/>
                </a:srgbClr>
              </a:gs>
            </a:gsLst>
            <a:lin ang="5400000" scaled="1"/>
          </a:gradFill>
          <a:ln w="9525">
            <a:solidFill>
              <a:srgbClr val="420000"/>
            </a:solidFill>
            <a:miter lim="800000"/>
            <a:headEnd/>
            <a:tailEnd/>
          </a:ln>
          <a:effectLst/>
        </p:spPr>
        <p:txBody>
          <a:bodyPr wrap="none" anchor="ctr"/>
          <a:lstStyle/>
          <a:p>
            <a:pPr algn="ctr" eaLnBrk="1" fontAlgn="auto" hangingPunct="1">
              <a:spcBef>
                <a:spcPts val="0"/>
              </a:spcBef>
              <a:spcAft>
                <a:spcPts val="0"/>
              </a:spcAft>
              <a:defRPr/>
            </a:pPr>
            <a:endParaRPr lang="en-US" altLang="ar-SA">
              <a:latin typeface="+mn-lt"/>
            </a:endParaRPr>
          </a:p>
        </p:txBody>
      </p:sp>
      <p:sp>
        <p:nvSpPr>
          <p:cNvPr id="8199" name="Text Box 5">
            <a:extLst>
              <a:ext uri="{FF2B5EF4-FFF2-40B4-BE49-F238E27FC236}">
                <a16:creationId xmlns:a16="http://schemas.microsoft.com/office/drawing/2014/main" id="{F20B80A0-A125-486B-A384-74774E518F1A}"/>
              </a:ext>
            </a:extLst>
          </p:cNvPr>
          <p:cNvSpPr txBox="1">
            <a:spLocks noChangeArrowheads="1"/>
          </p:cNvSpPr>
          <p:nvPr/>
        </p:nvSpPr>
        <p:spPr bwMode="auto">
          <a:xfrm>
            <a:off x="1476375" y="1773238"/>
            <a:ext cx="6264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SA" altLang="ar-SA" sz="2000" b="1" dirty="0">
                <a:solidFill>
                  <a:srgbClr val="00B050"/>
                </a:solidFill>
                <a:ea typeface="Majalla UI"/>
              </a:rPr>
              <a:t>و ماذا عنّا نحن أخوتنا؟؟</a:t>
            </a:r>
            <a:r>
              <a:rPr lang="ar-SA" altLang="ar-SA" sz="2000" dirty="0">
                <a:solidFill>
                  <a:srgbClr val="00B050"/>
                </a:solidFill>
                <a:ea typeface="Majalla UI"/>
              </a:rPr>
              <a:t> </a:t>
            </a:r>
            <a:endParaRPr lang="en-US" altLang="ar-SA" sz="2000" dirty="0">
              <a:solidFill>
                <a:srgbClr val="00B050"/>
              </a:solidFill>
              <a:ea typeface="Majalla UI"/>
            </a:endParaRPr>
          </a:p>
        </p:txBody>
      </p:sp>
      <p:sp>
        <p:nvSpPr>
          <p:cNvPr id="8200" name="Text Box 6">
            <a:extLst>
              <a:ext uri="{FF2B5EF4-FFF2-40B4-BE49-F238E27FC236}">
                <a16:creationId xmlns:a16="http://schemas.microsoft.com/office/drawing/2014/main" id="{831B9838-ABBB-41FA-AE50-0E14C2D66B24}"/>
              </a:ext>
            </a:extLst>
          </p:cNvPr>
          <p:cNvSpPr txBox="1">
            <a:spLocks noChangeArrowheads="1"/>
          </p:cNvSpPr>
          <p:nvPr/>
        </p:nvSpPr>
        <p:spPr bwMode="auto">
          <a:xfrm>
            <a:off x="1547813" y="2276475"/>
            <a:ext cx="61214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eaLnBrk="1" hangingPunct="1"/>
            <a:r>
              <a:rPr lang="ar-SA" altLang="ar-SA" sz="1600" b="1" dirty="0">
                <a:ea typeface="Majalla UI"/>
              </a:rPr>
              <a:t> أعلم أن الكثير ممن يقرأ </a:t>
            </a:r>
            <a:r>
              <a:rPr lang="ar-SA" altLang="ar-SA" sz="1600" b="1" dirty="0" err="1">
                <a:ea typeface="Majalla UI"/>
              </a:rPr>
              <a:t>رسالتى</a:t>
            </a:r>
            <a:r>
              <a:rPr lang="ar-SA" altLang="ar-SA" sz="1600" b="1" dirty="0">
                <a:ea typeface="Majalla UI"/>
              </a:rPr>
              <a:t> تلك متزوج, أو حتى إن كان غير متزوج فهو يلحظ الحياة الزوجية بدقائقها من خلال والديه أو أصدقاؤه.. لم ندر</a:t>
            </a:r>
            <a:r>
              <a:rPr lang="ar-EG" altLang="ar-SA" sz="1600" b="1" dirty="0">
                <a:ea typeface="Majalla UI"/>
              </a:rPr>
              <a:t>ك</a:t>
            </a:r>
            <a:r>
              <a:rPr lang="ar-SA" altLang="ar-SA" sz="1600" b="1" dirty="0">
                <a:ea typeface="Majalla UI"/>
              </a:rPr>
              <a:t> السعادة الزوجية </a:t>
            </a:r>
            <a:r>
              <a:rPr lang="ar-SA" altLang="ar-SA" sz="1600" b="1" dirty="0" err="1">
                <a:ea typeface="Majalla UI"/>
              </a:rPr>
              <a:t>فى</a:t>
            </a:r>
            <a:r>
              <a:rPr lang="ar-SA" altLang="ar-SA" sz="1600" b="1" dirty="0">
                <a:ea typeface="Majalla UI"/>
              </a:rPr>
              <a:t> يومنا هذا؟ هل العيب </a:t>
            </a:r>
            <a:r>
              <a:rPr lang="ar-SA" altLang="ar-SA" sz="1600" b="1" dirty="0" err="1">
                <a:ea typeface="Majalla UI"/>
              </a:rPr>
              <a:t>فى</a:t>
            </a:r>
            <a:r>
              <a:rPr lang="ar-SA" altLang="ar-SA" sz="1600" b="1" dirty="0">
                <a:ea typeface="Majalla UI"/>
              </a:rPr>
              <a:t> زماننا؟؟ لا.. بل العيب </a:t>
            </a:r>
            <a:r>
              <a:rPr lang="ar-SA" altLang="ar-SA" sz="1600" b="1" dirty="0" err="1">
                <a:ea typeface="Majalla UI"/>
              </a:rPr>
              <a:t>فى</a:t>
            </a:r>
            <a:r>
              <a:rPr lang="ar-SA" altLang="ar-SA" sz="1600" b="1" dirty="0">
                <a:ea typeface="Majalla UI"/>
              </a:rPr>
              <a:t> أنفسنا -رجالا و نساء- و </a:t>
            </a:r>
            <a:r>
              <a:rPr lang="ar-SA" altLang="ar-SA" sz="1600" b="1" dirty="0" err="1">
                <a:ea typeface="Majalla UI"/>
              </a:rPr>
              <a:t>التى</a:t>
            </a:r>
            <a:r>
              <a:rPr lang="ar-SA" altLang="ar-SA" sz="1600" b="1" dirty="0">
                <a:ea typeface="Majalla UI"/>
              </a:rPr>
              <a:t> أفسدناها بالمادية الحضارية و نسينا ديننا و حضارتنا الإسلامية, و ابتعدنا عن تعاليم رسولنا و حبيبنا... و ابتعدنا عن حب الله.. و ارتكبنا معاصيه جهرا و علانية, و توارينا من الخلق عند فعل المعصية و لم تطرف أعيننا أو قلوبنا لحظة لنظر الإله اٍلينا</a:t>
            </a:r>
            <a:r>
              <a:rPr lang="ar-SA" altLang="ar-SA" sz="1600" dirty="0">
                <a:ea typeface="Majalla UI"/>
              </a:rPr>
              <a:t> </a:t>
            </a:r>
            <a:endParaRPr lang="en-US" altLang="ar-SA" sz="1600" dirty="0">
              <a:ea typeface="Majalla UI"/>
            </a:endParaRPr>
          </a:p>
        </p:txBody>
      </p:sp>
      <p:sp>
        <p:nvSpPr>
          <p:cNvPr id="4103" name="AutoShape 7">
            <a:extLst>
              <a:ext uri="{FF2B5EF4-FFF2-40B4-BE49-F238E27FC236}">
                <a16:creationId xmlns:a16="http://schemas.microsoft.com/office/drawing/2014/main" id="{21CB17C3-9FAB-4BC7-AB0B-597A91928B05}"/>
              </a:ext>
            </a:extLst>
          </p:cNvPr>
          <p:cNvSpPr>
            <a:spLocks noChangeArrowheads="1"/>
          </p:cNvSpPr>
          <p:nvPr/>
        </p:nvSpPr>
        <p:spPr bwMode="auto">
          <a:xfrm>
            <a:off x="6732588" y="404813"/>
            <a:ext cx="1081087" cy="935037"/>
          </a:xfrm>
          <a:prstGeom prst="star8">
            <a:avLst>
              <a:gd name="adj" fmla="val 38250"/>
            </a:avLst>
          </a:prstGeom>
          <a:gradFill rotWithShape="0">
            <a:gsLst>
              <a:gs pos="0">
                <a:srgbClr val="99CCFF"/>
              </a:gs>
              <a:gs pos="50000">
                <a:schemeClr val="bg1"/>
              </a:gs>
              <a:gs pos="100000">
                <a:srgbClr val="99CCFF"/>
              </a:gs>
            </a:gsLst>
            <a:lin ang="5400000" scaled="1"/>
          </a:gradFill>
          <a:ln w="25400" cmpd="dbl">
            <a:solidFill>
              <a:srgbClr val="000080"/>
            </a:solidFill>
            <a:miter lim="800000"/>
            <a:headEnd/>
            <a:tailEnd/>
          </a:ln>
          <a:effectLst/>
        </p:spPr>
        <p:txBody>
          <a:bodyPr wrap="none" anchor="ctr"/>
          <a:lstStyle/>
          <a:p>
            <a:pPr eaLnBrk="1" fontAlgn="auto" hangingPunct="1">
              <a:spcBef>
                <a:spcPts val="0"/>
              </a:spcBef>
              <a:spcAft>
                <a:spcPts val="0"/>
              </a:spcAft>
              <a:defRPr/>
            </a:pPr>
            <a:endParaRPr lang="ar-SA">
              <a:latin typeface="+mn-lt"/>
            </a:endParaRPr>
          </a:p>
        </p:txBody>
      </p:sp>
      <p:sp>
        <p:nvSpPr>
          <p:cNvPr id="8202" name="Text Box 8">
            <a:extLst>
              <a:ext uri="{FF2B5EF4-FFF2-40B4-BE49-F238E27FC236}">
                <a16:creationId xmlns:a16="http://schemas.microsoft.com/office/drawing/2014/main" id="{589309E1-4A5F-4063-BC2B-4A4C84839FFB}"/>
              </a:ext>
            </a:extLst>
          </p:cNvPr>
          <p:cNvSpPr txBox="1">
            <a:spLocks noChangeArrowheads="1"/>
          </p:cNvSpPr>
          <p:nvPr/>
        </p:nvSpPr>
        <p:spPr bwMode="auto">
          <a:xfrm>
            <a:off x="6877050" y="549275"/>
            <a:ext cx="841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EG" altLang="ar-SA" b="1" dirty="0">
                <a:solidFill>
                  <a:srgbClr val="00B050"/>
                </a:solidFill>
                <a:ea typeface="Majalla UI"/>
              </a:rPr>
              <a:t> الـرسول</a:t>
            </a:r>
          </a:p>
          <a:p>
            <a:pPr algn="ctr" eaLnBrk="1" hangingPunct="1"/>
            <a:r>
              <a:rPr lang="ar-EG" altLang="ar-SA" b="1" dirty="0">
                <a:solidFill>
                  <a:srgbClr val="00B050"/>
                </a:solidFill>
                <a:ea typeface="Majalla UI"/>
              </a:rPr>
              <a:t> زوجًا</a:t>
            </a:r>
            <a:endParaRPr lang="en-US" altLang="ar-SA" b="1" dirty="0">
              <a:solidFill>
                <a:srgbClr val="00B050"/>
              </a:solidFill>
              <a:ea typeface="Majalla UI"/>
            </a:endParaRPr>
          </a:p>
        </p:txBody>
      </p:sp>
      <p:sp>
        <p:nvSpPr>
          <p:cNvPr id="4105" name="AutoShape 9">
            <a:extLst>
              <a:ext uri="{FF2B5EF4-FFF2-40B4-BE49-F238E27FC236}">
                <a16:creationId xmlns:a16="http://schemas.microsoft.com/office/drawing/2014/main" id="{0AA0692C-C725-4E08-95F0-7C067D45FA4C}"/>
              </a:ext>
            </a:extLst>
          </p:cNvPr>
          <p:cNvSpPr>
            <a:spLocks noChangeArrowheads="1"/>
          </p:cNvSpPr>
          <p:nvPr/>
        </p:nvSpPr>
        <p:spPr bwMode="auto">
          <a:xfrm>
            <a:off x="1908175" y="620713"/>
            <a:ext cx="4681538" cy="576262"/>
          </a:xfrm>
          <a:prstGeom prst="roundRect">
            <a:avLst>
              <a:gd name="adj" fmla="val 16667"/>
            </a:avLst>
          </a:prstGeom>
          <a:gradFill rotWithShape="1">
            <a:gsLst>
              <a:gs pos="0">
                <a:srgbClr val="99CCFF">
                  <a:alpha val="69000"/>
                </a:srgbClr>
              </a:gs>
              <a:gs pos="50000">
                <a:schemeClr val="bg1"/>
              </a:gs>
              <a:gs pos="100000">
                <a:srgbClr val="99CCFF">
                  <a:alpha val="69000"/>
                </a:srgbClr>
              </a:gs>
            </a:gsLst>
            <a:lin ang="5400000" scaled="1"/>
          </a:gradFill>
          <a:ln w="9525">
            <a:solidFill>
              <a:schemeClr val="tx1"/>
            </a:solidFill>
            <a:round/>
            <a:headEnd/>
            <a:tailEnd/>
          </a:ln>
          <a:effectLst/>
        </p:spPr>
        <p:txBody>
          <a:bodyPr wrap="none" anchor="ctr"/>
          <a:lstStyle/>
          <a:p>
            <a:pPr eaLnBrk="1" fontAlgn="auto" hangingPunct="1">
              <a:spcBef>
                <a:spcPts val="0"/>
              </a:spcBef>
              <a:spcAft>
                <a:spcPts val="0"/>
              </a:spcAft>
              <a:defRPr/>
            </a:pPr>
            <a:endParaRPr lang="ar-SA">
              <a:latin typeface="+mn-lt"/>
            </a:endParaRPr>
          </a:p>
        </p:txBody>
      </p:sp>
      <p:sp>
        <p:nvSpPr>
          <p:cNvPr id="8206" name="Text Box 10">
            <a:extLst>
              <a:ext uri="{FF2B5EF4-FFF2-40B4-BE49-F238E27FC236}">
                <a16:creationId xmlns:a16="http://schemas.microsoft.com/office/drawing/2014/main" id="{FFBAFFC7-F7B6-443B-8632-D4122E07F8DD}"/>
              </a:ext>
            </a:extLst>
          </p:cNvPr>
          <p:cNvSpPr txBox="1">
            <a:spLocks noChangeArrowheads="1"/>
          </p:cNvSpPr>
          <p:nvPr/>
        </p:nvSpPr>
        <p:spPr bwMode="auto">
          <a:xfrm>
            <a:off x="1908175" y="692150"/>
            <a:ext cx="459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eaLnBrk="1" hangingPunct="1"/>
            <a:r>
              <a:rPr lang="ar-SA" altLang="ar-SA" sz="2000" b="1" dirty="0">
                <a:solidFill>
                  <a:srgbClr val="00B050"/>
                </a:solidFill>
                <a:ea typeface="Majalla UI"/>
              </a:rPr>
              <a:t>كيف كان الرسول صلى الله عليه وسلم يعامل زوجاته </a:t>
            </a:r>
            <a:r>
              <a:rPr lang="ar-EG" altLang="ar-SA" sz="2000" b="1" dirty="0">
                <a:solidFill>
                  <a:srgbClr val="00B050"/>
                </a:solidFill>
                <a:ea typeface="Majalla UI"/>
              </a:rPr>
              <a:t> </a:t>
            </a:r>
            <a:endParaRPr lang="en-US" altLang="ar-SA" sz="2000" b="1" dirty="0">
              <a:solidFill>
                <a:srgbClr val="00B050"/>
              </a:solidFill>
              <a:ea typeface="Majalla UI"/>
            </a:endParaRPr>
          </a:p>
        </p:txBody>
      </p:sp>
      <p:sp>
        <p:nvSpPr>
          <p:cNvPr id="8207" name="Text Box 11">
            <a:extLst>
              <a:ext uri="{FF2B5EF4-FFF2-40B4-BE49-F238E27FC236}">
                <a16:creationId xmlns:a16="http://schemas.microsoft.com/office/drawing/2014/main" id="{AAA65997-BA88-4D31-9C47-5A4ECAC3BDA8}"/>
              </a:ext>
            </a:extLst>
          </p:cNvPr>
          <p:cNvSpPr txBox="1">
            <a:spLocks noChangeArrowheads="1"/>
          </p:cNvSpPr>
          <p:nvPr/>
        </p:nvSpPr>
        <p:spPr bwMode="auto">
          <a:xfrm>
            <a:off x="1476375" y="4076700"/>
            <a:ext cx="6264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SA" altLang="ar-SA" b="1" dirty="0">
                <a:solidFill>
                  <a:srgbClr val="00B050"/>
                </a:solidFill>
                <a:ea typeface="Majalla UI"/>
              </a:rPr>
              <a:t>إذن ماذا نفعل الاّن و نحن نبغى عودة الحب </a:t>
            </a:r>
            <a:r>
              <a:rPr lang="ar-SA" altLang="ar-SA" b="1" dirty="0" err="1">
                <a:solidFill>
                  <a:srgbClr val="00B050"/>
                </a:solidFill>
                <a:ea typeface="Majalla UI"/>
              </a:rPr>
              <a:t>فى</a:t>
            </a:r>
            <a:r>
              <a:rPr lang="ar-SA" altLang="ar-SA" b="1" dirty="0">
                <a:solidFill>
                  <a:srgbClr val="00B050"/>
                </a:solidFill>
                <a:ea typeface="Majalla UI"/>
              </a:rPr>
              <a:t> حياتنا الزوجية؟</a:t>
            </a:r>
            <a:r>
              <a:rPr lang="ar-SA" altLang="ar-SA" dirty="0">
                <a:solidFill>
                  <a:srgbClr val="00B050"/>
                </a:solidFill>
                <a:ea typeface="Majalla UI"/>
              </a:rPr>
              <a:t> </a:t>
            </a:r>
            <a:endParaRPr lang="en-US" altLang="ar-SA" dirty="0">
              <a:solidFill>
                <a:srgbClr val="00B050"/>
              </a:solidFill>
              <a:ea typeface="Majalla UI"/>
            </a:endParaRPr>
          </a:p>
        </p:txBody>
      </p:sp>
      <p:sp>
        <p:nvSpPr>
          <p:cNvPr id="8208" name="Text Box 12">
            <a:extLst>
              <a:ext uri="{FF2B5EF4-FFF2-40B4-BE49-F238E27FC236}">
                <a16:creationId xmlns:a16="http://schemas.microsoft.com/office/drawing/2014/main" id="{596FC7DB-AF6E-4A61-B44E-F973876E80A9}"/>
              </a:ext>
            </a:extLst>
          </p:cNvPr>
          <p:cNvSpPr txBox="1">
            <a:spLocks noChangeArrowheads="1"/>
          </p:cNvSpPr>
          <p:nvPr/>
        </p:nvSpPr>
        <p:spPr bwMode="auto">
          <a:xfrm>
            <a:off x="1547813" y="4581525"/>
            <a:ext cx="6121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eaLnBrk="1" hangingPunct="1"/>
            <a:r>
              <a:rPr lang="ar-SA" altLang="ar-SA" sz="1600" b="1">
                <a:ea typeface="Majalla UI"/>
              </a:rPr>
              <a:t> طريق واحد فقط... طريق الله و رسوله.... عندها سوف ينعم كل زوج بزوجته و يستشعرا معنى السعادة الزوجية التى أوجدها الله تعالى و لكننا بجهلنا حدنا عنها و تركناها</a:t>
            </a:r>
          </a:p>
        </p:txBody>
      </p:sp>
    </p:spTree>
  </p:cSld>
  <p:clrMapOvr>
    <a:masterClrMapping/>
  </p:clrMapOvr>
  <p:transition>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5C12B477-C2EA-4C17-9779-3EBAC95B6C3A}"/>
              </a:ext>
            </a:extLst>
          </p:cNvPr>
          <p:cNvPicPr>
            <a:picLocks noChangeAspect="1"/>
          </p:cNvPicPr>
          <p:nvPr/>
        </p:nvPicPr>
        <p:blipFill>
          <a:blip r:embed="rId2"/>
          <a:stretch>
            <a:fillRect/>
          </a:stretch>
        </p:blipFill>
        <p:spPr>
          <a:xfrm>
            <a:off x="0" y="0"/>
            <a:ext cx="9144000" cy="6857999"/>
          </a:xfrm>
          <a:prstGeom prst="rect">
            <a:avLst/>
          </a:prstGeom>
        </p:spPr>
      </p:pic>
      <p:sp>
        <p:nvSpPr>
          <p:cNvPr id="7172" name="Rectangle 4">
            <a:extLst>
              <a:ext uri="{FF2B5EF4-FFF2-40B4-BE49-F238E27FC236}">
                <a16:creationId xmlns:a16="http://schemas.microsoft.com/office/drawing/2014/main" id="{02CE9AFE-60B3-4999-9FAB-50028B742C0C}"/>
              </a:ext>
            </a:extLst>
          </p:cNvPr>
          <p:cNvSpPr>
            <a:spLocks noChangeArrowheads="1"/>
          </p:cNvSpPr>
          <p:nvPr/>
        </p:nvSpPr>
        <p:spPr bwMode="auto">
          <a:xfrm>
            <a:off x="179512" y="1484313"/>
            <a:ext cx="8856984" cy="5040312"/>
          </a:xfrm>
          <a:prstGeom prst="rect">
            <a:avLst/>
          </a:prstGeom>
          <a:gradFill rotWithShape="1">
            <a:gsLst>
              <a:gs pos="0">
                <a:srgbClr val="C1E0FF">
                  <a:alpha val="87000"/>
                </a:srgbClr>
              </a:gs>
              <a:gs pos="50000">
                <a:schemeClr val="bg1"/>
              </a:gs>
              <a:gs pos="100000">
                <a:srgbClr val="C1E0FF">
                  <a:alpha val="87000"/>
                </a:srgbClr>
              </a:gs>
            </a:gsLst>
            <a:lin ang="5400000" scaled="1"/>
          </a:gradFill>
          <a:ln w="9525">
            <a:solidFill>
              <a:srgbClr val="420000"/>
            </a:solidFill>
            <a:miter lim="800000"/>
            <a:headEnd/>
            <a:tailEnd/>
          </a:ln>
          <a:effectLst/>
        </p:spPr>
        <p:txBody>
          <a:bodyPr wrap="none" anchor="ctr"/>
          <a:lstStyle/>
          <a:p>
            <a:pPr algn="ctr" eaLnBrk="1" fontAlgn="auto" hangingPunct="1">
              <a:spcBef>
                <a:spcPts val="0"/>
              </a:spcBef>
              <a:spcAft>
                <a:spcPts val="0"/>
              </a:spcAft>
              <a:defRPr/>
            </a:pPr>
            <a:endParaRPr lang="en-US" altLang="ar-SA">
              <a:latin typeface="+mn-lt"/>
            </a:endParaRPr>
          </a:p>
        </p:txBody>
      </p:sp>
      <p:sp>
        <p:nvSpPr>
          <p:cNvPr id="9223" name="Text Box 6">
            <a:extLst>
              <a:ext uri="{FF2B5EF4-FFF2-40B4-BE49-F238E27FC236}">
                <a16:creationId xmlns:a16="http://schemas.microsoft.com/office/drawing/2014/main" id="{54D09B0C-862C-4ADE-AAD5-C158CA1252BD}"/>
              </a:ext>
            </a:extLst>
          </p:cNvPr>
          <p:cNvSpPr txBox="1">
            <a:spLocks noChangeArrowheads="1"/>
          </p:cNvSpPr>
          <p:nvPr/>
        </p:nvSpPr>
        <p:spPr bwMode="auto">
          <a:xfrm>
            <a:off x="1547813" y="1773238"/>
            <a:ext cx="6121400" cy="371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eaLnBrk="1" hangingPunct="1"/>
            <a:r>
              <a:rPr lang="ar-SA" altLang="ar-SA" sz="1400" b="1" dirty="0">
                <a:ea typeface="Majalla UI"/>
              </a:rPr>
              <a:t>من صور الملاطفة والدلال نداء الزوجة بأحب الأسماء إليها أو بتصغير اسمها للتلميح أو ترخيمه يعني تسهيله وتليينه، فقد كان صلى الله عليه وسلم يقول لـ[عائشة] : </a:t>
            </a:r>
            <a:r>
              <a:rPr lang="ar-SA" altLang="ar-SA" sz="1600" b="1" dirty="0">
                <a:solidFill>
                  <a:srgbClr val="FF0066"/>
                </a:solidFill>
                <a:ea typeface="Majalla UI"/>
              </a:rPr>
              <a:t>(( يا عائش ، هذا جبريل يقرئك السلام . فقلت : وعليه السلام ورحمة الله وبركاته ، ترى ما لا أرى . تريد رسول الله صلى الله عليه وسلم )).</a:t>
            </a:r>
          </a:p>
          <a:p>
            <a:pPr eaLnBrk="1" hangingPunct="1">
              <a:buFontTx/>
              <a:buChar char="-"/>
            </a:pPr>
            <a:r>
              <a:rPr lang="ar-SA" altLang="ar-SA" sz="1400" b="1" dirty="0">
                <a:ea typeface="Majalla UI"/>
              </a:rPr>
              <a:t>الراوي: عائشة - خلاصة الدرجة: صحيح - المحدث: مسلم - المصدر: المسند الصحيح - الصفحة أو الرقم: 2447</a:t>
            </a:r>
            <a:r>
              <a:rPr lang="ar-EG" altLang="ar-SA" sz="1400" b="1" dirty="0">
                <a:ea typeface="Majalla UI"/>
              </a:rPr>
              <a:t> (</a:t>
            </a:r>
            <a:r>
              <a:rPr lang="ar-SA" altLang="ar-SA" sz="1400" b="1" dirty="0">
                <a:ea typeface="Majalla UI"/>
              </a:rPr>
              <a:t>والحديث متفق عليه</a:t>
            </a:r>
            <a:r>
              <a:rPr lang="ar-EG" altLang="ar-SA" sz="1400" b="1" dirty="0">
                <a:ea typeface="Majalla UI"/>
              </a:rPr>
              <a:t>) </a:t>
            </a:r>
            <a:r>
              <a:rPr lang="ar-SA" altLang="ar-SA" sz="1400" b="1" dirty="0">
                <a:ea typeface="Majalla UI"/>
              </a:rPr>
              <a:t>.</a:t>
            </a:r>
            <a:endParaRPr lang="ar-EG" altLang="ar-SA" sz="1400" b="1" dirty="0">
              <a:ea typeface="Majalla UI"/>
            </a:endParaRPr>
          </a:p>
          <a:p>
            <a:pPr eaLnBrk="1" hangingPunct="1"/>
            <a:r>
              <a:rPr lang="ar-SA" altLang="ar-SA" sz="1400" b="1" dirty="0">
                <a:ea typeface="Majalla UI"/>
              </a:rPr>
              <a:t>وأخرج [مسلم] من حديث عائشة في الصيام قالت </a:t>
            </a:r>
            <a:r>
              <a:rPr lang="ar-SA" altLang="ar-SA" sz="1600" b="1" dirty="0">
                <a:solidFill>
                  <a:srgbClr val="FF0066"/>
                </a:solidFill>
                <a:ea typeface="Majalla UI"/>
              </a:rPr>
              <a:t>"كان رسول الله صلى الله عليه وسلم يقبل إحدى نسائه وهو صائم ثم تضحك رضي الله تعالى عنها"</a:t>
            </a:r>
          </a:p>
          <a:p>
            <a:pPr eaLnBrk="1" hangingPunct="1"/>
            <a:r>
              <a:rPr lang="ar-SA" altLang="ar-SA" sz="1400" b="1" dirty="0">
                <a:ea typeface="Majalla UI"/>
              </a:rPr>
              <a:t>الراوي: عائشة - خلاصة الدرجة: صحيح - المحدث: مسلم - المصدر: المسند الصحيح - الصفحة أو الرقم: 1106 </a:t>
            </a:r>
            <a:br>
              <a:rPr lang="ar-SA" altLang="ar-SA" sz="1400" b="1" dirty="0">
                <a:ea typeface="Majalla UI"/>
              </a:rPr>
            </a:br>
            <a:r>
              <a:rPr lang="ar-SA" altLang="ar-SA" sz="1400" b="1" dirty="0">
                <a:ea typeface="Majalla UI"/>
              </a:rPr>
              <a:t>وفي حديث عائشة أيضا أنها قالت: قال رسول الله صلى الله عليه وسلم: </a:t>
            </a:r>
            <a:r>
              <a:rPr lang="ar-SA" altLang="ar-SA" sz="1600" b="1" dirty="0">
                <a:solidFill>
                  <a:srgbClr val="FF0066"/>
                </a:solidFill>
                <a:ea typeface="Majalla UI"/>
              </a:rPr>
              <a:t>" إن من أكمل المؤمنين إيمانا أحسنهم خلقا وألطفهم بأهله"</a:t>
            </a:r>
          </a:p>
          <a:p>
            <a:pPr eaLnBrk="1" hangingPunct="1"/>
            <a:r>
              <a:rPr lang="ar-SA" altLang="ar-SA" sz="1400" b="1" dirty="0">
                <a:ea typeface="Majalla UI"/>
              </a:rPr>
              <a:t>الراوي: عائشة - خلاصة الدرجة: صحيح ولا نعرف لأبي قلابة سماعا من عائشة - المحدث: الترمذي - المصدر: سنن الترمذي - الصفحة أو الرقم: 2612 </a:t>
            </a:r>
            <a:br>
              <a:rPr lang="ar-SA" altLang="ar-SA" sz="1400" b="1" dirty="0">
                <a:ea typeface="Majalla UI"/>
              </a:rPr>
            </a:br>
            <a:r>
              <a:rPr lang="ar-SA" altLang="ar-SA" sz="1400" b="1" dirty="0">
                <a:ea typeface="Majalla UI"/>
              </a:rPr>
              <a:t>من خلال هذه الأحاديث يتبين لنا ملاحظة النبي صلى الله عليه </a:t>
            </a:r>
            <a:r>
              <a:rPr lang="ar-SA" altLang="ar-SA" sz="1400" b="1" dirty="0" err="1">
                <a:ea typeface="Majalla UI"/>
              </a:rPr>
              <a:t>وآله</a:t>
            </a:r>
            <a:r>
              <a:rPr lang="ar-SA" altLang="ar-SA" sz="1400" b="1" dirty="0">
                <a:ea typeface="Majalla UI"/>
              </a:rPr>
              <a:t> وسلم لأزواجه وحسن التعامل معها أي مع عائشة رضي الله تعالى عنها</a:t>
            </a:r>
            <a:endParaRPr lang="en-US" altLang="ar-SA" sz="1400" b="1" dirty="0">
              <a:ea typeface="Majalla UI"/>
            </a:endParaRPr>
          </a:p>
        </p:txBody>
      </p:sp>
      <p:sp>
        <p:nvSpPr>
          <p:cNvPr id="7175" name="AutoShape 7">
            <a:extLst>
              <a:ext uri="{FF2B5EF4-FFF2-40B4-BE49-F238E27FC236}">
                <a16:creationId xmlns:a16="http://schemas.microsoft.com/office/drawing/2014/main" id="{03837854-1F5C-404B-9CD2-7D0E7E504B08}"/>
              </a:ext>
            </a:extLst>
          </p:cNvPr>
          <p:cNvSpPr>
            <a:spLocks noChangeArrowheads="1"/>
          </p:cNvSpPr>
          <p:nvPr/>
        </p:nvSpPr>
        <p:spPr bwMode="auto">
          <a:xfrm>
            <a:off x="6732588" y="404813"/>
            <a:ext cx="1081087" cy="935037"/>
          </a:xfrm>
          <a:prstGeom prst="star8">
            <a:avLst>
              <a:gd name="adj" fmla="val 38250"/>
            </a:avLst>
          </a:prstGeom>
          <a:gradFill rotWithShape="0">
            <a:gsLst>
              <a:gs pos="0">
                <a:srgbClr val="99CCFF"/>
              </a:gs>
              <a:gs pos="50000">
                <a:schemeClr val="bg1"/>
              </a:gs>
              <a:gs pos="100000">
                <a:srgbClr val="99CCFF"/>
              </a:gs>
            </a:gsLst>
            <a:lin ang="5400000" scaled="1"/>
          </a:gradFill>
          <a:ln w="25400" cmpd="dbl">
            <a:solidFill>
              <a:srgbClr val="000080"/>
            </a:solidFill>
            <a:miter lim="800000"/>
            <a:headEnd/>
            <a:tailEnd/>
          </a:ln>
          <a:effectLst/>
        </p:spPr>
        <p:txBody>
          <a:bodyPr wrap="none" anchor="ctr"/>
          <a:lstStyle/>
          <a:p>
            <a:pPr eaLnBrk="1" fontAlgn="auto" hangingPunct="1">
              <a:spcBef>
                <a:spcPts val="0"/>
              </a:spcBef>
              <a:spcAft>
                <a:spcPts val="0"/>
              </a:spcAft>
              <a:defRPr/>
            </a:pPr>
            <a:endParaRPr lang="ar-SA">
              <a:latin typeface="+mn-lt"/>
            </a:endParaRPr>
          </a:p>
        </p:txBody>
      </p:sp>
      <p:sp>
        <p:nvSpPr>
          <p:cNvPr id="9225" name="Text Box 8">
            <a:extLst>
              <a:ext uri="{FF2B5EF4-FFF2-40B4-BE49-F238E27FC236}">
                <a16:creationId xmlns:a16="http://schemas.microsoft.com/office/drawing/2014/main" id="{46ABA19E-D790-417E-AE33-BCAE5DA9B538}"/>
              </a:ext>
            </a:extLst>
          </p:cNvPr>
          <p:cNvSpPr txBox="1">
            <a:spLocks noChangeArrowheads="1"/>
          </p:cNvSpPr>
          <p:nvPr/>
        </p:nvSpPr>
        <p:spPr bwMode="auto">
          <a:xfrm>
            <a:off x="6877050" y="549275"/>
            <a:ext cx="841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EG" altLang="ar-SA" b="1" dirty="0">
                <a:solidFill>
                  <a:srgbClr val="FF0066"/>
                </a:solidFill>
                <a:ea typeface="Majalla UI"/>
              </a:rPr>
              <a:t> </a:t>
            </a:r>
            <a:r>
              <a:rPr lang="ar-EG" altLang="ar-SA" b="1" dirty="0">
                <a:solidFill>
                  <a:srgbClr val="008000"/>
                </a:solidFill>
                <a:ea typeface="Majalla UI"/>
              </a:rPr>
              <a:t>الـرسول</a:t>
            </a:r>
          </a:p>
          <a:p>
            <a:pPr algn="ctr" eaLnBrk="1" hangingPunct="1"/>
            <a:r>
              <a:rPr lang="ar-EG" altLang="ar-SA" b="1" dirty="0">
                <a:solidFill>
                  <a:srgbClr val="008000"/>
                </a:solidFill>
                <a:ea typeface="Majalla UI"/>
              </a:rPr>
              <a:t> زوجًا</a:t>
            </a:r>
            <a:endParaRPr lang="en-US" altLang="ar-SA" b="1" dirty="0">
              <a:solidFill>
                <a:srgbClr val="008000"/>
              </a:solidFill>
              <a:ea typeface="Majalla UI"/>
            </a:endParaRPr>
          </a:p>
        </p:txBody>
      </p:sp>
      <p:sp>
        <p:nvSpPr>
          <p:cNvPr id="7177" name="AutoShape 9">
            <a:extLst>
              <a:ext uri="{FF2B5EF4-FFF2-40B4-BE49-F238E27FC236}">
                <a16:creationId xmlns:a16="http://schemas.microsoft.com/office/drawing/2014/main" id="{66399B59-1D3F-4805-98BB-909ABEB805D5}"/>
              </a:ext>
            </a:extLst>
          </p:cNvPr>
          <p:cNvSpPr>
            <a:spLocks noChangeArrowheads="1"/>
          </p:cNvSpPr>
          <p:nvPr/>
        </p:nvSpPr>
        <p:spPr bwMode="auto">
          <a:xfrm>
            <a:off x="1908175" y="620713"/>
            <a:ext cx="4681538" cy="576262"/>
          </a:xfrm>
          <a:prstGeom prst="roundRect">
            <a:avLst>
              <a:gd name="adj" fmla="val 16667"/>
            </a:avLst>
          </a:prstGeom>
          <a:gradFill rotWithShape="1">
            <a:gsLst>
              <a:gs pos="0">
                <a:srgbClr val="99CCFF">
                  <a:alpha val="69000"/>
                </a:srgbClr>
              </a:gs>
              <a:gs pos="50000">
                <a:schemeClr val="bg1"/>
              </a:gs>
              <a:gs pos="100000">
                <a:srgbClr val="99CCFF">
                  <a:alpha val="69000"/>
                </a:srgbClr>
              </a:gs>
            </a:gsLst>
            <a:lin ang="5400000" scaled="1"/>
          </a:gradFill>
          <a:ln w="9525">
            <a:solidFill>
              <a:schemeClr val="tx1"/>
            </a:solidFill>
            <a:round/>
            <a:headEnd/>
            <a:tailEnd/>
          </a:ln>
          <a:effectLst/>
        </p:spPr>
        <p:txBody>
          <a:bodyPr wrap="none" anchor="ctr"/>
          <a:lstStyle/>
          <a:p>
            <a:pPr eaLnBrk="1" fontAlgn="auto" hangingPunct="1">
              <a:spcBef>
                <a:spcPts val="0"/>
              </a:spcBef>
              <a:spcAft>
                <a:spcPts val="0"/>
              </a:spcAft>
              <a:defRPr/>
            </a:pPr>
            <a:endParaRPr lang="ar-SA">
              <a:latin typeface="+mn-lt"/>
            </a:endParaRPr>
          </a:p>
        </p:txBody>
      </p:sp>
      <p:sp>
        <p:nvSpPr>
          <p:cNvPr id="9229" name="Text Box 10">
            <a:extLst>
              <a:ext uri="{FF2B5EF4-FFF2-40B4-BE49-F238E27FC236}">
                <a16:creationId xmlns:a16="http://schemas.microsoft.com/office/drawing/2014/main" id="{62145FEC-4460-43EF-B497-F4F7D9647098}"/>
              </a:ext>
            </a:extLst>
          </p:cNvPr>
          <p:cNvSpPr txBox="1">
            <a:spLocks noChangeArrowheads="1"/>
          </p:cNvSpPr>
          <p:nvPr/>
        </p:nvSpPr>
        <p:spPr bwMode="auto">
          <a:xfrm>
            <a:off x="1908175" y="692150"/>
            <a:ext cx="459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SA" altLang="ar-SA" sz="2000" b="1" dirty="0">
                <a:solidFill>
                  <a:srgbClr val="008000"/>
                </a:solidFill>
                <a:ea typeface="Majalla UI"/>
              </a:rPr>
              <a:t>التلطف والدلال مع زوجاته</a:t>
            </a:r>
            <a:r>
              <a:rPr lang="ar-SA" altLang="ar-SA" dirty="0">
                <a:solidFill>
                  <a:srgbClr val="008000"/>
                </a:solidFill>
                <a:ea typeface="Majalla UI"/>
              </a:rPr>
              <a:t> </a:t>
            </a:r>
            <a:endParaRPr lang="en-US" altLang="ar-SA" dirty="0">
              <a:solidFill>
                <a:srgbClr val="008000"/>
              </a:solidFill>
              <a:ea typeface="Majalla UI"/>
            </a:endParaRPr>
          </a:p>
        </p:txBody>
      </p:sp>
    </p:spTree>
  </p:cSld>
  <p:clrMapOvr>
    <a:masterClrMapping/>
  </p:clrMapOvr>
  <p:transition>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EAF5E428-A93F-4AC2-80BB-97F1AA824995}"/>
              </a:ext>
            </a:extLst>
          </p:cNvPr>
          <p:cNvPicPr>
            <a:picLocks noChangeAspect="1"/>
          </p:cNvPicPr>
          <p:nvPr/>
        </p:nvPicPr>
        <p:blipFill>
          <a:blip r:embed="rId2"/>
          <a:stretch>
            <a:fillRect/>
          </a:stretch>
        </p:blipFill>
        <p:spPr>
          <a:xfrm>
            <a:off x="0" y="0"/>
            <a:ext cx="9144000" cy="6857999"/>
          </a:xfrm>
          <a:prstGeom prst="rect">
            <a:avLst/>
          </a:prstGeom>
        </p:spPr>
      </p:pic>
      <p:sp>
        <p:nvSpPr>
          <p:cNvPr id="8196" name="Rectangle 4">
            <a:extLst>
              <a:ext uri="{FF2B5EF4-FFF2-40B4-BE49-F238E27FC236}">
                <a16:creationId xmlns:a16="http://schemas.microsoft.com/office/drawing/2014/main" id="{F3DF1FFC-85A1-4577-82C2-20DF573166BB}"/>
              </a:ext>
            </a:extLst>
          </p:cNvPr>
          <p:cNvSpPr>
            <a:spLocks noChangeArrowheads="1"/>
          </p:cNvSpPr>
          <p:nvPr/>
        </p:nvSpPr>
        <p:spPr bwMode="auto">
          <a:xfrm>
            <a:off x="107504" y="1484313"/>
            <a:ext cx="8928992" cy="5040312"/>
          </a:xfrm>
          <a:prstGeom prst="rect">
            <a:avLst/>
          </a:prstGeom>
          <a:gradFill rotWithShape="1">
            <a:gsLst>
              <a:gs pos="0">
                <a:srgbClr val="C1E0FF">
                  <a:alpha val="87000"/>
                </a:srgbClr>
              </a:gs>
              <a:gs pos="50000">
                <a:schemeClr val="bg1"/>
              </a:gs>
              <a:gs pos="100000">
                <a:srgbClr val="C1E0FF">
                  <a:alpha val="87000"/>
                </a:srgbClr>
              </a:gs>
            </a:gsLst>
            <a:lin ang="5400000" scaled="1"/>
          </a:gradFill>
          <a:ln w="9525">
            <a:solidFill>
              <a:srgbClr val="420000"/>
            </a:solidFill>
            <a:miter lim="800000"/>
            <a:headEnd/>
            <a:tailEnd/>
          </a:ln>
          <a:effectLst/>
        </p:spPr>
        <p:txBody>
          <a:bodyPr wrap="none" anchor="ctr"/>
          <a:lstStyle/>
          <a:p>
            <a:pPr algn="ctr" eaLnBrk="1" fontAlgn="auto" hangingPunct="1">
              <a:spcBef>
                <a:spcPts val="0"/>
              </a:spcBef>
              <a:spcAft>
                <a:spcPts val="0"/>
              </a:spcAft>
              <a:defRPr/>
            </a:pPr>
            <a:endParaRPr lang="en-US" altLang="ar-SA">
              <a:latin typeface="+mn-lt"/>
            </a:endParaRPr>
          </a:p>
        </p:txBody>
      </p:sp>
      <p:sp>
        <p:nvSpPr>
          <p:cNvPr id="10247" name="Text Box 5">
            <a:extLst>
              <a:ext uri="{FF2B5EF4-FFF2-40B4-BE49-F238E27FC236}">
                <a16:creationId xmlns:a16="http://schemas.microsoft.com/office/drawing/2014/main" id="{DEEC77AD-369C-417B-9F22-16E2470E7D67}"/>
              </a:ext>
            </a:extLst>
          </p:cNvPr>
          <p:cNvSpPr txBox="1">
            <a:spLocks noChangeArrowheads="1"/>
          </p:cNvSpPr>
          <p:nvPr/>
        </p:nvSpPr>
        <p:spPr bwMode="auto">
          <a:xfrm>
            <a:off x="1547813" y="1628775"/>
            <a:ext cx="6121400"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SA" altLang="ar-SA" sz="1600" b="1" dirty="0">
                <a:solidFill>
                  <a:srgbClr val="FF0066"/>
                </a:solidFill>
                <a:ea typeface="Majalla UI"/>
              </a:rPr>
              <a:t>ومن صور المداعبة والملاطفة أيضا إطعام الطعام </a:t>
            </a:r>
            <a:endParaRPr lang="ar-EG" altLang="ar-SA" sz="1600" b="1" dirty="0">
              <a:solidFill>
                <a:srgbClr val="FF0066"/>
              </a:solidFill>
              <a:ea typeface="Majalla UI"/>
            </a:endParaRPr>
          </a:p>
          <a:p>
            <a:pPr algn="ctr" eaLnBrk="1" hangingPunct="1"/>
            <a:endParaRPr lang="ar-EG" altLang="ar-SA" sz="1600" b="1" dirty="0">
              <a:solidFill>
                <a:srgbClr val="FF0066"/>
              </a:solidFill>
              <a:ea typeface="Majalla UI"/>
            </a:endParaRPr>
          </a:p>
          <a:p>
            <a:pPr eaLnBrk="1" hangingPunct="1"/>
            <a:r>
              <a:rPr lang="ar-SA" altLang="ar-SA" sz="1400" b="1" dirty="0">
                <a:ea typeface="Majalla UI"/>
              </a:rPr>
              <a:t>فقد قال النبي صلى الله عليه وسلم "جاء النبي صلى الله عليه وسلم يعودني وأنا بمكة ، وهو يكره أن يموت بالأرض التي هاجر منها ، قال : ( يرحم الله ابن عفراء ) . قلت : يا رسول الله ، أوصي بمالي كله ؟ قال : ( لا ) . قلت : فالشطر ؟ قال : ( لا ) . قلت : الثلث ؟ قال : ( فالثلث والثلث كثير ، إنك إن تدع ورثتك أغنياء ، خير من أن تدعهم عالة يتكففون الناس في أيديهم ، وإنك مهما أنفقت من نفقة فإنها صدقة ، </a:t>
            </a:r>
            <a:r>
              <a:rPr lang="ar-SA" altLang="ar-SA" sz="1400" b="1" dirty="0">
                <a:solidFill>
                  <a:srgbClr val="FF0066"/>
                </a:solidFill>
                <a:ea typeface="Majalla UI"/>
              </a:rPr>
              <a:t>حتى اللقمة التي ترفعها إلى في امرأتك</a:t>
            </a:r>
            <a:r>
              <a:rPr lang="ar-SA" altLang="ar-SA" sz="1400" b="1" dirty="0">
                <a:ea typeface="Majalla UI"/>
              </a:rPr>
              <a:t> ، وعسى الله أن يرفعك ، فينتفع بك ناس ويضر بك آخرون ) . ولم يكن له يومئذ إلا ابنة "</a:t>
            </a:r>
          </a:p>
          <a:p>
            <a:pPr eaLnBrk="1" hangingPunct="1"/>
            <a:r>
              <a:rPr lang="ar-SA" altLang="ar-SA" sz="1400" b="1" dirty="0">
                <a:ea typeface="Majalla UI"/>
              </a:rPr>
              <a:t>الراوي: سعد بن أبي وقاص - خلاصة الدرجة: [صحيح] - المحدث: البخاري - المصدر: الجامع الصحيح - الصفحة أو الرقم: 2742 </a:t>
            </a:r>
          </a:p>
          <a:p>
            <a:pPr eaLnBrk="1" hangingPunct="1"/>
            <a:br>
              <a:rPr lang="ar-SA" altLang="ar-SA" sz="1400" b="1" dirty="0">
                <a:ea typeface="Majalla UI"/>
              </a:rPr>
            </a:br>
            <a:r>
              <a:rPr lang="ar-SA" altLang="ar-SA" sz="1400" b="1" dirty="0">
                <a:ea typeface="Majalla UI"/>
              </a:rPr>
              <a:t>حتى اللقمة التي ترفعها بيدك إلى فم امرأتك هي صدقة ليست فقط كسباً للقلب وليست فقط حسن تعاون مع الزوجة بل هي صدقة تؤجر بها من الله عز وجل .</a:t>
            </a:r>
          </a:p>
          <a:p>
            <a:pPr eaLnBrk="1" hangingPunct="1"/>
            <a:r>
              <a:rPr lang="ar-SA" altLang="ar-SA" sz="1400" b="1" dirty="0">
                <a:ea typeface="Majalla UI"/>
              </a:rPr>
              <a:t> </a:t>
            </a:r>
          </a:p>
          <a:p>
            <a:pPr eaLnBrk="1" hangingPunct="1"/>
            <a:r>
              <a:rPr lang="ar-SA" altLang="ar-SA" sz="1400" b="1" dirty="0">
                <a:ea typeface="Majalla UI"/>
              </a:rPr>
              <a:t>إذاً فمن صور المداعبة والملاطفة للزوجة إطعامها الطعام .وكم لذلك من أثر نفسي على الزوجة. وإني أسألك أيها الأخ.. أيها الرجل.. ماذا يكلفك مثل هذا التعامل؟</a:t>
            </a:r>
            <a:br>
              <a:rPr lang="ar-SA" altLang="ar-SA" sz="1400" b="1" dirty="0">
                <a:ea typeface="Majalla UI"/>
              </a:rPr>
            </a:br>
            <a:r>
              <a:rPr lang="ar-SA" altLang="ar-SA" sz="1400" b="1" dirty="0">
                <a:ea typeface="Majalla UI"/>
              </a:rPr>
              <a:t>لا شيء إلا حسن التأسي والاقتداء وطلب المثوبة وحسن التعاون وبناء النفس فالملاطفة والدلال والملاعبة مأمور أنت بها شرعا بما تفضي إليه من جمع القلوب والتآلف . </a:t>
            </a:r>
          </a:p>
          <a:p>
            <a:pPr eaLnBrk="1" hangingPunct="1"/>
            <a:r>
              <a:rPr lang="ar-SA" altLang="ar-SA" sz="1400" b="1" dirty="0">
                <a:ea typeface="Majalla UI"/>
              </a:rPr>
              <a:t> </a:t>
            </a:r>
            <a:endParaRPr lang="en-US" altLang="ar-SA" sz="1400" b="1" dirty="0">
              <a:ea typeface="Majalla UI"/>
            </a:endParaRPr>
          </a:p>
        </p:txBody>
      </p:sp>
      <p:sp>
        <p:nvSpPr>
          <p:cNvPr id="8198" name="AutoShape 6">
            <a:extLst>
              <a:ext uri="{FF2B5EF4-FFF2-40B4-BE49-F238E27FC236}">
                <a16:creationId xmlns:a16="http://schemas.microsoft.com/office/drawing/2014/main" id="{8BB8D25F-F928-4E3C-8F82-F2EE0D01C46C}"/>
              </a:ext>
            </a:extLst>
          </p:cNvPr>
          <p:cNvSpPr>
            <a:spLocks noChangeArrowheads="1"/>
          </p:cNvSpPr>
          <p:nvPr/>
        </p:nvSpPr>
        <p:spPr bwMode="auto">
          <a:xfrm>
            <a:off x="6732588" y="404813"/>
            <a:ext cx="1081087" cy="935037"/>
          </a:xfrm>
          <a:prstGeom prst="star8">
            <a:avLst>
              <a:gd name="adj" fmla="val 38250"/>
            </a:avLst>
          </a:prstGeom>
          <a:gradFill rotWithShape="0">
            <a:gsLst>
              <a:gs pos="0">
                <a:srgbClr val="99CCFF"/>
              </a:gs>
              <a:gs pos="50000">
                <a:schemeClr val="bg1"/>
              </a:gs>
              <a:gs pos="100000">
                <a:srgbClr val="99CCFF"/>
              </a:gs>
            </a:gsLst>
            <a:lin ang="5400000" scaled="1"/>
          </a:gradFill>
          <a:ln w="25400" cmpd="dbl">
            <a:solidFill>
              <a:srgbClr val="000080"/>
            </a:solidFill>
            <a:miter lim="800000"/>
            <a:headEnd/>
            <a:tailEnd/>
          </a:ln>
          <a:effectLst/>
        </p:spPr>
        <p:txBody>
          <a:bodyPr wrap="none" anchor="ctr"/>
          <a:lstStyle/>
          <a:p>
            <a:pPr eaLnBrk="1" fontAlgn="auto" hangingPunct="1">
              <a:spcBef>
                <a:spcPts val="0"/>
              </a:spcBef>
              <a:spcAft>
                <a:spcPts val="0"/>
              </a:spcAft>
              <a:defRPr/>
            </a:pPr>
            <a:endParaRPr lang="ar-SA">
              <a:latin typeface="+mn-lt"/>
            </a:endParaRPr>
          </a:p>
        </p:txBody>
      </p:sp>
      <p:sp>
        <p:nvSpPr>
          <p:cNvPr id="10249" name="Text Box 7">
            <a:extLst>
              <a:ext uri="{FF2B5EF4-FFF2-40B4-BE49-F238E27FC236}">
                <a16:creationId xmlns:a16="http://schemas.microsoft.com/office/drawing/2014/main" id="{F64814B7-448D-44A5-A861-506080D7F59D}"/>
              </a:ext>
            </a:extLst>
          </p:cNvPr>
          <p:cNvSpPr txBox="1">
            <a:spLocks noChangeArrowheads="1"/>
          </p:cNvSpPr>
          <p:nvPr/>
        </p:nvSpPr>
        <p:spPr bwMode="auto">
          <a:xfrm>
            <a:off x="6877050" y="549275"/>
            <a:ext cx="841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EG" altLang="ar-SA" b="1">
                <a:solidFill>
                  <a:srgbClr val="FF0066"/>
                </a:solidFill>
                <a:ea typeface="Majalla UI"/>
              </a:rPr>
              <a:t> الـرسول</a:t>
            </a:r>
          </a:p>
          <a:p>
            <a:pPr algn="ctr" eaLnBrk="1" hangingPunct="1"/>
            <a:r>
              <a:rPr lang="ar-EG" altLang="ar-SA" b="1">
                <a:solidFill>
                  <a:srgbClr val="FF0066"/>
                </a:solidFill>
                <a:ea typeface="Majalla UI"/>
              </a:rPr>
              <a:t> زوجًا</a:t>
            </a:r>
            <a:endParaRPr lang="en-US" altLang="ar-SA" b="1">
              <a:solidFill>
                <a:srgbClr val="FF0066"/>
              </a:solidFill>
              <a:ea typeface="Majalla UI"/>
            </a:endParaRPr>
          </a:p>
        </p:txBody>
      </p:sp>
      <p:sp>
        <p:nvSpPr>
          <p:cNvPr id="8200" name="AutoShape 8">
            <a:extLst>
              <a:ext uri="{FF2B5EF4-FFF2-40B4-BE49-F238E27FC236}">
                <a16:creationId xmlns:a16="http://schemas.microsoft.com/office/drawing/2014/main" id="{B9A753B3-5E5E-4EEF-B713-92EF7876BE97}"/>
              </a:ext>
            </a:extLst>
          </p:cNvPr>
          <p:cNvSpPr>
            <a:spLocks noChangeArrowheads="1"/>
          </p:cNvSpPr>
          <p:nvPr/>
        </p:nvSpPr>
        <p:spPr bwMode="auto">
          <a:xfrm>
            <a:off x="1908175" y="620713"/>
            <a:ext cx="4681538" cy="576262"/>
          </a:xfrm>
          <a:prstGeom prst="roundRect">
            <a:avLst>
              <a:gd name="adj" fmla="val 16667"/>
            </a:avLst>
          </a:prstGeom>
          <a:gradFill rotWithShape="1">
            <a:gsLst>
              <a:gs pos="0">
                <a:srgbClr val="99CCFF">
                  <a:alpha val="69000"/>
                </a:srgbClr>
              </a:gs>
              <a:gs pos="50000">
                <a:schemeClr val="bg1"/>
              </a:gs>
              <a:gs pos="100000">
                <a:srgbClr val="99CCFF">
                  <a:alpha val="69000"/>
                </a:srgbClr>
              </a:gs>
            </a:gsLst>
            <a:lin ang="5400000" scaled="1"/>
          </a:gradFill>
          <a:ln w="9525">
            <a:solidFill>
              <a:schemeClr val="tx1"/>
            </a:solidFill>
            <a:round/>
            <a:headEnd/>
            <a:tailEnd/>
          </a:ln>
          <a:effectLst/>
        </p:spPr>
        <p:txBody>
          <a:bodyPr wrap="none" anchor="ctr"/>
          <a:lstStyle/>
          <a:p>
            <a:pPr eaLnBrk="1" fontAlgn="auto" hangingPunct="1">
              <a:spcBef>
                <a:spcPts val="0"/>
              </a:spcBef>
              <a:spcAft>
                <a:spcPts val="0"/>
              </a:spcAft>
              <a:defRPr/>
            </a:pPr>
            <a:endParaRPr lang="ar-SA">
              <a:latin typeface="+mn-lt"/>
            </a:endParaRPr>
          </a:p>
        </p:txBody>
      </p:sp>
      <p:sp>
        <p:nvSpPr>
          <p:cNvPr id="10253" name="Text Box 9">
            <a:extLst>
              <a:ext uri="{FF2B5EF4-FFF2-40B4-BE49-F238E27FC236}">
                <a16:creationId xmlns:a16="http://schemas.microsoft.com/office/drawing/2014/main" id="{FC12BF58-FF16-4CA9-B20E-32758C10C3A2}"/>
              </a:ext>
            </a:extLst>
          </p:cNvPr>
          <p:cNvSpPr txBox="1">
            <a:spLocks noChangeArrowheads="1"/>
          </p:cNvSpPr>
          <p:nvPr/>
        </p:nvSpPr>
        <p:spPr bwMode="auto">
          <a:xfrm>
            <a:off x="1908175" y="692150"/>
            <a:ext cx="459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SA" altLang="ar-SA" sz="2000" b="1">
                <a:solidFill>
                  <a:srgbClr val="FF0066"/>
                </a:solidFill>
                <a:ea typeface="Majalla UI"/>
              </a:rPr>
              <a:t>التلطف والدلال مع زوجاته</a:t>
            </a:r>
            <a:r>
              <a:rPr lang="ar-SA" altLang="ar-SA">
                <a:solidFill>
                  <a:srgbClr val="FF0066"/>
                </a:solidFill>
                <a:ea typeface="Majalla UI"/>
              </a:rPr>
              <a:t> </a:t>
            </a:r>
            <a:endParaRPr lang="en-US" altLang="ar-SA">
              <a:solidFill>
                <a:srgbClr val="FF0066"/>
              </a:solidFill>
              <a:ea typeface="Majalla UI"/>
            </a:endParaRPr>
          </a:p>
        </p:txBody>
      </p:sp>
    </p:spTree>
  </p:cSld>
  <p:clrMapOvr>
    <a:masterClrMapping/>
  </p:clrMapOvr>
  <p:transition>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F9A4950-AFB3-48F1-91C6-610DF01BDCEA}"/>
              </a:ext>
            </a:extLst>
          </p:cNvPr>
          <p:cNvPicPr>
            <a:picLocks noChangeAspect="1"/>
          </p:cNvPicPr>
          <p:nvPr/>
        </p:nvPicPr>
        <p:blipFill>
          <a:blip r:embed="rId2"/>
          <a:stretch>
            <a:fillRect/>
          </a:stretch>
        </p:blipFill>
        <p:spPr>
          <a:xfrm>
            <a:off x="0" y="0"/>
            <a:ext cx="9144000" cy="6857999"/>
          </a:xfrm>
          <a:prstGeom prst="rect">
            <a:avLst/>
          </a:prstGeom>
        </p:spPr>
      </p:pic>
      <p:sp>
        <p:nvSpPr>
          <p:cNvPr id="9220" name="Rectangle 4">
            <a:extLst>
              <a:ext uri="{FF2B5EF4-FFF2-40B4-BE49-F238E27FC236}">
                <a16:creationId xmlns:a16="http://schemas.microsoft.com/office/drawing/2014/main" id="{13EC8B6F-1127-420E-A3D2-317FE44C059F}"/>
              </a:ext>
            </a:extLst>
          </p:cNvPr>
          <p:cNvSpPr>
            <a:spLocks noChangeArrowheads="1"/>
          </p:cNvSpPr>
          <p:nvPr/>
        </p:nvSpPr>
        <p:spPr bwMode="auto">
          <a:xfrm>
            <a:off x="107504" y="1484313"/>
            <a:ext cx="8928992" cy="5040312"/>
          </a:xfrm>
          <a:prstGeom prst="rect">
            <a:avLst/>
          </a:prstGeom>
          <a:gradFill rotWithShape="1">
            <a:gsLst>
              <a:gs pos="0">
                <a:srgbClr val="C1E0FF">
                  <a:alpha val="87000"/>
                </a:srgbClr>
              </a:gs>
              <a:gs pos="50000">
                <a:schemeClr val="bg1"/>
              </a:gs>
              <a:gs pos="100000">
                <a:srgbClr val="C1E0FF">
                  <a:alpha val="87000"/>
                </a:srgbClr>
              </a:gs>
            </a:gsLst>
            <a:lin ang="5400000" scaled="1"/>
          </a:gradFill>
          <a:ln w="9525">
            <a:solidFill>
              <a:srgbClr val="420000"/>
            </a:solidFill>
            <a:miter lim="800000"/>
            <a:headEnd/>
            <a:tailEnd/>
          </a:ln>
          <a:effectLst/>
        </p:spPr>
        <p:txBody>
          <a:bodyPr wrap="none" anchor="ctr"/>
          <a:lstStyle/>
          <a:p>
            <a:pPr algn="ctr" eaLnBrk="1" fontAlgn="auto" hangingPunct="1">
              <a:spcBef>
                <a:spcPts val="0"/>
              </a:spcBef>
              <a:spcAft>
                <a:spcPts val="0"/>
              </a:spcAft>
              <a:defRPr/>
            </a:pPr>
            <a:endParaRPr lang="en-US" altLang="ar-SA">
              <a:latin typeface="+mn-lt"/>
            </a:endParaRPr>
          </a:p>
        </p:txBody>
      </p:sp>
      <p:sp>
        <p:nvSpPr>
          <p:cNvPr id="11271" name="Text Box 5">
            <a:extLst>
              <a:ext uri="{FF2B5EF4-FFF2-40B4-BE49-F238E27FC236}">
                <a16:creationId xmlns:a16="http://schemas.microsoft.com/office/drawing/2014/main" id="{27611491-B77F-4F7F-9F0A-56CD4BC19537}"/>
              </a:ext>
            </a:extLst>
          </p:cNvPr>
          <p:cNvSpPr txBox="1">
            <a:spLocks noChangeArrowheads="1"/>
          </p:cNvSpPr>
          <p:nvPr/>
        </p:nvSpPr>
        <p:spPr bwMode="auto">
          <a:xfrm>
            <a:off x="1547813" y="1628775"/>
            <a:ext cx="6121400"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eaLnBrk="1" hangingPunct="1"/>
            <a:r>
              <a:rPr lang="ar-SA" altLang="ar-SA" sz="1400" b="1" dirty="0">
                <a:ea typeface="Majalla UI"/>
              </a:rPr>
              <a:t>كثيرا ما كنا نقرأ عن سيرة الحبيب محمد ـ صلى الله عليه وسلم ـ في المجال التربوي أو الإيماني أو السياسي أو العسكري أو الاقتصادي... ولكن قليلا ما كتب أو نشر عن سيرة النبي ـ صلى الله عليه وسلم ـ في بيته وطبيعة علاقته مع نسائه.  إن المدقق في مجال العلاقات الأسرية لحياة الحبيب محمد ـ صلى الله عليه وسلم ـ يجد أن هناك معاني كثيرة نحن بأمس الحاجة لها في واقعنا المعاصر، ولو عملنا بها لساهمت في استقرار بيوتنا وتقوية علاقتنا الزوجية, ونضرب بعض الأمثلة في هذا المقال عن احترام النبي ـ صلى الله عليه وسلم ـ لمشاعر الزوجة وتقديرها وبيان حبه لزوجاته.</a:t>
            </a:r>
            <a:br>
              <a:rPr lang="ar-SA" altLang="ar-SA" sz="1400" b="1" dirty="0">
                <a:ea typeface="Majalla UI"/>
              </a:rPr>
            </a:br>
            <a:r>
              <a:rPr lang="ar-SA" altLang="ar-SA" sz="1400" b="1" dirty="0">
                <a:ea typeface="Majalla UI"/>
              </a:rPr>
              <a:t>إن للرجل طبيعته الخاصة في التعبير عن مشاعره بخلاف المرأة وطبيعتها، لأن المرأة إذا أرادت أن تعبر عن مشاعرها فإنها تتكلم وتقول أنا أحبك أو إني اشتقت إليك.. وأنا بحاجة إليك واني أفتقدك، وهذه الكلمات كثيرا ما ترددها الزوجة على زوجها، ولكن الرجل من طبيعته أنها إذا أراد أن يعبر عن مشاعره فانه يعبر بالعمل والإنتاج وقليلا ما يعبر بالكلام، فإذا أراد الرجل أن يخبر زوجته أنه يحبها فانه يشتري لها ما تريد مثلا أو أن يجلب بعض المأكولات أو المشروبات للمنزل أو بعض قطع الأثاث.. فهذا العمل بالنسبة للرجل تعبير عن الحب.</a:t>
            </a:r>
          </a:p>
          <a:p>
            <a:pPr eaLnBrk="1" hangingPunct="1"/>
            <a:r>
              <a:rPr lang="ar-SA" altLang="ar-SA" sz="1400" b="1" dirty="0">
                <a:ea typeface="Majalla UI"/>
              </a:rPr>
              <a:t>  وهذه بالتأكيد طبيعة سلبية في الرجل تجاوزها الرسول الكريم. فكون النبي ـ صلى الله عليه وسلم ـ يصف حبه وعاطفته لعائشة ـ رضي الله عنها ـ فمعنى هذا أنه يلاطفها ويدللها ويعطي الزوجة ما تتمنى سماعه من زوجها وحبيبها وهذا مقام عال في التعامل بين الزوجين، ولهذا روى ابن عساكر عن السيدة عائشة ـ رضي الله عنها ـ أن الرسول صلى الله عليه وسلم قال لها: </a:t>
            </a:r>
            <a:r>
              <a:rPr lang="ar-SA" altLang="ar-SA" sz="1400" b="1" dirty="0">
                <a:solidFill>
                  <a:srgbClr val="FF0066"/>
                </a:solidFill>
                <a:ea typeface="Majalla UI"/>
              </a:rPr>
              <a:t>"أما ترضين أن تكوني زوجتي في الدنيا و الآخرة ؟ قلت : بلى قال : فأنت زوجتي في الدنيا و الآخرة "..</a:t>
            </a:r>
            <a:r>
              <a:rPr lang="ar-SA" altLang="ar-SA" sz="1400" b="1" dirty="0">
                <a:ea typeface="Majalla UI"/>
              </a:rPr>
              <a:t>المصدر: السلسلة الصحيحة</a:t>
            </a:r>
            <a:r>
              <a:rPr lang="ar-EG" altLang="ar-SA" sz="1400" b="1" dirty="0">
                <a:ea typeface="Majalla UI"/>
              </a:rPr>
              <a:t> </a:t>
            </a:r>
          </a:p>
          <a:p>
            <a:pPr eaLnBrk="1" hangingPunct="1"/>
            <a:endParaRPr lang="ar-EG" altLang="ar-SA" sz="1400" b="1" dirty="0">
              <a:ea typeface="Majalla UI"/>
            </a:endParaRPr>
          </a:p>
          <a:p>
            <a:pPr eaLnBrk="1" hangingPunct="1"/>
            <a:r>
              <a:rPr lang="ar-SA" altLang="ar-SA" sz="1400" b="1" dirty="0">
                <a:ea typeface="Majalla UI"/>
              </a:rPr>
              <a:t>كيف ستكون نفسية عائشة ـ رضي الله عنها ـ ومشاعرها عندما تسمع هذه الكلمات التي تعطيها الأمن والأمان بالحب والمودة بالدنيا والآخرة؟</a:t>
            </a:r>
            <a:r>
              <a:rPr lang="ar-SA" altLang="ar-SA" sz="1400" dirty="0">
                <a:ea typeface="Majalla UI"/>
              </a:rPr>
              <a:t> </a:t>
            </a:r>
            <a:endParaRPr lang="en-US" altLang="ar-SA" sz="1400" dirty="0">
              <a:ea typeface="Majalla UI"/>
            </a:endParaRPr>
          </a:p>
        </p:txBody>
      </p:sp>
      <p:sp>
        <p:nvSpPr>
          <p:cNvPr id="9222" name="AutoShape 6">
            <a:extLst>
              <a:ext uri="{FF2B5EF4-FFF2-40B4-BE49-F238E27FC236}">
                <a16:creationId xmlns:a16="http://schemas.microsoft.com/office/drawing/2014/main" id="{30E2967B-EF4F-442D-B741-6B0229637E92}"/>
              </a:ext>
            </a:extLst>
          </p:cNvPr>
          <p:cNvSpPr>
            <a:spLocks noChangeArrowheads="1"/>
          </p:cNvSpPr>
          <p:nvPr/>
        </p:nvSpPr>
        <p:spPr bwMode="auto">
          <a:xfrm>
            <a:off x="6732588" y="404813"/>
            <a:ext cx="1081087" cy="935037"/>
          </a:xfrm>
          <a:prstGeom prst="star8">
            <a:avLst>
              <a:gd name="adj" fmla="val 38250"/>
            </a:avLst>
          </a:prstGeom>
          <a:gradFill rotWithShape="0">
            <a:gsLst>
              <a:gs pos="0">
                <a:srgbClr val="99CCFF"/>
              </a:gs>
              <a:gs pos="50000">
                <a:schemeClr val="bg1"/>
              </a:gs>
              <a:gs pos="100000">
                <a:srgbClr val="99CCFF"/>
              </a:gs>
            </a:gsLst>
            <a:lin ang="5400000" scaled="1"/>
          </a:gradFill>
          <a:ln w="25400" cmpd="dbl">
            <a:solidFill>
              <a:srgbClr val="000080"/>
            </a:solidFill>
            <a:miter lim="800000"/>
            <a:headEnd/>
            <a:tailEnd/>
          </a:ln>
          <a:effectLst/>
        </p:spPr>
        <p:txBody>
          <a:bodyPr wrap="none" anchor="ctr"/>
          <a:lstStyle/>
          <a:p>
            <a:pPr eaLnBrk="1" fontAlgn="auto" hangingPunct="1">
              <a:spcBef>
                <a:spcPts val="0"/>
              </a:spcBef>
              <a:spcAft>
                <a:spcPts val="0"/>
              </a:spcAft>
              <a:defRPr/>
            </a:pPr>
            <a:endParaRPr lang="ar-SA">
              <a:latin typeface="+mn-lt"/>
            </a:endParaRPr>
          </a:p>
        </p:txBody>
      </p:sp>
      <p:sp>
        <p:nvSpPr>
          <p:cNvPr id="11273" name="Text Box 7">
            <a:extLst>
              <a:ext uri="{FF2B5EF4-FFF2-40B4-BE49-F238E27FC236}">
                <a16:creationId xmlns:a16="http://schemas.microsoft.com/office/drawing/2014/main" id="{8CA03BFC-18AB-4B13-9CDC-16EDC2B29D9F}"/>
              </a:ext>
            </a:extLst>
          </p:cNvPr>
          <p:cNvSpPr txBox="1">
            <a:spLocks noChangeArrowheads="1"/>
          </p:cNvSpPr>
          <p:nvPr/>
        </p:nvSpPr>
        <p:spPr bwMode="auto">
          <a:xfrm>
            <a:off x="6877050" y="549275"/>
            <a:ext cx="841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EG" altLang="ar-SA" b="1" dirty="0">
                <a:solidFill>
                  <a:srgbClr val="FF0066"/>
                </a:solidFill>
                <a:ea typeface="Majalla UI"/>
              </a:rPr>
              <a:t> </a:t>
            </a:r>
            <a:r>
              <a:rPr lang="ar-EG" altLang="ar-SA" b="1" dirty="0">
                <a:solidFill>
                  <a:srgbClr val="008000"/>
                </a:solidFill>
                <a:ea typeface="Majalla UI"/>
              </a:rPr>
              <a:t>الـرسول</a:t>
            </a:r>
          </a:p>
          <a:p>
            <a:pPr algn="ctr" eaLnBrk="1" hangingPunct="1"/>
            <a:r>
              <a:rPr lang="ar-EG" altLang="ar-SA" b="1" dirty="0">
                <a:solidFill>
                  <a:srgbClr val="008000"/>
                </a:solidFill>
                <a:ea typeface="Majalla UI"/>
              </a:rPr>
              <a:t> زوجًا</a:t>
            </a:r>
            <a:endParaRPr lang="en-US" altLang="ar-SA" b="1" dirty="0">
              <a:solidFill>
                <a:srgbClr val="008000"/>
              </a:solidFill>
              <a:ea typeface="Majalla UI"/>
            </a:endParaRPr>
          </a:p>
        </p:txBody>
      </p:sp>
      <p:sp>
        <p:nvSpPr>
          <p:cNvPr id="9224" name="AutoShape 8">
            <a:extLst>
              <a:ext uri="{FF2B5EF4-FFF2-40B4-BE49-F238E27FC236}">
                <a16:creationId xmlns:a16="http://schemas.microsoft.com/office/drawing/2014/main" id="{AD2E9F43-5F6D-4D62-BEC6-45807A7E11FB}"/>
              </a:ext>
            </a:extLst>
          </p:cNvPr>
          <p:cNvSpPr>
            <a:spLocks noChangeArrowheads="1"/>
          </p:cNvSpPr>
          <p:nvPr/>
        </p:nvSpPr>
        <p:spPr bwMode="auto">
          <a:xfrm>
            <a:off x="1908175" y="620713"/>
            <a:ext cx="4681538" cy="576262"/>
          </a:xfrm>
          <a:prstGeom prst="roundRect">
            <a:avLst>
              <a:gd name="adj" fmla="val 16667"/>
            </a:avLst>
          </a:prstGeom>
          <a:gradFill rotWithShape="1">
            <a:gsLst>
              <a:gs pos="0">
                <a:srgbClr val="99CCFF">
                  <a:alpha val="69000"/>
                </a:srgbClr>
              </a:gs>
              <a:gs pos="50000">
                <a:schemeClr val="bg1"/>
              </a:gs>
              <a:gs pos="100000">
                <a:srgbClr val="99CCFF">
                  <a:alpha val="69000"/>
                </a:srgbClr>
              </a:gs>
            </a:gsLst>
            <a:lin ang="5400000" scaled="1"/>
          </a:gradFill>
          <a:ln w="9525">
            <a:solidFill>
              <a:schemeClr val="tx1"/>
            </a:solidFill>
            <a:round/>
            <a:headEnd/>
            <a:tailEnd/>
          </a:ln>
          <a:effectLst/>
        </p:spPr>
        <p:txBody>
          <a:bodyPr wrap="none" anchor="ctr"/>
          <a:lstStyle/>
          <a:p>
            <a:pPr eaLnBrk="1" fontAlgn="auto" hangingPunct="1">
              <a:spcBef>
                <a:spcPts val="0"/>
              </a:spcBef>
              <a:spcAft>
                <a:spcPts val="0"/>
              </a:spcAft>
              <a:defRPr/>
            </a:pPr>
            <a:endParaRPr lang="ar-SA">
              <a:latin typeface="+mn-lt"/>
            </a:endParaRPr>
          </a:p>
        </p:txBody>
      </p:sp>
      <p:sp>
        <p:nvSpPr>
          <p:cNvPr id="11277" name="Text Box 9">
            <a:extLst>
              <a:ext uri="{FF2B5EF4-FFF2-40B4-BE49-F238E27FC236}">
                <a16:creationId xmlns:a16="http://schemas.microsoft.com/office/drawing/2014/main" id="{48855432-BBC9-4A0A-A56A-BF967F1230C5}"/>
              </a:ext>
            </a:extLst>
          </p:cNvPr>
          <p:cNvSpPr txBox="1">
            <a:spLocks noChangeArrowheads="1"/>
          </p:cNvSpPr>
          <p:nvPr/>
        </p:nvSpPr>
        <p:spPr bwMode="auto">
          <a:xfrm>
            <a:off x="1908175" y="692150"/>
            <a:ext cx="459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SA" altLang="ar-SA" sz="2000" b="1" dirty="0">
                <a:solidFill>
                  <a:srgbClr val="008000"/>
                </a:solidFill>
                <a:ea typeface="Majalla UI"/>
              </a:rPr>
              <a:t>التلطف والدلال مع زوجاته</a:t>
            </a:r>
            <a:r>
              <a:rPr lang="ar-SA" altLang="ar-SA" dirty="0">
                <a:solidFill>
                  <a:srgbClr val="008000"/>
                </a:solidFill>
                <a:ea typeface="Majalla UI"/>
              </a:rPr>
              <a:t> </a:t>
            </a:r>
            <a:endParaRPr lang="en-US" altLang="ar-SA" dirty="0">
              <a:solidFill>
                <a:srgbClr val="008000"/>
              </a:solidFill>
              <a:ea typeface="Majalla UI"/>
            </a:endParaRPr>
          </a:p>
        </p:txBody>
      </p:sp>
    </p:spTree>
  </p:cSld>
  <p:clrMapOvr>
    <a:masterClrMapping/>
  </p:clrMapOvr>
  <p:transition>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86B069C-B518-4DA1-B82E-2F205034F953}"/>
              </a:ext>
            </a:extLst>
          </p:cNvPr>
          <p:cNvPicPr>
            <a:picLocks noChangeAspect="1"/>
          </p:cNvPicPr>
          <p:nvPr/>
        </p:nvPicPr>
        <p:blipFill>
          <a:blip r:embed="rId2"/>
          <a:stretch>
            <a:fillRect/>
          </a:stretch>
        </p:blipFill>
        <p:spPr>
          <a:xfrm>
            <a:off x="0" y="0"/>
            <a:ext cx="9144000" cy="6857999"/>
          </a:xfrm>
          <a:prstGeom prst="rect">
            <a:avLst/>
          </a:prstGeom>
        </p:spPr>
      </p:pic>
      <p:sp>
        <p:nvSpPr>
          <p:cNvPr id="10244" name="Rectangle 4">
            <a:extLst>
              <a:ext uri="{FF2B5EF4-FFF2-40B4-BE49-F238E27FC236}">
                <a16:creationId xmlns:a16="http://schemas.microsoft.com/office/drawing/2014/main" id="{1317BE83-B0C9-4437-9A9A-5433E6531C5D}"/>
              </a:ext>
            </a:extLst>
          </p:cNvPr>
          <p:cNvSpPr>
            <a:spLocks noChangeArrowheads="1"/>
          </p:cNvSpPr>
          <p:nvPr/>
        </p:nvSpPr>
        <p:spPr bwMode="auto">
          <a:xfrm>
            <a:off x="179513" y="1484313"/>
            <a:ext cx="8784976" cy="5184775"/>
          </a:xfrm>
          <a:prstGeom prst="rect">
            <a:avLst/>
          </a:prstGeom>
          <a:gradFill rotWithShape="1">
            <a:gsLst>
              <a:gs pos="0">
                <a:srgbClr val="C1E0FF">
                  <a:alpha val="87000"/>
                </a:srgbClr>
              </a:gs>
              <a:gs pos="50000">
                <a:schemeClr val="bg1"/>
              </a:gs>
              <a:gs pos="100000">
                <a:srgbClr val="C1E0FF">
                  <a:alpha val="87000"/>
                </a:srgbClr>
              </a:gs>
            </a:gsLst>
            <a:lin ang="5400000" scaled="1"/>
          </a:gradFill>
          <a:ln w="9525">
            <a:solidFill>
              <a:srgbClr val="420000"/>
            </a:solidFill>
            <a:miter lim="800000"/>
            <a:headEnd/>
            <a:tailEnd/>
          </a:ln>
          <a:effectLst/>
        </p:spPr>
        <p:txBody>
          <a:bodyPr wrap="none" anchor="ctr"/>
          <a:lstStyle/>
          <a:p>
            <a:pPr algn="ctr" eaLnBrk="1" fontAlgn="auto" hangingPunct="1">
              <a:spcBef>
                <a:spcPts val="0"/>
              </a:spcBef>
              <a:spcAft>
                <a:spcPts val="0"/>
              </a:spcAft>
              <a:defRPr/>
            </a:pPr>
            <a:endParaRPr lang="en-US" altLang="ar-SA">
              <a:latin typeface="+mn-lt"/>
            </a:endParaRPr>
          </a:p>
        </p:txBody>
      </p:sp>
      <p:sp>
        <p:nvSpPr>
          <p:cNvPr id="12295" name="Text Box 5">
            <a:extLst>
              <a:ext uri="{FF2B5EF4-FFF2-40B4-BE49-F238E27FC236}">
                <a16:creationId xmlns:a16="http://schemas.microsoft.com/office/drawing/2014/main" id="{7E599C2F-C860-42A1-9C22-B082A5CE6906}"/>
              </a:ext>
            </a:extLst>
          </p:cNvPr>
          <p:cNvSpPr txBox="1">
            <a:spLocks noChangeArrowheads="1"/>
          </p:cNvSpPr>
          <p:nvPr/>
        </p:nvSpPr>
        <p:spPr bwMode="auto">
          <a:xfrm>
            <a:off x="1547813" y="1557338"/>
            <a:ext cx="6121400"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SA" altLang="ar-SA" sz="1400" b="1" dirty="0">
                <a:ea typeface="Majalla UI"/>
              </a:rPr>
              <a:t>فهذا العاص بن الربيع زوج زينب بنت النبي صلى الله عليه وسلم يخرج من مكة فرارا من الإسلام فتبعث إليه ليرجع إلى مكة ويدخل في الإسلام، فيبعث إليها برسالة هذا بعض نصها: </a:t>
            </a:r>
            <a:r>
              <a:rPr lang="ar-SA" altLang="ar-SA" sz="1400" b="1" dirty="0">
                <a:solidFill>
                  <a:srgbClr val="FF0066"/>
                </a:solidFill>
                <a:ea typeface="Majalla UI"/>
              </a:rPr>
              <a:t>"والله ما أبوك عندي بمتهم وليس أحب إلي من أن أسلك معك يا حبيبة في شعب واحد، ولكنني أكره لك أن يقال إن زوجك خذل قومه فهلا عذرت وقدرت".</a:t>
            </a:r>
            <a:r>
              <a:rPr lang="ar-SA" altLang="ar-SA" sz="1400" b="1" dirty="0">
                <a:ea typeface="Majalla UI"/>
              </a:rPr>
              <a:t> وواضح من الرسالة أن العاص كان يحب زينب بدليل أنه يود ويحب أن يكون معها في طريق واحد أيا ما كان هذا الطريق كما أنه كره لها أن يقال فيها ما يضايقها ثم إنه يطلب منها في النهاية أن تعذر وتقدر, ومن أجل هذا الحب فان زينب استطاعت أن تذهب إليه وتأتي به مسلماً.</a:t>
            </a:r>
            <a:r>
              <a:rPr lang="ar-SA" altLang="ar-SA" sz="1400" dirty="0">
                <a:ea typeface="Majalla UI"/>
              </a:rPr>
              <a:t> </a:t>
            </a:r>
            <a:r>
              <a:rPr lang="ar-SA" altLang="ar-SA" sz="1400" b="1" dirty="0">
                <a:ea typeface="Majalla UI"/>
              </a:rPr>
              <a:t> </a:t>
            </a:r>
            <a:endParaRPr lang="ar-EG" altLang="ar-SA" sz="1400" b="1" dirty="0">
              <a:ea typeface="Majalla UI"/>
            </a:endParaRPr>
          </a:p>
          <a:p>
            <a:pPr eaLnBrk="1" hangingPunct="1"/>
            <a:r>
              <a:rPr lang="ar-SA" altLang="ar-SA" sz="1400" b="1" dirty="0">
                <a:ea typeface="Majalla UI"/>
              </a:rPr>
              <a:t>بعض الكتاب يدلل على احترام الغرب للمرأة، ويضرب مثلا بفتح الزوج باب السيارة لزوجته، وإن كان هذا في ظاهره احترام، إلا أن هنالك جوانب كثيرة يكتشف فيها الناضج أنهم يهينون المرأة ولا يحترمونها، ونحن المسلمين ليس لدينا قضية صراع بين الرجل والمرأة، وإنما كل واحد منهما يكمل الآخر، ولهذا فأننا نقول بإن الاحترام واجب من كلا الطرفين ولكل منهما، ونضرب مثلا في ذلك وهو حبيبنا محمد عليه الصلاة والسلام، عندما جاءته زوجته السيدة صفية تزوره في اعتكافه في العشر الأواخر من رمضان، فتحدثت عنده ساعة ثم قامت لتذهب، فقام النبي عليه الصلاة والسلام معها ليودعها إلى الباب، وفي رواية أخرى أنه قال لها</a:t>
            </a:r>
            <a:r>
              <a:rPr lang="ar-SA" altLang="ar-SA" sz="1400" b="1" dirty="0">
                <a:solidFill>
                  <a:srgbClr val="FF0066"/>
                </a:solidFill>
                <a:ea typeface="Majalla UI"/>
              </a:rPr>
              <a:t>:( لا تعجلي حتى أنصرف معك )</a:t>
            </a:r>
            <a:r>
              <a:rPr lang="ar-SA" altLang="ar-SA" sz="1400" b="1" dirty="0">
                <a:ea typeface="Majalla UI"/>
              </a:rPr>
              <a:t> . وكان بيتها في دار أسامة ، فخرج النبي صلى الله عليه وسلم معها ، فلقيه رجلان من الأنصار ، فنظرا إلى النبي صلى الله عليه وسلم ثم أجازا ، وقال لهما النبي صلى الله عليه وسلم : </a:t>
            </a:r>
            <a:r>
              <a:rPr lang="ar-SA" altLang="ar-SA" sz="1400" b="1" dirty="0">
                <a:solidFill>
                  <a:srgbClr val="FF0066"/>
                </a:solidFill>
                <a:ea typeface="Majalla UI"/>
              </a:rPr>
              <a:t>( تعاليا ، إنها صفية بنت حيي )</a:t>
            </a:r>
            <a:r>
              <a:rPr lang="ar-SA" altLang="ar-SA" sz="1400" b="1" dirty="0">
                <a:ea typeface="Majalla UI"/>
              </a:rPr>
              <a:t> . قالا : سبحان الله يا رسول الله ، قال :</a:t>
            </a:r>
            <a:endParaRPr lang="ar-EG" altLang="ar-SA" sz="1400" b="1" dirty="0">
              <a:ea typeface="Majalla UI"/>
            </a:endParaRPr>
          </a:p>
          <a:p>
            <a:pPr eaLnBrk="1" hangingPunct="1"/>
            <a:r>
              <a:rPr lang="ar-SA" altLang="ar-SA" sz="1400" b="1" dirty="0">
                <a:ea typeface="Majalla UI"/>
              </a:rPr>
              <a:t> </a:t>
            </a:r>
            <a:r>
              <a:rPr lang="ar-SA" altLang="ar-SA" sz="1400" b="1" dirty="0">
                <a:solidFill>
                  <a:srgbClr val="FF0066"/>
                </a:solidFill>
                <a:ea typeface="Majalla UI"/>
              </a:rPr>
              <a:t>(إن الشيطان يجري من الإنسان مجرى الدم ، وإني خشيت أن يلقي في أنفسكما شيئا</a:t>
            </a:r>
            <a:r>
              <a:rPr lang="ar-EG" altLang="ar-SA" sz="1400" b="1" dirty="0">
                <a:solidFill>
                  <a:srgbClr val="FF0066"/>
                </a:solidFill>
                <a:ea typeface="Majalla UI"/>
              </a:rPr>
              <a:t>)</a:t>
            </a:r>
            <a:r>
              <a:rPr lang="ar-EG" altLang="ar-SA" sz="1400" b="1" dirty="0">
                <a:ea typeface="Majalla UI"/>
              </a:rPr>
              <a:t> حديث </a:t>
            </a:r>
            <a:r>
              <a:rPr lang="ar-SA" altLang="ar-SA" sz="1400" b="1" dirty="0">
                <a:ea typeface="Majalla UI"/>
              </a:rPr>
              <a:t>صحيح </a:t>
            </a:r>
          </a:p>
          <a:p>
            <a:pPr eaLnBrk="1" hangingPunct="1"/>
            <a:r>
              <a:rPr lang="ar-SA" altLang="ar-SA" sz="1400" b="1" dirty="0">
                <a:ea typeface="Majalla UI"/>
              </a:rPr>
              <a:t>ولهذا فإننا نتمنى أن يسود الاحترام بين الزوجين، لأن الاحترام سر دوام المحبة الزوجية واستمرار الاستقرار العائلي</a:t>
            </a:r>
          </a:p>
          <a:p>
            <a:pPr eaLnBrk="1" hangingPunct="1"/>
            <a:r>
              <a:rPr lang="ar-SA" altLang="ar-SA" sz="1400" b="1" dirty="0">
                <a:solidFill>
                  <a:srgbClr val="FF0066"/>
                </a:solidFill>
                <a:ea typeface="Majalla UI"/>
              </a:rPr>
              <a:t>كم هي جميلة الحياة الزوجية لو يتعامل الزوجان بهذه النفسية؟! وما أحوجنا إلى فتح صفحات التاريخ النبوي والإسلامي لنكتشف أجمل النظريات في الفنون الزوجية</a:t>
            </a:r>
          </a:p>
          <a:p>
            <a:pPr eaLnBrk="1" hangingPunct="1"/>
            <a:br>
              <a:rPr lang="ar-SA" altLang="ar-SA" sz="1400" b="1" dirty="0">
                <a:ea typeface="Majalla UI"/>
              </a:rPr>
            </a:br>
            <a:endParaRPr lang="en-US" altLang="ar-SA" sz="1400" b="1" dirty="0">
              <a:ea typeface="Majalla UI"/>
            </a:endParaRPr>
          </a:p>
        </p:txBody>
      </p:sp>
      <p:sp>
        <p:nvSpPr>
          <p:cNvPr id="10246" name="AutoShape 6">
            <a:extLst>
              <a:ext uri="{FF2B5EF4-FFF2-40B4-BE49-F238E27FC236}">
                <a16:creationId xmlns:a16="http://schemas.microsoft.com/office/drawing/2014/main" id="{C5553300-EA87-4CE6-8BA9-DF9F1AAB5127}"/>
              </a:ext>
            </a:extLst>
          </p:cNvPr>
          <p:cNvSpPr>
            <a:spLocks noChangeArrowheads="1"/>
          </p:cNvSpPr>
          <p:nvPr/>
        </p:nvSpPr>
        <p:spPr bwMode="auto">
          <a:xfrm>
            <a:off x="6732588" y="404813"/>
            <a:ext cx="1081087" cy="935037"/>
          </a:xfrm>
          <a:prstGeom prst="star8">
            <a:avLst>
              <a:gd name="adj" fmla="val 38250"/>
            </a:avLst>
          </a:prstGeom>
          <a:gradFill rotWithShape="0">
            <a:gsLst>
              <a:gs pos="0">
                <a:srgbClr val="99CCFF"/>
              </a:gs>
              <a:gs pos="50000">
                <a:schemeClr val="bg1"/>
              </a:gs>
              <a:gs pos="100000">
                <a:srgbClr val="99CCFF"/>
              </a:gs>
            </a:gsLst>
            <a:lin ang="5400000" scaled="1"/>
          </a:gradFill>
          <a:ln w="25400" cmpd="dbl">
            <a:solidFill>
              <a:srgbClr val="000080"/>
            </a:solidFill>
            <a:miter lim="800000"/>
            <a:headEnd/>
            <a:tailEnd/>
          </a:ln>
          <a:effectLst/>
        </p:spPr>
        <p:txBody>
          <a:bodyPr wrap="none" anchor="ctr"/>
          <a:lstStyle/>
          <a:p>
            <a:pPr eaLnBrk="1" fontAlgn="auto" hangingPunct="1">
              <a:spcBef>
                <a:spcPts val="0"/>
              </a:spcBef>
              <a:spcAft>
                <a:spcPts val="0"/>
              </a:spcAft>
              <a:defRPr/>
            </a:pPr>
            <a:endParaRPr lang="ar-SA">
              <a:latin typeface="+mn-lt"/>
            </a:endParaRPr>
          </a:p>
        </p:txBody>
      </p:sp>
      <p:sp>
        <p:nvSpPr>
          <p:cNvPr id="12297" name="Text Box 7">
            <a:extLst>
              <a:ext uri="{FF2B5EF4-FFF2-40B4-BE49-F238E27FC236}">
                <a16:creationId xmlns:a16="http://schemas.microsoft.com/office/drawing/2014/main" id="{8214BDE6-0B9E-41E8-9160-12AC8D799225}"/>
              </a:ext>
            </a:extLst>
          </p:cNvPr>
          <p:cNvSpPr txBox="1">
            <a:spLocks noChangeArrowheads="1"/>
          </p:cNvSpPr>
          <p:nvPr/>
        </p:nvSpPr>
        <p:spPr bwMode="auto">
          <a:xfrm>
            <a:off x="6877050" y="549275"/>
            <a:ext cx="841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EG" altLang="ar-SA" b="1" dirty="0">
                <a:solidFill>
                  <a:srgbClr val="FF0066"/>
                </a:solidFill>
                <a:ea typeface="Majalla UI"/>
              </a:rPr>
              <a:t> </a:t>
            </a:r>
            <a:r>
              <a:rPr lang="ar-EG" altLang="ar-SA" b="1" dirty="0">
                <a:solidFill>
                  <a:srgbClr val="008000"/>
                </a:solidFill>
                <a:ea typeface="Majalla UI"/>
              </a:rPr>
              <a:t>الـرسول</a:t>
            </a:r>
          </a:p>
          <a:p>
            <a:pPr algn="ctr" eaLnBrk="1" hangingPunct="1"/>
            <a:r>
              <a:rPr lang="ar-EG" altLang="ar-SA" b="1" dirty="0">
                <a:solidFill>
                  <a:srgbClr val="008000"/>
                </a:solidFill>
                <a:ea typeface="Majalla UI"/>
              </a:rPr>
              <a:t> زوجًا</a:t>
            </a:r>
            <a:endParaRPr lang="en-US" altLang="ar-SA" b="1" dirty="0">
              <a:solidFill>
                <a:srgbClr val="008000"/>
              </a:solidFill>
              <a:ea typeface="Majalla UI"/>
            </a:endParaRPr>
          </a:p>
        </p:txBody>
      </p:sp>
      <p:sp>
        <p:nvSpPr>
          <p:cNvPr id="10248" name="AutoShape 8">
            <a:extLst>
              <a:ext uri="{FF2B5EF4-FFF2-40B4-BE49-F238E27FC236}">
                <a16:creationId xmlns:a16="http://schemas.microsoft.com/office/drawing/2014/main" id="{7B65B1A7-363A-40CF-82DA-9C82E32F6FED}"/>
              </a:ext>
            </a:extLst>
          </p:cNvPr>
          <p:cNvSpPr>
            <a:spLocks noChangeArrowheads="1"/>
          </p:cNvSpPr>
          <p:nvPr/>
        </p:nvSpPr>
        <p:spPr bwMode="auto">
          <a:xfrm>
            <a:off x="1908175" y="620713"/>
            <a:ext cx="4681538" cy="576262"/>
          </a:xfrm>
          <a:prstGeom prst="roundRect">
            <a:avLst>
              <a:gd name="adj" fmla="val 16667"/>
            </a:avLst>
          </a:prstGeom>
          <a:gradFill rotWithShape="1">
            <a:gsLst>
              <a:gs pos="0">
                <a:srgbClr val="99CCFF">
                  <a:alpha val="69000"/>
                </a:srgbClr>
              </a:gs>
              <a:gs pos="50000">
                <a:schemeClr val="bg1"/>
              </a:gs>
              <a:gs pos="100000">
                <a:srgbClr val="99CCFF">
                  <a:alpha val="69000"/>
                </a:srgbClr>
              </a:gs>
            </a:gsLst>
            <a:lin ang="5400000" scaled="1"/>
          </a:gradFill>
          <a:ln w="9525">
            <a:solidFill>
              <a:schemeClr val="tx1"/>
            </a:solidFill>
            <a:round/>
            <a:headEnd/>
            <a:tailEnd/>
          </a:ln>
          <a:effectLst/>
        </p:spPr>
        <p:txBody>
          <a:bodyPr wrap="none" anchor="ctr"/>
          <a:lstStyle/>
          <a:p>
            <a:pPr eaLnBrk="1" fontAlgn="auto" hangingPunct="1">
              <a:spcBef>
                <a:spcPts val="0"/>
              </a:spcBef>
              <a:spcAft>
                <a:spcPts val="0"/>
              </a:spcAft>
              <a:defRPr/>
            </a:pPr>
            <a:endParaRPr lang="ar-SA">
              <a:latin typeface="+mn-lt"/>
            </a:endParaRPr>
          </a:p>
        </p:txBody>
      </p:sp>
      <p:sp>
        <p:nvSpPr>
          <p:cNvPr id="12301" name="Text Box 9">
            <a:extLst>
              <a:ext uri="{FF2B5EF4-FFF2-40B4-BE49-F238E27FC236}">
                <a16:creationId xmlns:a16="http://schemas.microsoft.com/office/drawing/2014/main" id="{7FB124C6-586A-45CE-B477-8DE524532BB7}"/>
              </a:ext>
            </a:extLst>
          </p:cNvPr>
          <p:cNvSpPr txBox="1">
            <a:spLocks noChangeArrowheads="1"/>
          </p:cNvSpPr>
          <p:nvPr/>
        </p:nvSpPr>
        <p:spPr bwMode="auto">
          <a:xfrm>
            <a:off x="1908175" y="692150"/>
            <a:ext cx="459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SA" altLang="ar-SA" sz="2000" b="1" dirty="0">
                <a:solidFill>
                  <a:srgbClr val="008000"/>
                </a:solidFill>
                <a:ea typeface="Majalla UI"/>
              </a:rPr>
              <a:t>التلطف والدلال مع زوجاته</a:t>
            </a:r>
            <a:r>
              <a:rPr lang="ar-SA" altLang="ar-SA" dirty="0">
                <a:solidFill>
                  <a:srgbClr val="008000"/>
                </a:solidFill>
                <a:ea typeface="Majalla UI"/>
              </a:rPr>
              <a:t> </a:t>
            </a:r>
            <a:endParaRPr lang="en-US" altLang="ar-SA" dirty="0">
              <a:solidFill>
                <a:srgbClr val="008000"/>
              </a:solidFill>
              <a:ea typeface="Majalla UI"/>
            </a:endParaRPr>
          </a:p>
        </p:txBody>
      </p:sp>
    </p:spTree>
  </p:cSld>
  <p:clrMapOvr>
    <a:masterClrMapping/>
  </p:clrMapOvr>
  <p:transition>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6B5D7DF-6164-40EF-9F39-B35AC7B4BC77}"/>
              </a:ext>
            </a:extLst>
          </p:cNvPr>
          <p:cNvPicPr>
            <a:picLocks noChangeAspect="1"/>
          </p:cNvPicPr>
          <p:nvPr/>
        </p:nvPicPr>
        <p:blipFill>
          <a:blip r:embed="rId2"/>
          <a:stretch>
            <a:fillRect/>
          </a:stretch>
        </p:blipFill>
        <p:spPr>
          <a:xfrm>
            <a:off x="0" y="0"/>
            <a:ext cx="9144000" cy="6857999"/>
          </a:xfrm>
          <a:prstGeom prst="rect">
            <a:avLst/>
          </a:prstGeom>
        </p:spPr>
      </p:pic>
      <p:sp>
        <p:nvSpPr>
          <p:cNvPr id="11268" name="Rectangle 4">
            <a:extLst>
              <a:ext uri="{FF2B5EF4-FFF2-40B4-BE49-F238E27FC236}">
                <a16:creationId xmlns:a16="http://schemas.microsoft.com/office/drawing/2014/main" id="{69C74AA7-5429-40B8-A2B9-9A34F458F76F}"/>
              </a:ext>
            </a:extLst>
          </p:cNvPr>
          <p:cNvSpPr>
            <a:spLocks noChangeArrowheads="1"/>
          </p:cNvSpPr>
          <p:nvPr/>
        </p:nvSpPr>
        <p:spPr bwMode="auto">
          <a:xfrm>
            <a:off x="251520" y="1484313"/>
            <a:ext cx="8784976" cy="5040312"/>
          </a:xfrm>
          <a:prstGeom prst="rect">
            <a:avLst/>
          </a:prstGeom>
          <a:gradFill rotWithShape="1">
            <a:gsLst>
              <a:gs pos="0">
                <a:srgbClr val="C1E0FF">
                  <a:alpha val="87000"/>
                </a:srgbClr>
              </a:gs>
              <a:gs pos="50000">
                <a:schemeClr val="bg1"/>
              </a:gs>
              <a:gs pos="100000">
                <a:srgbClr val="C1E0FF">
                  <a:alpha val="87000"/>
                </a:srgbClr>
              </a:gs>
            </a:gsLst>
            <a:lin ang="5400000" scaled="1"/>
          </a:gradFill>
          <a:ln w="9525">
            <a:solidFill>
              <a:srgbClr val="420000"/>
            </a:solidFill>
            <a:miter lim="800000"/>
            <a:headEnd/>
            <a:tailEnd/>
          </a:ln>
          <a:effectLst/>
        </p:spPr>
        <p:txBody>
          <a:bodyPr wrap="none" anchor="ctr"/>
          <a:lstStyle/>
          <a:p>
            <a:pPr algn="ctr" eaLnBrk="1" fontAlgn="auto" hangingPunct="1">
              <a:spcBef>
                <a:spcPts val="0"/>
              </a:spcBef>
              <a:spcAft>
                <a:spcPts val="0"/>
              </a:spcAft>
              <a:defRPr/>
            </a:pPr>
            <a:endParaRPr lang="en-US" altLang="ar-SA">
              <a:latin typeface="+mn-lt"/>
            </a:endParaRPr>
          </a:p>
        </p:txBody>
      </p:sp>
      <p:sp>
        <p:nvSpPr>
          <p:cNvPr id="13319" name="Text Box 5">
            <a:extLst>
              <a:ext uri="{FF2B5EF4-FFF2-40B4-BE49-F238E27FC236}">
                <a16:creationId xmlns:a16="http://schemas.microsoft.com/office/drawing/2014/main" id="{B2A366A0-65DE-4511-BA5D-F78173E6A739}"/>
              </a:ext>
            </a:extLst>
          </p:cNvPr>
          <p:cNvSpPr txBox="1">
            <a:spLocks noChangeArrowheads="1"/>
          </p:cNvSpPr>
          <p:nvPr/>
        </p:nvSpPr>
        <p:spPr bwMode="auto">
          <a:xfrm>
            <a:off x="1547813" y="1628775"/>
            <a:ext cx="6121400" cy="419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SA" altLang="ar-SA" sz="1400" b="1" dirty="0">
                <a:ea typeface="Majalla UI"/>
              </a:rPr>
              <a:t> </a:t>
            </a:r>
            <a:r>
              <a:rPr lang="ar-SA" altLang="ar-SA" b="1" dirty="0">
                <a:solidFill>
                  <a:srgbClr val="FF0066"/>
                </a:solidFill>
                <a:ea typeface="Majalla UI"/>
              </a:rPr>
              <a:t>من فنون صناعة الحب عند رسول الله</a:t>
            </a:r>
          </a:p>
          <a:p>
            <a:pPr eaLnBrk="1" hangingPunct="1"/>
            <a:br>
              <a:rPr lang="ar-SA" altLang="ar-SA" sz="1400" b="1" dirty="0">
                <a:ea typeface="Majalla UI"/>
              </a:rPr>
            </a:br>
            <a:r>
              <a:rPr lang="ar-SA" altLang="ar-SA" sz="1400" b="1" dirty="0">
                <a:solidFill>
                  <a:srgbClr val="FF0066"/>
                </a:solidFill>
                <a:ea typeface="Majalla UI"/>
              </a:rPr>
              <a:t>- التزين والتجمل والتطيب للزوجة</a:t>
            </a:r>
          </a:p>
          <a:p>
            <a:pPr eaLnBrk="1" hangingPunct="1"/>
            <a:br>
              <a:rPr lang="ar-SA" altLang="ar-SA" sz="1400" b="1" dirty="0">
                <a:ea typeface="Majalla UI"/>
              </a:rPr>
            </a:br>
            <a:r>
              <a:rPr lang="ar-SA" altLang="ar-SA" sz="1400" b="1" dirty="0">
                <a:ea typeface="Majalla UI"/>
              </a:rPr>
              <a:t>سُئِلَتْ عائشة: </a:t>
            </a:r>
            <a:r>
              <a:rPr lang="ar-SA" altLang="ar-SA" sz="1400" b="1" dirty="0">
                <a:solidFill>
                  <a:srgbClr val="FF0066"/>
                </a:solidFill>
                <a:ea typeface="Majalla UI"/>
              </a:rPr>
              <a:t>"بأي شيء كان يبدأ النبي صلى الله عليه وسلم إذا دخل بيته؟ قالت: بالسواك"</a:t>
            </a:r>
          </a:p>
          <a:p>
            <a:pPr eaLnBrk="1" hangingPunct="1"/>
            <a:r>
              <a:rPr lang="ar-SA" altLang="ar-SA" sz="1400" b="1" dirty="0">
                <a:ea typeface="Majalla UI"/>
              </a:rPr>
              <a:t>الراوي: عائشة - خلاصة الدرجة: صحيح - المحدث: مسلم - المصدر: المسند الصحيح - الصفحة أو الرقم: 253 والحديث أخرجه مسلم، </a:t>
            </a:r>
            <a:endParaRPr lang="ar-EG" altLang="ar-SA" sz="1400" b="1" dirty="0">
              <a:ea typeface="Majalla UI"/>
            </a:endParaRPr>
          </a:p>
          <a:p>
            <a:pPr eaLnBrk="1" hangingPunct="1"/>
            <a:endParaRPr lang="ar-SA" altLang="ar-SA" sz="1400" b="1" dirty="0">
              <a:ea typeface="Majalla UI"/>
            </a:endParaRPr>
          </a:p>
          <a:p>
            <a:pPr eaLnBrk="1" hangingPunct="1"/>
            <a:r>
              <a:rPr lang="ar-SA" altLang="ar-SA" sz="1400" b="1" dirty="0">
                <a:ea typeface="Majalla UI"/>
              </a:rPr>
              <a:t>ذكر بعض أهل العلم فائدة ونكتة علمية دقيقة قالوا: فَلَعَلَّ النبي صلى الله عليه وسلم كان يفعل ذلك ليستقبل زوجاته بالتقبيل</a:t>
            </a:r>
            <a:br>
              <a:rPr lang="ar-SA" altLang="ar-SA" sz="1400" b="1" dirty="0">
                <a:ea typeface="Majalla UI"/>
              </a:rPr>
            </a:br>
            <a:r>
              <a:rPr lang="ar-SA" altLang="ar-SA" sz="1400" b="1" dirty="0">
                <a:ea typeface="Majalla UI"/>
              </a:rPr>
              <a:t>وعند البخاري أن عائشة قالت: </a:t>
            </a:r>
            <a:r>
              <a:rPr lang="ar-SA" altLang="ar-SA" sz="1400" b="1" dirty="0">
                <a:solidFill>
                  <a:srgbClr val="FF0066"/>
                </a:solidFill>
                <a:ea typeface="Majalla UI"/>
              </a:rPr>
              <a:t>"كنت أُطَيِّبُ النبي صلى الله عليه </a:t>
            </a:r>
            <a:r>
              <a:rPr lang="ar-SA" altLang="ar-SA" sz="1400" b="1" dirty="0" err="1">
                <a:solidFill>
                  <a:srgbClr val="FF0066"/>
                </a:solidFill>
                <a:ea typeface="Majalla UI"/>
              </a:rPr>
              <a:t>وآله</a:t>
            </a:r>
            <a:r>
              <a:rPr lang="ar-SA" altLang="ar-SA" sz="1400" b="1" dirty="0">
                <a:solidFill>
                  <a:srgbClr val="FF0066"/>
                </a:solidFill>
                <a:ea typeface="Majalla UI"/>
              </a:rPr>
              <a:t> وسلم بأطيب ما أجد حتى أجد وبيص الطيب في رأسه ولحيته"</a:t>
            </a:r>
          </a:p>
          <a:p>
            <a:pPr eaLnBrk="1" hangingPunct="1"/>
            <a:r>
              <a:rPr lang="ar-SA" altLang="ar-SA" sz="1400" b="1" dirty="0">
                <a:ea typeface="Majalla UI"/>
              </a:rPr>
              <a:t>الراوي: عائشة - خلاصة الدرجة: [صحيح] - المحدث: البخاري - المصدر: الجامع الصحيح - الصفحة أو الرقم: 5918 </a:t>
            </a:r>
          </a:p>
          <a:p>
            <a:pPr eaLnBrk="1" hangingPunct="1"/>
            <a:br>
              <a:rPr lang="ar-SA" altLang="ar-SA" sz="1400" b="1" dirty="0">
                <a:ea typeface="Majalla UI"/>
              </a:rPr>
            </a:br>
            <a:r>
              <a:rPr lang="ar-SA" altLang="ar-SA" sz="1400" b="1" dirty="0">
                <a:ea typeface="Majalla UI"/>
              </a:rPr>
              <a:t>وفي البخاري أيضا أن عائشة قالت: </a:t>
            </a:r>
            <a:r>
              <a:rPr lang="ar-SA" altLang="ar-SA" sz="1400" b="1" dirty="0">
                <a:solidFill>
                  <a:srgbClr val="FF0066"/>
                </a:solidFill>
                <a:ea typeface="Majalla UI"/>
              </a:rPr>
              <a:t>"كنت أُرَجِّلُ رأس رسول الله صلى الله عليه وسلم وأنا حائض"</a:t>
            </a:r>
          </a:p>
          <a:p>
            <a:pPr eaLnBrk="1" hangingPunct="1"/>
            <a:r>
              <a:rPr lang="ar-SA" altLang="ar-SA" sz="1400" b="1" dirty="0">
                <a:ea typeface="Majalla UI"/>
              </a:rPr>
              <a:t>وكنت أُرَجِّلُ يعني أسرح شعره</a:t>
            </a:r>
            <a:endParaRPr lang="ar-EG" altLang="ar-SA" sz="1400" b="1" dirty="0">
              <a:ea typeface="Majalla UI"/>
            </a:endParaRPr>
          </a:p>
          <a:p>
            <a:pPr eaLnBrk="1" hangingPunct="1"/>
            <a:r>
              <a:rPr lang="ar-SA" altLang="ar-SA" sz="1400" b="1" dirty="0">
                <a:ea typeface="Majalla UI"/>
              </a:rPr>
              <a:t>كذا عند جميع الرواة عن مالك، ورواه أبو حذافة عنه عن هشام بلفظ ‏"‏ أنها كانت تغسل رأس رسول الله صلى الله عليه وسلم وهو مجاور في المسجد وهي حائض يخرجه إليها ‏"‏ أخرجه الدار قطني أيضا‏.‏</a:t>
            </a:r>
            <a:endParaRPr lang="en-US" altLang="ar-SA" sz="1400" b="1" dirty="0">
              <a:ea typeface="Majalla UI"/>
            </a:endParaRPr>
          </a:p>
        </p:txBody>
      </p:sp>
      <p:sp>
        <p:nvSpPr>
          <p:cNvPr id="11270" name="AutoShape 6">
            <a:extLst>
              <a:ext uri="{FF2B5EF4-FFF2-40B4-BE49-F238E27FC236}">
                <a16:creationId xmlns:a16="http://schemas.microsoft.com/office/drawing/2014/main" id="{368606BA-B42C-4B4F-AD59-1D9B03E38143}"/>
              </a:ext>
            </a:extLst>
          </p:cNvPr>
          <p:cNvSpPr>
            <a:spLocks noChangeArrowheads="1"/>
          </p:cNvSpPr>
          <p:nvPr/>
        </p:nvSpPr>
        <p:spPr bwMode="auto">
          <a:xfrm>
            <a:off x="6732588" y="404813"/>
            <a:ext cx="1081087" cy="935037"/>
          </a:xfrm>
          <a:prstGeom prst="star8">
            <a:avLst>
              <a:gd name="adj" fmla="val 38250"/>
            </a:avLst>
          </a:prstGeom>
          <a:gradFill rotWithShape="0">
            <a:gsLst>
              <a:gs pos="0">
                <a:srgbClr val="99CCFF"/>
              </a:gs>
              <a:gs pos="50000">
                <a:schemeClr val="bg1"/>
              </a:gs>
              <a:gs pos="100000">
                <a:srgbClr val="99CCFF"/>
              </a:gs>
            </a:gsLst>
            <a:lin ang="5400000" scaled="1"/>
          </a:gradFill>
          <a:ln w="25400" cmpd="dbl">
            <a:solidFill>
              <a:srgbClr val="000080"/>
            </a:solidFill>
            <a:miter lim="800000"/>
            <a:headEnd/>
            <a:tailEnd/>
          </a:ln>
          <a:effectLst/>
        </p:spPr>
        <p:txBody>
          <a:bodyPr wrap="none" anchor="ctr"/>
          <a:lstStyle/>
          <a:p>
            <a:pPr eaLnBrk="1" fontAlgn="auto" hangingPunct="1">
              <a:spcBef>
                <a:spcPts val="0"/>
              </a:spcBef>
              <a:spcAft>
                <a:spcPts val="0"/>
              </a:spcAft>
              <a:defRPr/>
            </a:pPr>
            <a:endParaRPr lang="ar-SA">
              <a:latin typeface="+mn-lt"/>
            </a:endParaRPr>
          </a:p>
        </p:txBody>
      </p:sp>
      <p:sp>
        <p:nvSpPr>
          <p:cNvPr id="13321" name="Text Box 7">
            <a:extLst>
              <a:ext uri="{FF2B5EF4-FFF2-40B4-BE49-F238E27FC236}">
                <a16:creationId xmlns:a16="http://schemas.microsoft.com/office/drawing/2014/main" id="{9BBF9B7C-4AA8-4B24-A7C0-DF1DA9D37081}"/>
              </a:ext>
            </a:extLst>
          </p:cNvPr>
          <p:cNvSpPr txBox="1">
            <a:spLocks noChangeArrowheads="1"/>
          </p:cNvSpPr>
          <p:nvPr/>
        </p:nvSpPr>
        <p:spPr bwMode="auto">
          <a:xfrm>
            <a:off x="6877050" y="549275"/>
            <a:ext cx="841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EG" altLang="ar-SA" b="1">
                <a:solidFill>
                  <a:srgbClr val="FF0066"/>
                </a:solidFill>
                <a:ea typeface="Majalla UI"/>
              </a:rPr>
              <a:t> الـرسول</a:t>
            </a:r>
          </a:p>
          <a:p>
            <a:pPr algn="ctr" eaLnBrk="1" hangingPunct="1"/>
            <a:r>
              <a:rPr lang="ar-EG" altLang="ar-SA" b="1">
                <a:solidFill>
                  <a:srgbClr val="FF0066"/>
                </a:solidFill>
                <a:ea typeface="Majalla UI"/>
              </a:rPr>
              <a:t> زوجًا</a:t>
            </a:r>
            <a:endParaRPr lang="en-US" altLang="ar-SA" b="1">
              <a:solidFill>
                <a:srgbClr val="FF0066"/>
              </a:solidFill>
              <a:ea typeface="Majalla UI"/>
            </a:endParaRPr>
          </a:p>
        </p:txBody>
      </p:sp>
      <p:sp>
        <p:nvSpPr>
          <p:cNvPr id="11272" name="AutoShape 8">
            <a:extLst>
              <a:ext uri="{FF2B5EF4-FFF2-40B4-BE49-F238E27FC236}">
                <a16:creationId xmlns:a16="http://schemas.microsoft.com/office/drawing/2014/main" id="{77AFDA92-7223-4129-87B7-C494DF25EB85}"/>
              </a:ext>
            </a:extLst>
          </p:cNvPr>
          <p:cNvSpPr>
            <a:spLocks noChangeArrowheads="1"/>
          </p:cNvSpPr>
          <p:nvPr/>
        </p:nvSpPr>
        <p:spPr bwMode="auto">
          <a:xfrm>
            <a:off x="1908175" y="620713"/>
            <a:ext cx="4681538" cy="576262"/>
          </a:xfrm>
          <a:prstGeom prst="roundRect">
            <a:avLst>
              <a:gd name="adj" fmla="val 16667"/>
            </a:avLst>
          </a:prstGeom>
          <a:gradFill rotWithShape="1">
            <a:gsLst>
              <a:gs pos="0">
                <a:srgbClr val="99CCFF">
                  <a:alpha val="69000"/>
                </a:srgbClr>
              </a:gs>
              <a:gs pos="50000">
                <a:schemeClr val="bg1"/>
              </a:gs>
              <a:gs pos="100000">
                <a:srgbClr val="99CCFF">
                  <a:alpha val="69000"/>
                </a:srgbClr>
              </a:gs>
            </a:gsLst>
            <a:lin ang="5400000" scaled="1"/>
          </a:gradFill>
          <a:ln w="9525">
            <a:solidFill>
              <a:schemeClr val="tx1"/>
            </a:solidFill>
            <a:round/>
            <a:headEnd/>
            <a:tailEnd/>
          </a:ln>
          <a:effectLst/>
        </p:spPr>
        <p:txBody>
          <a:bodyPr wrap="none" anchor="ctr"/>
          <a:lstStyle/>
          <a:p>
            <a:pPr eaLnBrk="1" fontAlgn="auto" hangingPunct="1">
              <a:spcBef>
                <a:spcPts val="0"/>
              </a:spcBef>
              <a:spcAft>
                <a:spcPts val="0"/>
              </a:spcAft>
              <a:defRPr/>
            </a:pPr>
            <a:endParaRPr lang="ar-SA">
              <a:latin typeface="+mn-lt"/>
            </a:endParaRPr>
          </a:p>
        </p:txBody>
      </p:sp>
      <p:sp>
        <p:nvSpPr>
          <p:cNvPr id="13325" name="Text Box 9">
            <a:extLst>
              <a:ext uri="{FF2B5EF4-FFF2-40B4-BE49-F238E27FC236}">
                <a16:creationId xmlns:a16="http://schemas.microsoft.com/office/drawing/2014/main" id="{B4C36B83-493E-4C06-8735-6949F0959D07}"/>
              </a:ext>
            </a:extLst>
          </p:cNvPr>
          <p:cNvSpPr txBox="1">
            <a:spLocks noChangeArrowheads="1"/>
          </p:cNvSpPr>
          <p:nvPr/>
        </p:nvSpPr>
        <p:spPr bwMode="auto">
          <a:xfrm>
            <a:off x="1908175" y="692150"/>
            <a:ext cx="459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SA" altLang="ar-SA" sz="2400" b="1">
                <a:solidFill>
                  <a:srgbClr val="FF0066"/>
                </a:solidFill>
                <a:ea typeface="Majalla UI"/>
              </a:rPr>
              <a:t>فن صناعة الحب</a:t>
            </a:r>
            <a:r>
              <a:rPr lang="ar-SA" altLang="ar-SA" sz="2400">
                <a:solidFill>
                  <a:srgbClr val="FF0066"/>
                </a:solidFill>
                <a:ea typeface="Majalla UI"/>
              </a:rPr>
              <a:t> </a:t>
            </a:r>
            <a:endParaRPr lang="en-US" altLang="ar-SA" sz="2400">
              <a:solidFill>
                <a:srgbClr val="FF0066"/>
              </a:solidFill>
              <a:ea typeface="Majalla UI"/>
            </a:endParaRPr>
          </a:p>
        </p:txBody>
      </p:sp>
    </p:spTree>
  </p:cSld>
  <p:clrMapOvr>
    <a:masterClrMapping/>
  </p:clrMapOvr>
  <p:transition>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6AFB9FA9-9D5B-4307-99DA-292F3BADDBA3}"/>
              </a:ext>
            </a:extLst>
          </p:cNvPr>
          <p:cNvPicPr>
            <a:picLocks noChangeAspect="1"/>
          </p:cNvPicPr>
          <p:nvPr/>
        </p:nvPicPr>
        <p:blipFill>
          <a:blip r:embed="rId2"/>
          <a:stretch>
            <a:fillRect/>
          </a:stretch>
        </p:blipFill>
        <p:spPr>
          <a:xfrm>
            <a:off x="0" y="0"/>
            <a:ext cx="9144000" cy="6857999"/>
          </a:xfrm>
          <a:prstGeom prst="rect">
            <a:avLst/>
          </a:prstGeom>
        </p:spPr>
      </p:pic>
      <p:sp>
        <p:nvSpPr>
          <p:cNvPr id="12292" name="Rectangle 4">
            <a:extLst>
              <a:ext uri="{FF2B5EF4-FFF2-40B4-BE49-F238E27FC236}">
                <a16:creationId xmlns:a16="http://schemas.microsoft.com/office/drawing/2014/main" id="{61843937-7684-47AE-A046-103634429BF8}"/>
              </a:ext>
            </a:extLst>
          </p:cNvPr>
          <p:cNvSpPr>
            <a:spLocks noChangeArrowheads="1"/>
          </p:cNvSpPr>
          <p:nvPr/>
        </p:nvSpPr>
        <p:spPr bwMode="auto">
          <a:xfrm>
            <a:off x="107504" y="1484313"/>
            <a:ext cx="8928991" cy="5184775"/>
          </a:xfrm>
          <a:prstGeom prst="rect">
            <a:avLst/>
          </a:prstGeom>
          <a:gradFill rotWithShape="1">
            <a:gsLst>
              <a:gs pos="0">
                <a:srgbClr val="C1E0FF">
                  <a:alpha val="87000"/>
                </a:srgbClr>
              </a:gs>
              <a:gs pos="50000">
                <a:schemeClr val="bg1"/>
              </a:gs>
              <a:gs pos="100000">
                <a:srgbClr val="C1E0FF">
                  <a:alpha val="87000"/>
                </a:srgbClr>
              </a:gs>
            </a:gsLst>
            <a:lin ang="5400000" scaled="1"/>
          </a:gradFill>
          <a:ln w="9525">
            <a:solidFill>
              <a:srgbClr val="420000"/>
            </a:solidFill>
            <a:miter lim="800000"/>
            <a:headEnd/>
            <a:tailEnd/>
          </a:ln>
          <a:effectLst/>
        </p:spPr>
        <p:txBody>
          <a:bodyPr wrap="none" anchor="ctr"/>
          <a:lstStyle/>
          <a:p>
            <a:pPr algn="ctr" eaLnBrk="1" fontAlgn="auto" hangingPunct="1">
              <a:spcBef>
                <a:spcPts val="0"/>
              </a:spcBef>
              <a:spcAft>
                <a:spcPts val="0"/>
              </a:spcAft>
              <a:defRPr/>
            </a:pPr>
            <a:endParaRPr lang="en-US" altLang="ar-SA">
              <a:latin typeface="+mn-lt"/>
            </a:endParaRPr>
          </a:p>
        </p:txBody>
      </p:sp>
      <p:sp>
        <p:nvSpPr>
          <p:cNvPr id="14343" name="Text Box 5">
            <a:extLst>
              <a:ext uri="{FF2B5EF4-FFF2-40B4-BE49-F238E27FC236}">
                <a16:creationId xmlns:a16="http://schemas.microsoft.com/office/drawing/2014/main" id="{BEBCB2EC-D0BC-4383-A4D8-56D4E1E7B5C8}"/>
              </a:ext>
            </a:extLst>
          </p:cNvPr>
          <p:cNvSpPr txBox="1">
            <a:spLocks noChangeArrowheads="1"/>
          </p:cNvSpPr>
          <p:nvPr/>
        </p:nvSpPr>
        <p:spPr bwMode="auto">
          <a:xfrm>
            <a:off x="1547813" y="1628775"/>
            <a:ext cx="6121400"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eaLnBrk="1" hangingPunct="1"/>
            <a:r>
              <a:rPr lang="ar-SA" altLang="ar-SA" sz="1400" b="1">
                <a:ea typeface="Majalla UI"/>
              </a:rPr>
              <a:t>في هذه الأحاديث كلها وغيرها بيان ما كان عليه النبي صلى الله عليه وسلم من التجمل والتزين الشرعي الذي يحبه الله بخلاف ما عليه بعض الرجال اليوم من إفراط في قضية الزينة أو حتى من تفريط في قضية الزينة والتجمل للمرأة ومن مبالغة في التجمل وعجيب للمتناقضات التي يعيشها بعض الرجال، ثم تشم منه رائحة كريهة عفنة وهي رائحة التدخين فأين أنت والتجمل أيها الأخ الحبيب؟ وآخر وقع في تفريط عظيم وتقصير عجيب في قضية التجمل والزينة تبذل في اللباس وإهمال للشعر وترك للأظافر والشوارب والآباط وروائح كريهة والخير كل الخير في امتثال المنهج النبوي في التجمل والتزين والاهتمام بالمظهر وهو حق شرعي للمرأة وسبب أكيد في كسب قلبها وحبها, فالنفس جُبِلَتْ على حب الأفضل والأنظف والأجمل. وتعال واسمع لحال السلف رضوان الله تعالى عليهم جميعا وكيف كانوا في هذا الباب.</a:t>
            </a:r>
          </a:p>
          <a:p>
            <a:pPr eaLnBrk="1" hangingPunct="1"/>
            <a:r>
              <a:rPr lang="ar-SA" altLang="ar-SA" sz="1400" b="1">
                <a:ea typeface="Majalla UI"/>
              </a:rPr>
              <a:t>قال [ابن عباس]: </a:t>
            </a:r>
            <a:r>
              <a:rPr lang="ar-SA" altLang="ar-SA" sz="1400" b="1">
                <a:solidFill>
                  <a:srgbClr val="FF0066"/>
                </a:solidFill>
                <a:ea typeface="Majalla UI"/>
              </a:rPr>
              <a:t>إني لأتزين لامرأتي كما تتزين لى وما أحب أن أستطف كل حقي الذي لي عليها فتستوجب حقها الذي لها عليَّ لأن الله تعالى يقول: (ولهن مثل الذي عليهن بالمعروف)</a:t>
            </a:r>
            <a:r>
              <a:rPr lang="ar-SA" altLang="ar-SA" sz="1400" b="1">
                <a:ea typeface="Majalla UI"/>
              </a:rPr>
              <a:t> وقد دخل على الخليفة عمر زوج أشعت أغبر ومعه امرأته وهي تقول: لا أنا ولا هذا لا تريده ، لا أنا ولا هذا، ما هو السبب ؟ اسمع فعرف كراهية المرأة لزوجها فأرسل الزوج ليستحم ويأخذ من شعر رأسه ويقلم أظافره فلما حضر أمره أن يتقدم من زوجته فاستغربته ونفرت منه ثم عرفته فقبلت به ورجعت عن دعواها. تراجعت إذن عن طلب الطلاق </a:t>
            </a:r>
            <a:r>
              <a:rPr lang="ar-SA" altLang="ar-SA" sz="1400" b="1">
                <a:solidFill>
                  <a:srgbClr val="FF0066"/>
                </a:solidFill>
                <a:ea typeface="Majalla UI"/>
              </a:rPr>
              <a:t>فقال عمر: وهكذا فاصنعوا لهن فوالله إنهن ليحببن أن تتزينوا لهن كما تحبون أن يتزين لكم،</a:t>
            </a:r>
            <a:r>
              <a:rPr lang="ar-SA" altLang="ar-SA" sz="1400" b="1">
                <a:ea typeface="Majalla UI"/>
              </a:rPr>
              <a:t> وقال </a:t>
            </a:r>
            <a:r>
              <a:rPr lang="ar-SA" altLang="ar-SA" sz="1200" b="1">
                <a:ea typeface="Majalla UI"/>
              </a:rPr>
              <a:t>[يحيى بن عبد الرحمن الحنظلي]:</a:t>
            </a:r>
            <a:r>
              <a:rPr lang="ar-SA" altLang="ar-SA" sz="1400" b="1">
                <a:ea typeface="Majalla UI"/>
              </a:rPr>
              <a:t> أتيت </a:t>
            </a:r>
            <a:r>
              <a:rPr lang="ar-SA" altLang="ar-SA" sz="1200" b="1">
                <a:ea typeface="Majalla UI"/>
              </a:rPr>
              <a:t>[محمد بن الحنفية]</a:t>
            </a:r>
            <a:r>
              <a:rPr lang="ar-SA" altLang="ar-SA" sz="1400" b="1">
                <a:ea typeface="Majalla UI"/>
              </a:rPr>
              <a:t> فخرج إلى في ملحفة حمراء ولحيته تقطر من الغالية ، والغالية هي خليط الأطياب بل خليط أفضل الأطياب، ولحيته تقطر من الغالية، يقول يحيى فقلت له: ما هذا ؟ </a:t>
            </a:r>
            <a:r>
              <a:rPr lang="ar-SA" altLang="ar-SA" sz="1400" b="1">
                <a:solidFill>
                  <a:srgbClr val="FF0066"/>
                </a:solidFill>
                <a:ea typeface="Majalla UI"/>
              </a:rPr>
              <a:t>قال محمد : إن هذه الملحفة ألقتها على امرأتى ودهنتنى بالطيب وإنهن يشتهين منا ما نشتهيه منهن،</a:t>
            </a:r>
            <a:r>
              <a:rPr lang="ar-SA" altLang="ar-SA" sz="1400" b="1">
                <a:ea typeface="Majalla UI"/>
              </a:rPr>
              <a:t> ذكر ذلك القرطبي في تفسيره الجامع لأحكام القرآن</a:t>
            </a:r>
            <a:br>
              <a:rPr lang="ar-SA" altLang="ar-SA" sz="1400" b="1">
                <a:ea typeface="Majalla UI"/>
              </a:rPr>
            </a:br>
            <a:r>
              <a:rPr lang="ar-SA" altLang="ar-SA" sz="1400" b="1">
                <a:solidFill>
                  <a:srgbClr val="FF0066"/>
                </a:solidFill>
                <a:ea typeface="Majalla UI"/>
              </a:rPr>
              <a:t>إذن فالمرأة تريد منك كما تريد أنت منها في التجمل والتزين.. فلنتعلم فنون صناعة الحب من رسولنا الحبيب و من زوجاته و صحابته و التابعين</a:t>
            </a:r>
            <a:r>
              <a:rPr lang="ar-SA" altLang="ar-SA" sz="1400" b="1">
                <a:ea typeface="Majalla UI"/>
              </a:rPr>
              <a:t>.</a:t>
            </a:r>
            <a:r>
              <a:rPr lang="ar-SA" altLang="ar-SA" sz="1400">
                <a:ea typeface="Majalla UI"/>
              </a:rPr>
              <a:t> </a:t>
            </a:r>
            <a:endParaRPr lang="en-US" altLang="ar-SA" sz="1400">
              <a:ea typeface="Majalla UI"/>
            </a:endParaRPr>
          </a:p>
        </p:txBody>
      </p:sp>
      <p:sp>
        <p:nvSpPr>
          <p:cNvPr id="12294" name="AutoShape 6">
            <a:extLst>
              <a:ext uri="{FF2B5EF4-FFF2-40B4-BE49-F238E27FC236}">
                <a16:creationId xmlns:a16="http://schemas.microsoft.com/office/drawing/2014/main" id="{04D94961-B186-42C9-893C-2E3E3DD626AE}"/>
              </a:ext>
            </a:extLst>
          </p:cNvPr>
          <p:cNvSpPr>
            <a:spLocks noChangeArrowheads="1"/>
          </p:cNvSpPr>
          <p:nvPr/>
        </p:nvSpPr>
        <p:spPr bwMode="auto">
          <a:xfrm>
            <a:off x="6732588" y="404813"/>
            <a:ext cx="1081087" cy="935037"/>
          </a:xfrm>
          <a:prstGeom prst="star8">
            <a:avLst>
              <a:gd name="adj" fmla="val 38250"/>
            </a:avLst>
          </a:prstGeom>
          <a:gradFill rotWithShape="0">
            <a:gsLst>
              <a:gs pos="0">
                <a:srgbClr val="99CCFF"/>
              </a:gs>
              <a:gs pos="50000">
                <a:schemeClr val="bg1"/>
              </a:gs>
              <a:gs pos="100000">
                <a:srgbClr val="99CCFF"/>
              </a:gs>
            </a:gsLst>
            <a:lin ang="5400000" scaled="1"/>
          </a:gradFill>
          <a:ln w="25400" cmpd="dbl">
            <a:solidFill>
              <a:srgbClr val="000080"/>
            </a:solidFill>
            <a:miter lim="800000"/>
            <a:headEnd/>
            <a:tailEnd/>
          </a:ln>
          <a:effectLst/>
        </p:spPr>
        <p:txBody>
          <a:bodyPr wrap="none" anchor="ctr"/>
          <a:lstStyle/>
          <a:p>
            <a:pPr eaLnBrk="1" fontAlgn="auto" hangingPunct="1">
              <a:spcBef>
                <a:spcPts val="0"/>
              </a:spcBef>
              <a:spcAft>
                <a:spcPts val="0"/>
              </a:spcAft>
              <a:defRPr/>
            </a:pPr>
            <a:endParaRPr lang="ar-SA">
              <a:latin typeface="+mn-lt"/>
            </a:endParaRPr>
          </a:p>
        </p:txBody>
      </p:sp>
      <p:sp>
        <p:nvSpPr>
          <p:cNvPr id="14345" name="Text Box 7">
            <a:extLst>
              <a:ext uri="{FF2B5EF4-FFF2-40B4-BE49-F238E27FC236}">
                <a16:creationId xmlns:a16="http://schemas.microsoft.com/office/drawing/2014/main" id="{D5E1A505-A3ED-4DB9-BB28-9FC25B0EE16E}"/>
              </a:ext>
            </a:extLst>
          </p:cNvPr>
          <p:cNvSpPr txBox="1">
            <a:spLocks noChangeArrowheads="1"/>
          </p:cNvSpPr>
          <p:nvPr/>
        </p:nvSpPr>
        <p:spPr bwMode="auto">
          <a:xfrm>
            <a:off x="6877050" y="549275"/>
            <a:ext cx="841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EG" altLang="ar-SA" b="1" dirty="0">
                <a:solidFill>
                  <a:srgbClr val="FF0066"/>
                </a:solidFill>
                <a:ea typeface="Majalla UI"/>
              </a:rPr>
              <a:t> </a:t>
            </a:r>
            <a:r>
              <a:rPr lang="ar-EG" altLang="ar-SA" b="1" dirty="0">
                <a:solidFill>
                  <a:srgbClr val="008000"/>
                </a:solidFill>
                <a:ea typeface="Majalla UI"/>
              </a:rPr>
              <a:t>الـرسول</a:t>
            </a:r>
          </a:p>
          <a:p>
            <a:pPr algn="ctr" eaLnBrk="1" hangingPunct="1"/>
            <a:r>
              <a:rPr lang="ar-EG" altLang="ar-SA" b="1" dirty="0">
                <a:solidFill>
                  <a:srgbClr val="008000"/>
                </a:solidFill>
                <a:ea typeface="Majalla UI"/>
              </a:rPr>
              <a:t> زوجًا</a:t>
            </a:r>
            <a:endParaRPr lang="en-US" altLang="ar-SA" b="1" dirty="0">
              <a:solidFill>
                <a:srgbClr val="008000"/>
              </a:solidFill>
              <a:ea typeface="Majalla UI"/>
            </a:endParaRPr>
          </a:p>
        </p:txBody>
      </p:sp>
      <p:sp>
        <p:nvSpPr>
          <p:cNvPr id="12296" name="AutoShape 8">
            <a:extLst>
              <a:ext uri="{FF2B5EF4-FFF2-40B4-BE49-F238E27FC236}">
                <a16:creationId xmlns:a16="http://schemas.microsoft.com/office/drawing/2014/main" id="{59B71F1E-689F-4CD0-A994-01D142D0A584}"/>
              </a:ext>
            </a:extLst>
          </p:cNvPr>
          <p:cNvSpPr>
            <a:spLocks noChangeArrowheads="1"/>
          </p:cNvSpPr>
          <p:nvPr/>
        </p:nvSpPr>
        <p:spPr bwMode="auto">
          <a:xfrm>
            <a:off x="1908175" y="620713"/>
            <a:ext cx="4681538" cy="576262"/>
          </a:xfrm>
          <a:prstGeom prst="roundRect">
            <a:avLst>
              <a:gd name="adj" fmla="val 16667"/>
            </a:avLst>
          </a:prstGeom>
          <a:gradFill rotWithShape="1">
            <a:gsLst>
              <a:gs pos="0">
                <a:srgbClr val="99CCFF">
                  <a:alpha val="69000"/>
                </a:srgbClr>
              </a:gs>
              <a:gs pos="50000">
                <a:schemeClr val="bg1"/>
              </a:gs>
              <a:gs pos="100000">
                <a:srgbClr val="99CCFF">
                  <a:alpha val="69000"/>
                </a:srgbClr>
              </a:gs>
            </a:gsLst>
            <a:lin ang="5400000" scaled="1"/>
          </a:gradFill>
          <a:ln w="9525">
            <a:solidFill>
              <a:schemeClr val="tx1"/>
            </a:solidFill>
            <a:round/>
            <a:headEnd/>
            <a:tailEnd/>
          </a:ln>
          <a:effectLst/>
        </p:spPr>
        <p:txBody>
          <a:bodyPr wrap="none" anchor="ctr"/>
          <a:lstStyle/>
          <a:p>
            <a:pPr eaLnBrk="1" fontAlgn="auto" hangingPunct="1">
              <a:spcBef>
                <a:spcPts val="0"/>
              </a:spcBef>
              <a:spcAft>
                <a:spcPts val="0"/>
              </a:spcAft>
              <a:defRPr/>
            </a:pPr>
            <a:endParaRPr lang="ar-SA">
              <a:latin typeface="+mn-lt"/>
            </a:endParaRPr>
          </a:p>
        </p:txBody>
      </p:sp>
      <p:sp>
        <p:nvSpPr>
          <p:cNvPr id="14349" name="Text Box 9">
            <a:extLst>
              <a:ext uri="{FF2B5EF4-FFF2-40B4-BE49-F238E27FC236}">
                <a16:creationId xmlns:a16="http://schemas.microsoft.com/office/drawing/2014/main" id="{528F448A-6CE0-4DEC-BFD8-92211E316D23}"/>
              </a:ext>
            </a:extLst>
          </p:cNvPr>
          <p:cNvSpPr txBox="1">
            <a:spLocks noChangeArrowheads="1"/>
          </p:cNvSpPr>
          <p:nvPr/>
        </p:nvSpPr>
        <p:spPr bwMode="auto">
          <a:xfrm>
            <a:off x="1908175" y="692150"/>
            <a:ext cx="459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algn="l" defTabSz="457200" rtl="0" fontAlgn="base">
              <a:spcBef>
                <a:spcPct val="0"/>
              </a:spcBef>
              <a:spcAft>
                <a:spcPct val="0"/>
              </a:spcAft>
              <a:defRPr>
                <a:solidFill>
                  <a:schemeClr val="tx1"/>
                </a:solidFill>
                <a:latin typeface="Gill Sans MT" panose="020B0502020104020203" pitchFamily="34" charset="0"/>
              </a:defRPr>
            </a:lvl6pPr>
            <a:lvl7pPr marL="2971800" indent="-228600" algn="l" defTabSz="457200" rtl="0" fontAlgn="base">
              <a:spcBef>
                <a:spcPct val="0"/>
              </a:spcBef>
              <a:spcAft>
                <a:spcPct val="0"/>
              </a:spcAft>
              <a:defRPr>
                <a:solidFill>
                  <a:schemeClr val="tx1"/>
                </a:solidFill>
                <a:latin typeface="Gill Sans MT" panose="020B0502020104020203" pitchFamily="34" charset="0"/>
              </a:defRPr>
            </a:lvl7pPr>
            <a:lvl8pPr marL="3429000" indent="-228600" algn="l" defTabSz="457200" rtl="0" fontAlgn="base">
              <a:spcBef>
                <a:spcPct val="0"/>
              </a:spcBef>
              <a:spcAft>
                <a:spcPct val="0"/>
              </a:spcAft>
              <a:defRPr>
                <a:solidFill>
                  <a:schemeClr val="tx1"/>
                </a:solidFill>
                <a:latin typeface="Gill Sans MT" panose="020B0502020104020203" pitchFamily="34" charset="0"/>
              </a:defRPr>
            </a:lvl8pPr>
            <a:lvl9pPr marL="3886200" indent="-228600" algn="l" defTabSz="457200" rtl="0" fontAlgn="base">
              <a:spcBef>
                <a:spcPct val="0"/>
              </a:spcBef>
              <a:spcAft>
                <a:spcPct val="0"/>
              </a:spcAft>
              <a:defRPr>
                <a:solidFill>
                  <a:schemeClr val="tx1"/>
                </a:solidFill>
                <a:latin typeface="Gill Sans MT" panose="020B0502020104020203" pitchFamily="34" charset="0"/>
              </a:defRPr>
            </a:lvl9pPr>
          </a:lstStyle>
          <a:p>
            <a:pPr algn="ctr" eaLnBrk="1" hangingPunct="1"/>
            <a:r>
              <a:rPr lang="ar-SA" altLang="ar-SA" sz="2400" b="1" dirty="0">
                <a:solidFill>
                  <a:srgbClr val="008000"/>
                </a:solidFill>
                <a:ea typeface="Majalla UI"/>
              </a:rPr>
              <a:t>فن صناعة الحب</a:t>
            </a:r>
            <a:r>
              <a:rPr lang="ar-SA" altLang="ar-SA" sz="2400" dirty="0">
                <a:solidFill>
                  <a:srgbClr val="008000"/>
                </a:solidFill>
                <a:ea typeface="Majalla UI"/>
              </a:rPr>
              <a:t> </a:t>
            </a:r>
            <a:endParaRPr lang="en-US" altLang="ar-SA" sz="2400" dirty="0">
              <a:solidFill>
                <a:srgbClr val="008000"/>
              </a:solidFill>
              <a:ea typeface="Majalla UI"/>
            </a:endParaRPr>
          </a:p>
        </p:txBody>
      </p:sp>
    </p:spTree>
  </p:cSld>
  <p:clrMapOvr>
    <a:masterClrMapping/>
  </p:clrMapOvr>
  <p:transition>
    <p:blinds dir="vert"/>
  </p:transition>
</p:sld>
</file>

<file path=ppt/theme/theme1.xml><?xml version="1.0" encoding="utf-8"?>
<a:theme xmlns:a="http://schemas.openxmlformats.org/drawingml/2006/main" name="معرض">
  <a:themeElements>
    <a:clrScheme name="معرض">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معرض">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عرض">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9CA078BAF1403F4AA36A9445457F50AD" ma:contentTypeVersion="6" ma:contentTypeDescription="إنشاء مستند جديد." ma:contentTypeScope="" ma:versionID="f34beff5e511cdf7f4468d5ffe691d5f">
  <xsd:schema xmlns:xsd="http://www.w3.org/2001/XMLSchema" xmlns:xs="http://www.w3.org/2001/XMLSchema" xmlns:p="http://schemas.microsoft.com/office/2006/metadata/properties" xmlns:ns2="26e09cd1-efb9-4ee6-b9a8-b4c6138b3eb0" targetNamespace="http://schemas.microsoft.com/office/2006/metadata/properties" ma:root="true" ma:fieldsID="4ae8c3b71ceda160689f897097601146" ns2:_="">
    <xsd:import namespace="26e09cd1-efb9-4ee6-b9a8-b4c6138b3eb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e09cd1-efb9-4ee6-b9a8-b4c6138b3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E03081-5352-48EC-96AB-07A7EDA28AC9}"/>
</file>

<file path=customXml/itemProps2.xml><?xml version="1.0" encoding="utf-8"?>
<ds:datastoreItem xmlns:ds="http://schemas.openxmlformats.org/officeDocument/2006/customXml" ds:itemID="{EA9EFD1A-CA66-41C9-BFEB-9CC14996BFE3}"/>
</file>

<file path=customXml/itemProps3.xml><?xml version="1.0" encoding="utf-8"?>
<ds:datastoreItem xmlns:ds="http://schemas.openxmlformats.org/officeDocument/2006/customXml" ds:itemID="{4D9A6678-AC96-4459-A28A-906FAB4F0D56}"/>
</file>

<file path=docProps/app.xml><?xml version="1.0" encoding="utf-8"?>
<Properties xmlns="http://schemas.openxmlformats.org/officeDocument/2006/extended-properties" xmlns:vt="http://schemas.openxmlformats.org/officeDocument/2006/docPropsVTypes">
  <Template>معرض</Template>
  <TotalTime>283</TotalTime>
  <Words>3739</Words>
  <Application>Microsoft Office PowerPoint</Application>
  <PresentationFormat>عرض على الشاشة (4:3)</PresentationFormat>
  <Paragraphs>114</Paragraphs>
  <Slides>14</Slides>
  <Notes>0</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14</vt:i4>
      </vt:variant>
    </vt:vector>
  </HeadingPairs>
  <TitlesOfParts>
    <vt:vector size="17" baseType="lpstr">
      <vt:lpstr>Arial</vt:lpstr>
      <vt:lpstr>Gill Sans MT</vt:lpstr>
      <vt:lpstr>معرض</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hana sayed</cp:lastModifiedBy>
  <cp:revision>107</cp:revision>
  <dcterms:created xsi:type="dcterms:W3CDTF">2009-11-24T09:44:31Z</dcterms:created>
  <dcterms:modified xsi:type="dcterms:W3CDTF">2020-11-18T23:06:55Z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0x0101009CA078BAF1403F4AA36A9445457F50AD</vt:lpwstr>
  </property>
</Properties>
</file>