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20" r:id="rId2"/>
    <p:sldId id="433" r:id="rId3"/>
    <p:sldId id="441" r:id="rId4"/>
    <p:sldId id="442" r:id="rId5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2110">
          <p15:clr>
            <a:srgbClr val="A4A3A4"/>
          </p15:clr>
        </p15:guide>
        <p15:guide id="4" pos="388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99"/>
    <a:srgbClr val="9933FF"/>
    <a:srgbClr val="D60093"/>
    <a:srgbClr val="8E8E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8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80" y="102"/>
      </p:cViewPr>
      <p:guideLst>
        <p:guide orient="horz" pos="2183"/>
        <p:guide pos="3840"/>
        <p:guide orient="horz" pos="2110"/>
        <p:guide pos="388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83EFD-F5C3-4596-A6BE-F013D50D6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468507-E48F-4DFA-A829-9E6850D48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7824D-4963-4AEF-8845-A701F8977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27/07/1442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1B5A5-C580-4BAD-AC31-F7A349DB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BBE145-E0FE-4869-BAF5-29326744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341778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E142B-EB09-40AC-9C1C-70743FB2D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EA1A42-6E36-4F8A-9BCD-E5822A637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035B9-E8D9-446C-8B0C-E620EEF00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27/07/1442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6E3D1-50C0-4730-B528-A8C498A14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1073B-158B-4AE9-AC92-1749BAAD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271339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CCA734-14EF-4383-A502-FEEE5AB73E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58EF1C-264D-4088-B5C0-E9BA4DD77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DE1C0-E5B4-4EFD-8F40-86BB2BF55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27/07/1442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AE23B-BEDB-44BD-881B-6810A5116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C8A00-691D-4222-9E4C-27AD8ED9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918021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0268D-5087-4782-83A0-7BDCE442A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8DDF0-95F6-4C2C-A69B-084351F85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B8CA33-BB33-4277-B612-C9E1D05C2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27/07/1442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2F7DA-877C-4013-8071-00B9B560F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75940-3DE1-408F-A3A8-F3079DA51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165140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215D6-DABE-4EC1-8EF8-3F28AB657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B973C-3DE2-4442-9F61-6A3A0A83B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31303-8694-4202-AE62-13D8BF19A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27/07/1442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5A991-FED7-4761-9FDA-4EBFAFD0A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CE27E-CAB6-4676-A299-F8F0CCE7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51280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8406D-B68F-4492-B411-544EA1CBB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685C1-6582-4548-93B0-CF389488E2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F7209E-CA2B-4E0C-9F58-D23832130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576C25-EB1A-493E-925A-54DD261A4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27/07/1442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F1A648-573E-4D1C-9B37-0DD38B2DE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F7FD76-E72B-4103-8C08-909F8FBD5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24283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DE9F3-0B73-451E-B1FD-E57763CA2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B3FAC8-02A7-41C1-9E47-10A3D4A77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29AC79-7E73-4D20-9646-DD236F0F1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C11032-0B34-41CF-82A2-9AAD8DAFAF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41945D-B03E-426C-B2EB-660A2A4AF8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9AB5B1-37E9-452C-A859-82C73F48C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27/07/1442</a:t>
            </a:fld>
            <a:endParaRPr lang="ar-SY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81A46B-C692-42B8-B5F4-F6A2F41B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570D41-E0D1-4D60-AA1B-C4505C1CA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15949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361EA-BB4F-4812-AB3B-6DC8D6552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AE787D-937F-45D7-9F0A-676E91284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27/07/1442</a:t>
            </a:fld>
            <a:endParaRPr lang="ar-SY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537004-576D-4A7C-BC07-BA35536E3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8AD639-5ABD-4DF9-93B0-B163F399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27402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4F1BB8-A163-4517-B61E-339E9D08B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27/07/1442</a:t>
            </a:fld>
            <a:endParaRPr lang="ar-SY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DAE9B0-8279-4D95-A8E5-FF1861DCB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575CDE-48B3-4C4B-9133-0DEBA82C6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87494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20E49-9673-4926-A845-7934D29D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EE9FC-96EA-426D-AECE-D5ACC8AD1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D3148F-7D9E-4DC2-983C-2DF4EBEF9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902337-E20A-44D7-A4A2-B3288160D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27/07/1442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49D80C-F2AF-4541-B72F-72163887A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4AF57B-78A1-4C8D-95D2-21E26FC4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717662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991A2-4774-4E31-AFD1-81C09538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CFEBE6-1F40-49F1-A26B-A1D2783FF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7DDD43-DD00-49D2-8755-6B6C04FE9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A31415-AD63-4380-B0A5-449277CCE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27/07/1442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B7B878-3C64-4AD3-B496-BCCE1B059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1A505B-7E14-40DC-8215-424EE71A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193815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DEDDA3-59C3-47C3-A9FC-BDF8CA8C9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A632CC-E3B5-4518-BA05-A11A2C020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4713C-4252-4E02-8094-3312FC7AB2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4A506-A0B2-4DE1-B069-A8C9CB89B5D1}" type="datetimeFigureOut">
              <a:rPr lang="ar-SY" smtClean="0"/>
              <a:t>27/07/1442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C7B0F-1CEF-46C7-A7CA-EB23C98DB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7A0E8-86E0-4785-A23D-63C27EBC3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42405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F909AC0-67BA-4739-8F0E-A75B5EC7AC9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6356" tIns="173178" rIns="346356" bIns="173178" rtlCol="0" anchor="ctr"/>
          <a:lstStyle/>
          <a:p>
            <a:pPr algn="ctr"/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5461403-F714-4DA6-A363-C417B509AF4D}"/>
              </a:ext>
            </a:extLst>
          </p:cNvPr>
          <p:cNvSpPr/>
          <p:nvPr/>
        </p:nvSpPr>
        <p:spPr>
          <a:xfrm flipH="1">
            <a:off x="3" y="1470623"/>
            <a:ext cx="9123683" cy="1059469"/>
          </a:xfrm>
          <a:custGeom>
            <a:avLst/>
            <a:gdLst>
              <a:gd name="connsiteX0" fmla="*/ 1454087 w 1454087"/>
              <a:gd name="connsiteY0" fmla="*/ 0 h 476761"/>
              <a:gd name="connsiteX1" fmla="*/ 0 w 1454087"/>
              <a:gd name="connsiteY1" fmla="*/ 0 h 476761"/>
              <a:gd name="connsiteX2" fmla="*/ 0 w 1454087"/>
              <a:gd name="connsiteY2" fmla="*/ 271263 h 476761"/>
              <a:gd name="connsiteX3" fmla="*/ 1302021 w 1454087"/>
              <a:gd name="connsiteY3" fmla="*/ 473849 h 476761"/>
              <a:gd name="connsiteX4" fmla="*/ 1454087 w 1454087"/>
              <a:gd name="connsiteY4" fmla="*/ 466723 h 476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54087" h="476761">
                <a:moveTo>
                  <a:pt x="1454087" y="0"/>
                </a:moveTo>
                <a:lnTo>
                  <a:pt x="0" y="0"/>
                </a:lnTo>
                <a:lnTo>
                  <a:pt x="0" y="271263"/>
                </a:lnTo>
                <a:cubicBezTo>
                  <a:pt x="425381" y="445104"/>
                  <a:pt x="811717" y="489471"/>
                  <a:pt x="1302021" y="473849"/>
                </a:cubicBezTo>
                <a:lnTo>
                  <a:pt x="1454087" y="466723"/>
                </a:lnTo>
                <a:close/>
              </a:path>
            </a:pathLst>
          </a:custGeom>
          <a:solidFill>
            <a:srgbClr val="FFFF0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6356" tIns="173178" rIns="346356" bIns="173178" rtlCol="0" anchor="ctr"/>
          <a:lstStyle/>
          <a:p>
            <a:pPr algn="ctr"/>
            <a:endParaRPr lang="en-US" dirty="0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CAD24777-C57D-48F3-8128-698DA761FDE4}"/>
              </a:ext>
            </a:extLst>
          </p:cNvPr>
          <p:cNvSpPr/>
          <p:nvPr/>
        </p:nvSpPr>
        <p:spPr>
          <a:xfrm flipH="1">
            <a:off x="0" y="-1"/>
            <a:ext cx="12192000" cy="2290713"/>
          </a:xfrm>
          <a:custGeom>
            <a:avLst/>
            <a:gdLst>
              <a:gd name="connsiteX0" fmla="*/ 1943100 w 1943100"/>
              <a:gd name="connsiteY0" fmla="*/ 0 h 1543050"/>
              <a:gd name="connsiteX1" fmla="*/ 971550 w 1943100"/>
              <a:gd name="connsiteY1" fmla="*/ 0 h 1543050"/>
              <a:gd name="connsiteX2" fmla="*/ 0 w 1943100"/>
              <a:gd name="connsiteY2" fmla="*/ 0 h 1543050"/>
              <a:gd name="connsiteX3" fmla="*/ 0 w 1943100"/>
              <a:gd name="connsiteY3" fmla="*/ 1209929 h 1543050"/>
              <a:gd name="connsiteX4" fmla="*/ 971550 w 1943100"/>
              <a:gd name="connsiteY4" fmla="*/ 1543050 h 1543050"/>
              <a:gd name="connsiteX5" fmla="*/ 1943100 w 1943100"/>
              <a:gd name="connsiteY5" fmla="*/ 1209929 h 1543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43100" h="1543050">
                <a:moveTo>
                  <a:pt x="1943100" y="0"/>
                </a:moveTo>
                <a:lnTo>
                  <a:pt x="971550" y="0"/>
                </a:lnTo>
                <a:lnTo>
                  <a:pt x="0" y="0"/>
                </a:lnTo>
                <a:lnTo>
                  <a:pt x="0" y="1209929"/>
                </a:lnTo>
                <a:cubicBezTo>
                  <a:pt x="264744" y="1432227"/>
                  <a:pt x="567733" y="1518930"/>
                  <a:pt x="971550" y="1543050"/>
                </a:cubicBezTo>
                <a:cubicBezTo>
                  <a:pt x="1375367" y="1518930"/>
                  <a:pt x="1678356" y="1432227"/>
                  <a:pt x="1943100" y="1209929"/>
                </a:cubicBez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6356" tIns="173178" rIns="346356" bIns="173178" rtlCol="0" anchor="ctr"/>
          <a:lstStyle/>
          <a:p>
            <a:pPr algn="ctr"/>
            <a:endParaRPr lang="en-US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1F6A049-B503-44CF-9259-9B419FA98560}"/>
              </a:ext>
            </a:extLst>
          </p:cNvPr>
          <p:cNvSpPr/>
          <p:nvPr/>
        </p:nvSpPr>
        <p:spPr>
          <a:xfrm flipV="1">
            <a:off x="3068342" y="3003850"/>
            <a:ext cx="9123627" cy="1059469"/>
          </a:xfrm>
          <a:custGeom>
            <a:avLst/>
            <a:gdLst>
              <a:gd name="connsiteX0" fmla="*/ 1090223 w 1454078"/>
              <a:gd name="connsiteY0" fmla="*/ 476669 h 476761"/>
              <a:gd name="connsiteX1" fmla="*/ 1292988 w 1454078"/>
              <a:gd name="connsiteY1" fmla="*/ 473849 h 476761"/>
              <a:gd name="connsiteX2" fmla="*/ 1454078 w 1454078"/>
              <a:gd name="connsiteY2" fmla="*/ 466247 h 476761"/>
              <a:gd name="connsiteX3" fmla="*/ 1454078 w 1454078"/>
              <a:gd name="connsiteY3" fmla="*/ 0 h 476761"/>
              <a:gd name="connsiteX4" fmla="*/ 0 w 1454078"/>
              <a:gd name="connsiteY4" fmla="*/ 0 h 476761"/>
              <a:gd name="connsiteX5" fmla="*/ 0 w 1454078"/>
              <a:gd name="connsiteY5" fmla="*/ 271263 h 476761"/>
              <a:gd name="connsiteX6" fmla="*/ 1090223 w 1454078"/>
              <a:gd name="connsiteY6" fmla="*/ 476669 h 476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54078" h="476761">
                <a:moveTo>
                  <a:pt x="1090223" y="476669"/>
                </a:moveTo>
                <a:cubicBezTo>
                  <a:pt x="1155980" y="477088"/>
                  <a:pt x="1223430" y="476081"/>
                  <a:pt x="1292988" y="473849"/>
                </a:cubicBezTo>
                <a:lnTo>
                  <a:pt x="1454078" y="466247"/>
                </a:lnTo>
                <a:lnTo>
                  <a:pt x="1454078" y="0"/>
                </a:lnTo>
                <a:lnTo>
                  <a:pt x="0" y="0"/>
                </a:lnTo>
                <a:lnTo>
                  <a:pt x="0" y="271263"/>
                </a:lnTo>
                <a:cubicBezTo>
                  <a:pt x="362083" y="420269"/>
                  <a:pt x="695679" y="474152"/>
                  <a:pt x="1090223" y="476669"/>
                </a:cubicBezTo>
                <a:close/>
              </a:path>
            </a:pathLst>
          </a:custGeom>
          <a:solidFill>
            <a:srgbClr val="CC33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6356" tIns="173178" rIns="346356" bIns="173178" rtlCol="0" anchor="ctr"/>
          <a:lstStyle/>
          <a:p>
            <a:pPr algn="ctr"/>
            <a:endParaRPr lang="en-US" dirty="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6823A752-0C9E-47C4-BA32-F5063C11597D}"/>
              </a:ext>
            </a:extLst>
          </p:cNvPr>
          <p:cNvSpPr/>
          <p:nvPr/>
        </p:nvSpPr>
        <p:spPr>
          <a:xfrm flipH="1" flipV="1">
            <a:off x="-31" y="3141674"/>
            <a:ext cx="12192000" cy="3716327"/>
          </a:xfrm>
          <a:custGeom>
            <a:avLst/>
            <a:gdLst>
              <a:gd name="connsiteX0" fmla="*/ 1943100 w 1943100"/>
              <a:gd name="connsiteY0" fmla="*/ 0 h 1543050"/>
              <a:gd name="connsiteX1" fmla="*/ 971550 w 1943100"/>
              <a:gd name="connsiteY1" fmla="*/ 0 h 1543050"/>
              <a:gd name="connsiteX2" fmla="*/ 0 w 1943100"/>
              <a:gd name="connsiteY2" fmla="*/ 0 h 1543050"/>
              <a:gd name="connsiteX3" fmla="*/ 0 w 1943100"/>
              <a:gd name="connsiteY3" fmla="*/ 1209929 h 1543050"/>
              <a:gd name="connsiteX4" fmla="*/ 971550 w 1943100"/>
              <a:gd name="connsiteY4" fmla="*/ 1543050 h 1543050"/>
              <a:gd name="connsiteX5" fmla="*/ 1943100 w 1943100"/>
              <a:gd name="connsiteY5" fmla="*/ 1209929 h 1543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43100" h="1543050">
                <a:moveTo>
                  <a:pt x="1943100" y="0"/>
                </a:moveTo>
                <a:lnTo>
                  <a:pt x="971550" y="0"/>
                </a:lnTo>
                <a:lnTo>
                  <a:pt x="0" y="0"/>
                </a:lnTo>
                <a:lnTo>
                  <a:pt x="0" y="1209929"/>
                </a:lnTo>
                <a:cubicBezTo>
                  <a:pt x="264744" y="1432227"/>
                  <a:pt x="567733" y="1518930"/>
                  <a:pt x="971550" y="1543050"/>
                </a:cubicBezTo>
                <a:cubicBezTo>
                  <a:pt x="1375367" y="1518930"/>
                  <a:pt x="1678356" y="1432227"/>
                  <a:pt x="1943100" y="120992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6356" tIns="173178" rIns="346356" bIns="173178" rtlCol="0" anchor="ctr"/>
          <a:lstStyle/>
          <a:p>
            <a:pPr algn="ctr"/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D103335-C031-470E-B9B0-5A09676D27AE}"/>
              </a:ext>
            </a:extLst>
          </p:cNvPr>
          <p:cNvSpPr txBox="1"/>
          <p:nvPr/>
        </p:nvSpPr>
        <p:spPr>
          <a:xfrm>
            <a:off x="3517909" y="859041"/>
            <a:ext cx="6139543" cy="996069"/>
          </a:xfrm>
          <a:prstGeom prst="rect">
            <a:avLst/>
          </a:prstGeom>
          <a:noFill/>
        </p:spPr>
        <p:txBody>
          <a:bodyPr wrap="square" lIns="346356" tIns="173178" rIns="346356" bIns="173178" rtlCol="0">
            <a:spAutoFit/>
          </a:bodyPr>
          <a:lstStyle/>
          <a:p>
            <a:pPr algn="ctr"/>
            <a:r>
              <a:rPr lang="ar-SY" sz="42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اسم الطالب ....... </a:t>
            </a:r>
            <a:endParaRPr lang="en-US" sz="4200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B08D8A3-C812-4DE2-9021-9D8ED48A2304}"/>
              </a:ext>
            </a:extLst>
          </p:cNvPr>
          <p:cNvSpPr txBox="1"/>
          <p:nvPr/>
        </p:nvSpPr>
        <p:spPr>
          <a:xfrm>
            <a:off x="3494311" y="1614947"/>
            <a:ext cx="4561843" cy="965292"/>
          </a:xfrm>
          <a:prstGeom prst="rect">
            <a:avLst/>
          </a:prstGeom>
          <a:noFill/>
        </p:spPr>
        <p:txBody>
          <a:bodyPr wrap="square" lIns="346356" tIns="173178" rIns="346356" bIns="173178" rtlCol="0">
            <a:spAutoFit/>
          </a:bodyPr>
          <a:lstStyle/>
          <a:p>
            <a:pPr algn="ctr"/>
            <a:r>
              <a:rPr lang="ar-SY" sz="4000" dirty="0">
                <a:solidFill>
                  <a:schemeClr val="bg1">
                    <a:alpha val="52000"/>
                  </a:schemeClr>
                </a:solidFill>
              </a:rPr>
              <a:t>الصف .........          </a:t>
            </a:r>
            <a:endParaRPr lang="en-US" sz="4000" dirty="0">
              <a:solidFill>
                <a:schemeClr val="bg1">
                  <a:alpha val="52000"/>
                </a:schemeClr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E3F7167-100B-4459-8F69-43802571AF8F}"/>
              </a:ext>
            </a:extLst>
          </p:cNvPr>
          <p:cNvSpPr txBox="1"/>
          <p:nvPr/>
        </p:nvSpPr>
        <p:spPr>
          <a:xfrm>
            <a:off x="3068342" y="110526"/>
            <a:ext cx="5786844" cy="965292"/>
          </a:xfrm>
          <a:prstGeom prst="rect">
            <a:avLst/>
          </a:prstGeom>
          <a:noFill/>
        </p:spPr>
        <p:txBody>
          <a:bodyPr wrap="square" lIns="346356" tIns="173178" rIns="346356" bIns="173178" rtlCol="0">
            <a:spAutoFit/>
          </a:bodyPr>
          <a:lstStyle/>
          <a:p>
            <a:pPr algn="ctr"/>
            <a:r>
              <a:rPr lang="ar-SY" sz="4000" b="1" dirty="0">
                <a:solidFill>
                  <a:srgbClr val="FF99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تقرير عن ..........</a:t>
            </a:r>
            <a:endParaRPr lang="en-US" sz="4000" b="1" dirty="0">
              <a:solidFill>
                <a:srgbClr val="FF990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6641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4320" y="2792853"/>
            <a:ext cx="1092918" cy="69863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69730" y="6615266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617471" y="139570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2085199" y="1167977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1026623" y="1492272"/>
            <a:ext cx="2748179" cy="1302273"/>
            <a:chOff x="433987" y="1526310"/>
            <a:chExt cx="2748179" cy="1302273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433987" y="1526310"/>
              <a:ext cx="2748179" cy="1302273"/>
            </a:xfrm>
            <a:prstGeom prst="trapezoid">
              <a:avLst>
                <a:gd name="adj" fmla="val 80867"/>
              </a:avLst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118320" y="1582623"/>
              <a:ext cx="1461536" cy="11387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الوحدة </a:t>
              </a:r>
            </a:p>
            <a:p>
              <a:pPr lvl="0" algn="ctr">
                <a:defRPr/>
              </a:pPr>
              <a:r>
                <a:rPr lang="ar-SY" sz="1600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التكاثر في الكائنات الحية</a:t>
              </a:r>
            </a:p>
            <a:p>
              <a:pPr lvl="0" algn="ctr">
                <a:defRPr/>
              </a:pPr>
              <a:endParaRPr lang="ar-SY" b="1" dirty="0">
                <a:solidFill>
                  <a:srgbClr val="FF0000"/>
                </a:solidFill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623495" y="2195561"/>
              <a:ext cx="2385250" cy="616194"/>
              <a:chOff x="3135134" y="5653352"/>
              <a:chExt cx="2385250" cy="616194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602064" y="5653352"/>
                <a:ext cx="114349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endParaRPr lang="ar-SY" sz="1600" b="1" dirty="0">
                  <a:solidFill>
                    <a:prstClr val="black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135134" y="5869436"/>
                <a:ext cx="238525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التكاثر في الكائنات الحية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617471" y="1145410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94" name="Group 3">
            <a:extLst>
              <a:ext uri="{FF2B5EF4-FFF2-40B4-BE49-F238E27FC236}">
                <a16:creationId xmlns:a16="http://schemas.microsoft.com/office/drawing/2014/main" id="{BF86B092-B977-448F-BAF9-1F3047CF1523}"/>
              </a:ext>
            </a:extLst>
          </p:cNvPr>
          <p:cNvGrpSpPr/>
          <p:nvPr/>
        </p:nvGrpSpPr>
        <p:grpSpPr>
          <a:xfrm>
            <a:off x="6663515" y="1349951"/>
            <a:ext cx="4985080" cy="1332914"/>
            <a:chOff x="2496457" y="42203"/>
            <a:chExt cx="10294031" cy="1332914"/>
          </a:xfrm>
        </p:grpSpPr>
        <p:sp>
          <p:nvSpPr>
            <p:cNvPr id="95" name="Rectangle 1">
              <a:extLst>
                <a:ext uri="{FF2B5EF4-FFF2-40B4-BE49-F238E27FC236}">
                  <a16:creationId xmlns:a16="http://schemas.microsoft.com/office/drawing/2014/main" id="{466E1915-8575-4BD1-BEA3-8098C281086F}"/>
                </a:ext>
              </a:extLst>
            </p:cNvPr>
            <p:cNvSpPr/>
            <p:nvPr/>
          </p:nvSpPr>
          <p:spPr>
            <a:xfrm>
              <a:off x="2496457" y="42203"/>
              <a:ext cx="9724571" cy="1332914"/>
            </a:xfrm>
            <a:prstGeom prst="rect">
              <a:avLst/>
            </a:prstGeom>
            <a:solidFill>
              <a:srgbClr val="F46136"/>
            </a:solidFill>
            <a:ln>
              <a:noFill/>
            </a:ln>
            <a:effectLst>
              <a:outerShdw blurRad="177800" dist="38100" dir="5400000" algn="t" rotWithShape="0">
                <a:prstClr val="black">
                  <a:alpha val="8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32">
              <a:extLst>
                <a:ext uri="{FF2B5EF4-FFF2-40B4-BE49-F238E27FC236}">
                  <a16:creationId xmlns:a16="http://schemas.microsoft.com/office/drawing/2014/main" id="{333454D2-7A74-4950-9752-E1D28B0E0153}"/>
                </a:ext>
              </a:extLst>
            </p:cNvPr>
            <p:cNvSpPr txBox="1"/>
            <p:nvPr/>
          </p:nvSpPr>
          <p:spPr>
            <a:xfrm>
              <a:off x="3729063" y="115752"/>
              <a:ext cx="9061425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rgbClr val="FFFF00"/>
                  </a:solidFill>
                </a:rPr>
                <a:t>التكاثر</a:t>
              </a:r>
              <a:r>
                <a:rPr lang="ar-SY" sz="2800" b="1" dirty="0">
                  <a:solidFill>
                    <a:schemeClr val="bg1"/>
                  </a:solidFill>
                </a:rPr>
                <a:t> هو قدرة الكائن الحي على إنتاج أفراد جديدة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pic>
          <p:nvPicPr>
            <p:cNvPr id="98" name="Graphic 41" descr="Boardroom">
              <a:extLst>
                <a:ext uri="{FF2B5EF4-FFF2-40B4-BE49-F238E27FC236}">
                  <a16:creationId xmlns:a16="http://schemas.microsoft.com/office/drawing/2014/main" id="{A7C78A66-01AC-4970-B715-7AFD2C013FD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1630013" y="826477"/>
              <a:ext cx="548640" cy="548640"/>
            </a:xfrm>
            <a:prstGeom prst="rect">
              <a:avLst/>
            </a:prstGeom>
          </p:spPr>
        </p:pic>
      </p:grpSp>
      <p:grpSp>
        <p:nvGrpSpPr>
          <p:cNvPr id="102" name="Group 2">
            <a:extLst>
              <a:ext uri="{FF2B5EF4-FFF2-40B4-BE49-F238E27FC236}">
                <a16:creationId xmlns:a16="http://schemas.microsoft.com/office/drawing/2014/main" id="{0113C156-A151-45C1-A5F4-195581C44C7B}"/>
              </a:ext>
            </a:extLst>
          </p:cNvPr>
          <p:cNvGrpSpPr/>
          <p:nvPr/>
        </p:nvGrpSpPr>
        <p:grpSpPr>
          <a:xfrm>
            <a:off x="5960082" y="1346434"/>
            <a:ext cx="1547879" cy="1361049"/>
            <a:chOff x="-1" y="38686"/>
            <a:chExt cx="3340906" cy="1361049"/>
          </a:xfrm>
        </p:grpSpPr>
        <p:sp>
          <p:nvSpPr>
            <p:cNvPr id="103" name="Freeform: Shape 15">
              <a:extLst>
                <a:ext uri="{FF2B5EF4-FFF2-40B4-BE49-F238E27FC236}">
                  <a16:creationId xmlns:a16="http://schemas.microsoft.com/office/drawing/2014/main" id="{30FE91F9-6D2E-4CB0-9A98-6C72322955D9}"/>
                </a:ext>
              </a:extLst>
            </p:cNvPr>
            <p:cNvSpPr/>
            <p:nvPr/>
          </p:nvSpPr>
          <p:spPr>
            <a:xfrm>
              <a:off x="-1" y="38686"/>
              <a:ext cx="3340906" cy="1361049"/>
            </a:xfrm>
            <a:custGeom>
              <a:avLst/>
              <a:gdLst>
                <a:gd name="connsiteX0" fmla="*/ 3657597 w 3657600"/>
                <a:gd name="connsiteY0" fmla="*/ 0 h 1371600"/>
                <a:gd name="connsiteX1" fmla="*/ 3657600 w 3657600"/>
                <a:gd name="connsiteY1" fmla="*/ 0 h 1371600"/>
                <a:gd name="connsiteX2" fmla="*/ 3657600 w 3657600"/>
                <a:gd name="connsiteY2" fmla="*/ 1371600 h 1371600"/>
                <a:gd name="connsiteX3" fmla="*/ 3657597 w 3657600"/>
                <a:gd name="connsiteY3" fmla="*/ 1371600 h 1371600"/>
                <a:gd name="connsiteX4" fmla="*/ 0 w 3657600"/>
                <a:gd name="connsiteY4" fmla="*/ 0 h 1371600"/>
                <a:gd name="connsiteX5" fmla="*/ 2883874 w 3657600"/>
                <a:gd name="connsiteY5" fmla="*/ 0 h 1371600"/>
                <a:gd name="connsiteX6" fmla="*/ 3657597 w 3657600"/>
                <a:gd name="connsiteY6" fmla="*/ 1371600 h 1371600"/>
                <a:gd name="connsiteX7" fmla="*/ 0 w 3657600"/>
                <a:gd name="connsiteY7" fmla="*/ 1371600 h 137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657600" h="1371600">
                  <a:moveTo>
                    <a:pt x="3657597" y="0"/>
                  </a:moveTo>
                  <a:lnTo>
                    <a:pt x="3657600" y="0"/>
                  </a:lnTo>
                  <a:lnTo>
                    <a:pt x="3657600" y="1371600"/>
                  </a:lnTo>
                  <a:lnTo>
                    <a:pt x="3657597" y="1371600"/>
                  </a:lnTo>
                  <a:close/>
                  <a:moveTo>
                    <a:pt x="0" y="0"/>
                  </a:moveTo>
                  <a:lnTo>
                    <a:pt x="2883874" y="0"/>
                  </a:lnTo>
                  <a:lnTo>
                    <a:pt x="3657597" y="1371600"/>
                  </a:lnTo>
                  <a:lnTo>
                    <a:pt x="0" y="137160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266700" dist="114300" dir="1080000" sx="103000" sy="103000" algn="l" rotWithShape="0">
                <a:prstClr val="black">
                  <a:alpha val="9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TextBox 27">
              <a:extLst>
                <a:ext uri="{FF2B5EF4-FFF2-40B4-BE49-F238E27FC236}">
                  <a16:creationId xmlns:a16="http://schemas.microsoft.com/office/drawing/2014/main" id="{3550720D-EA6F-4CCC-97D1-1CF97B52E69B}"/>
                </a:ext>
              </a:extLst>
            </p:cNvPr>
            <p:cNvSpPr txBox="1"/>
            <p:nvPr/>
          </p:nvSpPr>
          <p:spPr>
            <a:xfrm>
              <a:off x="447551" y="164498"/>
              <a:ext cx="184331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>
                  <a:solidFill>
                    <a:srgbClr val="F4613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1</a:t>
              </a:r>
              <a:endParaRPr lang="en-US" sz="9600" b="1" dirty="0">
                <a:solidFill>
                  <a:srgbClr val="F4613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</p:grpSp>
      <p:grpSp>
        <p:nvGrpSpPr>
          <p:cNvPr id="21" name="Group 5">
            <a:extLst>
              <a:ext uri="{FF2B5EF4-FFF2-40B4-BE49-F238E27FC236}">
                <a16:creationId xmlns:a16="http://schemas.microsoft.com/office/drawing/2014/main" id="{C2278010-5678-4BF3-80DA-CDC6795229B0}"/>
              </a:ext>
            </a:extLst>
          </p:cNvPr>
          <p:cNvGrpSpPr/>
          <p:nvPr/>
        </p:nvGrpSpPr>
        <p:grpSpPr>
          <a:xfrm>
            <a:off x="4101166" y="3591168"/>
            <a:ext cx="7575260" cy="1332914"/>
            <a:chOff x="2496457" y="1406769"/>
            <a:chExt cx="9760430" cy="1332914"/>
          </a:xfrm>
        </p:grpSpPr>
        <p:sp>
          <p:nvSpPr>
            <p:cNvPr id="22" name="Rectangle 23">
              <a:extLst>
                <a:ext uri="{FF2B5EF4-FFF2-40B4-BE49-F238E27FC236}">
                  <a16:creationId xmlns:a16="http://schemas.microsoft.com/office/drawing/2014/main" id="{0B97E604-EBB6-4EFB-8369-D680BA2A0706}"/>
                </a:ext>
              </a:extLst>
            </p:cNvPr>
            <p:cNvSpPr/>
            <p:nvPr/>
          </p:nvSpPr>
          <p:spPr>
            <a:xfrm>
              <a:off x="2496457" y="1406769"/>
              <a:ext cx="9724571" cy="1332914"/>
            </a:xfrm>
            <a:prstGeom prst="rect">
              <a:avLst/>
            </a:prstGeom>
            <a:solidFill>
              <a:srgbClr val="2F294F"/>
            </a:solidFill>
            <a:ln>
              <a:noFill/>
            </a:ln>
            <a:effectLst>
              <a:outerShdw blurRad="177800" dist="38100" dir="5400000" algn="t" rotWithShape="0">
                <a:prstClr val="black">
                  <a:alpha val="8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extBox 36">
              <a:extLst>
                <a:ext uri="{FF2B5EF4-FFF2-40B4-BE49-F238E27FC236}">
                  <a16:creationId xmlns:a16="http://schemas.microsoft.com/office/drawing/2014/main" id="{DF5EC394-A487-45E4-979B-114E2BB0061F}"/>
                </a:ext>
              </a:extLst>
            </p:cNvPr>
            <p:cNvSpPr txBox="1"/>
            <p:nvPr/>
          </p:nvSpPr>
          <p:spPr>
            <a:xfrm>
              <a:off x="5944682" y="1573420"/>
              <a:ext cx="5723418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chemeClr val="bg1"/>
                  </a:solidFill>
                </a:rPr>
                <a:t>تتكاثر الكائنات الحية تكاثراً </a:t>
              </a:r>
              <a:r>
                <a:rPr lang="ar-SY" sz="2800" b="1" dirty="0">
                  <a:solidFill>
                    <a:srgbClr val="FFFF00"/>
                  </a:solidFill>
                </a:rPr>
                <a:t>تزاوجياً</a:t>
              </a:r>
              <a:r>
                <a:rPr lang="ar-SY" sz="2800" b="1" dirty="0">
                  <a:solidFill>
                    <a:schemeClr val="bg1"/>
                  </a:solidFill>
                </a:rPr>
                <a:t> و </a:t>
              </a:r>
              <a:r>
                <a:rPr lang="ar-SY" sz="2800" b="1" dirty="0">
                  <a:solidFill>
                    <a:srgbClr val="FFFF00"/>
                  </a:solidFill>
                </a:rPr>
                <a:t>لا تزاوجياً</a:t>
              </a:r>
              <a:endParaRPr lang="en-US" sz="2800" b="1" dirty="0">
                <a:solidFill>
                  <a:srgbClr val="FFFF00"/>
                </a:solidFill>
              </a:endParaRPr>
            </a:p>
          </p:txBody>
        </p:sp>
        <p:pic>
          <p:nvPicPr>
            <p:cNvPr id="24" name="Graphic 43" descr="Target Audience">
              <a:extLst>
                <a:ext uri="{FF2B5EF4-FFF2-40B4-BE49-F238E27FC236}">
                  <a16:creationId xmlns:a16="http://schemas.microsoft.com/office/drawing/2014/main" id="{545A3DA7-0086-408A-A341-9433D23C206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1708247" y="2085535"/>
              <a:ext cx="548640" cy="548640"/>
            </a:xfrm>
            <a:prstGeom prst="rect">
              <a:avLst/>
            </a:prstGeom>
          </p:spPr>
        </p:pic>
      </p:grpSp>
      <p:grpSp>
        <p:nvGrpSpPr>
          <p:cNvPr id="25" name="Group 4">
            <a:extLst>
              <a:ext uri="{FF2B5EF4-FFF2-40B4-BE49-F238E27FC236}">
                <a16:creationId xmlns:a16="http://schemas.microsoft.com/office/drawing/2014/main" id="{58876D07-C3E6-4EFA-8F38-22E7412D790F}"/>
              </a:ext>
            </a:extLst>
          </p:cNvPr>
          <p:cNvGrpSpPr/>
          <p:nvPr/>
        </p:nvGrpSpPr>
        <p:grpSpPr>
          <a:xfrm>
            <a:off x="1604708" y="3584134"/>
            <a:ext cx="4572000" cy="1371600"/>
            <a:chOff x="-1" y="1399735"/>
            <a:chExt cx="4572000" cy="1371600"/>
          </a:xfrm>
        </p:grpSpPr>
        <p:sp>
          <p:nvSpPr>
            <p:cNvPr id="26" name="Freeform: Shape 16">
              <a:extLst>
                <a:ext uri="{FF2B5EF4-FFF2-40B4-BE49-F238E27FC236}">
                  <a16:creationId xmlns:a16="http://schemas.microsoft.com/office/drawing/2014/main" id="{1BD71DFC-4BEE-46B4-A21F-DD7296BDAA9C}"/>
                </a:ext>
              </a:extLst>
            </p:cNvPr>
            <p:cNvSpPr/>
            <p:nvPr/>
          </p:nvSpPr>
          <p:spPr>
            <a:xfrm>
              <a:off x="-1" y="1399735"/>
              <a:ext cx="4572000" cy="1371600"/>
            </a:xfrm>
            <a:custGeom>
              <a:avLst/>
              <a:gdLst>
                <a:gd name="connsiteX0" fmla="*/ 4571999 w 4572000"/>
                <a:gd name="connsiteY0" fmla="*/ 0 h 1371600"/>
                <a:gd name="connsiteX1" fmla="*/ 4572000 w 4572000"/>
                <a:gd name="connsiteY1" fmla="*/ 0 h 1371600"/>
                <a:gd name="connsiteX2" fmla="*/ 4572000 w 4572000"/>
                <a:gd name="connsiteY2" fmla="*/ 1371600 h 1371600"/>
                <a:gd name="connsiteX3" fmla="*/ 4571999 w 4572000"/>
                <a:gd name="connsiteY3" fmla="*/ 1371600 h 1371600"/>
                <a:gd name="connsiteX4" fmla="*/ 0 w 4572000"/>
                <a:gd name="connsiteY4" fmla="*/ 0 h 1371600"/>
                <a:gd name="connsiteX5" fmla="*/ 3798276 w 4572000"/>
                <a:gd name="connsiteY5" fmla="*/ 0 h 1371600"/>
                <a:gd name="connsiteX6" fmla="*/ 4571999 w 4572000"/>
                <a:gd name="connsiteY6" fmla="*/ 1371600 h 1371600"/>
                <a:gd name="connsiteX7" fmla="*/ 0 w 4572000"/>
                <a:gd name="connsiteY7" fmla="*/ 1371600 h 137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572000" h="1371600">
                  <a:moveTo>
                    <a:pt x="4571999" y="0"/>
                  </a:moveTo>
                  <a:lnTo>
                    <a:pt x="4572000" y="0"/>
                  </a:lnTo>
                  <a:lnTo>
                    <a:pt x="4572000" y="1371600"/>
                  </a:lnTo>
                  <a:lnTo>
                    <a:pt x="4571999" y="1371600"/>
                  </a:lnTo>
                  <a:close/>
                  <a:moveTo>
                    <a:pt x="0" y="0"/>
                  </a:moveTo>
                  <a:lnTo>
                    <a:pt x="3798276" y="0"/>
                  </a:lnTo>
                  <a:lnTo>
                    <a:pt x="4571999" y="1371600"/>
                  </a:lnTo>
                  <a:lnTo>
                    <a:pt x="0" y="137160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266700" dist="114300" dir="1080000" sx="103000" sy="103000" algn="l" rotWithShape="0">
                <a:prstClr val="black">
                  <a:alpha val="9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7" name="TextBox 28">
              <a:extLst>
                <a:ext uri="{FF2B5EF4-FFF2-40B4-BE49-F238E27FC236}">
                  <a16:creationId xmlns:a16="http://schemas.microsoft.com/office/drawing/2014/main" id="{FB058C37-93F8-451C-8C5A-4A177C97C537}"/>
                </a:ext>
              </a:extLst>
            </p:cNvPr>
            <p:cNvSpPr txBox="1"/>
            <p:nvPr/>
          </p:nvSpPr>
          <p:spPr>
            <a:xfrm>
              <a:off x="239611" y="1670036"/>
              <a:ext cx="280174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>
                  <a:solidFill>
                    <a:srgbClr val="2F294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2</a:t>
              </a:r>
              <a:endParaRPr lang="en-US" sz="9600" b="1" dirty="0">
                <a:solidFill>
                  <a:srgbClr val="2F294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</p:grpSp>
      <p:sp>
        <p:nvSpPr>
          <p:cNvPr id="28" name="TextBox 50">
            <a:extLst>
              <a:ext uri="{FF2B5EF4-FFF2-40B4-BE49-F238E27FC236}">
                <a16:creationId xmlns:a16="http://schemas.microsoft.com/office/drawing/2014/main" id="{A516D764-E2AD-4725-BAC0-46F0262F341D}"/>
              </a:ext>
            </a:extLst>
          </p:cNvPr>
          <p:cNvSpPr txBox="1"/>
          <p:nvPr/>
        </p:nvSpPr>
        <p:spPr>
          <a:xfrm>
            <a:off x="4209143" y="169439"/>
            <a:ext cx="386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التكاثر في الكائنات الحية</a:t>
            </a:r>
            <a:endParaRPr lang="en-US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grpSp>
        <p:nvGrpSpPr>
          <p:cNvPr id="30" name="Group 5">
            <a:extLst>
              <a:ext uri="{FF2B5EF4-FFF2-40B4-BE49-F238E27FC236}">
                <a16:creationId xmlns:a16="http://schemas.microsoft.com/office/drawing/2014/main" id="{C2278010-5678-4BF3-80DA-CDC6795229B0}"/>
              </a:ext>
            </a:extLst>
          </p:cNvPr>
          <p:cNvGrpSpPr/>
          <p:nvPr/>
        </p:nvGrpSpPr>
        <p:grpSpPr>
          <a:xfrm>
            <a:off x="4207414" y="5382615"/>
            <a:ext cx="7575260" cy="1332914"/>
            <a:chOff x="2496457" y="1406769"/>
            <a:chExt cx="9760430" cy="1332914"/>
          </a:xfrm>
        </p:grpSpPr>
        <p:sp>
          <p:nvSpPr>
            <p:cNvPr id="31" name="Rectangle 23">
              <a:extLst>
                <a:ext uri="{FF2B5EF4-FFF2-40B4-BE49-F238E27FC236}">
                  <a16:creationId xmlns:a16="http://schemas.microsoft.com/office/drawing/2014/main" id="{0B97E604-EBB6-4EFB-8369-D680BA2A0706}"/>
                </a:ext>
              </a:extLst>
            </p:cNvPr>
            <p:cNvSpPr/>
            <p:nvPr/>
          </p:nvSpPr>
          <p:spPr>
            <a:xfrm>
              <a:off x="2496457" y="1406769"/>
              <a:ext cx="9724571" cy="1332914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>
              <a:outerShdw blurRad="177800" dist="38100" dir="5400000" algn="t" rotWithShape="0">
                <a:prstClr val="black">
                  <a:alpha val="8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extBox 36">
              <a:extLst>
                <a:ext uri="{FF2B5EF4-FFF2-40B4-BE49-F238E27FC236}">
                  <a16:creationId xmlns:a16="http://schemas.microsoft.com/office/drawing/2014/main" id="{DF5EC394-A487-45E4-979B-114E2BB0061F}"/>
                </a:ext>
              </a:extLst>
            </p:cNvPr>
            <p:cNvSpPr txBox="1"/>
            <p:nvPr/>
          </p:nvSpPr>
          <p:spPr>
            <a:xfrm>
              <a:off x="5944682" y="1573420"/>
              <a:ext cx="5723418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chemeClr val="bg1"/>
                  </a:solidFill>
                </a:rPr>
                <a:t>العوامل المؤثرة على نمو الكائن الحي : </a:t>
              </a:r>
              <a:r>
                <a:rPr lang="ar-SY" sz="2800" b="1" dirty="0">
                  <a:solidFill>
                    <a:srgbClr val="FFFF00"/>
                  </a:solidFill>
                </a:rPr>
                <a:t>درجة الحرارة والرطوبة</a:t>
              </a:r>
              <a:endParaRPr lang="en-US" sz="2800" b="1" dirty="0">
                <a:solidFill>
                  <a:srgbClr val="FFFF00"/>
                </a:solidFill>
              </a:endParaRPr>
            </a:p>
          </p:txBody>
        </p:sp>
        <p:pic>
          <p:nvPicPr>
            <p:cNvPr id="33" name="Graphic 43" descr="Target Audience">
              <a:extLst>
                <a:ext uri="{FF2B5EF4-FFF2-40B4-BE49-F238E27FC236}">
                  <a16:creationId xmlns:a16="http://schemas.microsoft.com/office/drawing/2014/main" id="{545A3DA7-0086-408A-A341-9433D23C206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1708247" y="2085535"/>
              <a:ext cx="548640" cy="548640"/>
            </a:xfrm>
            <a:prstGeom prst="rect">
              <a:avLst/>
            </a:prstGeom>
          </p:spPr>
        </p:pic>
      </p:grpSp>
      <p:grpSp>
        <p:nvGrpSpPr>
          <p:cNvPr id="34" name="Group 4">
            <a:extLst>
              <a:ext uri="{FF2B5EF4-FFF2-40B4-BE49-F238E27FC236}">
                <a16:creationId xmlns:a16="http://schemas.microsoft.com/office/drawing/2014/main" id="{58876D07-C3E6-4EFA-8F38-22E7412D790F}"/>
              </a:ext>
            </a:extLst>
          </p:cNvPr>
          <p:cNvGrpSpPr/>
          <p:nvPr/>
        </p:nvGrpSpPr>
        <p:grpSpPr>
          <a:xfrm>
            <a:off x="1710956" y="5375581"/>
            <a:ext cx="4572000" cy="1371600"/>
            <a:chOff x="-1" y="1399735"/>
            <a:chExt cx="4572000" cy="1371600"/>
          </a:xfrm>
        </p:grpSpPr>
        <p:sp>
          <p:nvSpPr>
            <p:cNvPr id="35" name="Freeform: Shape 16">
              <a:extLst>
                <a:ext uri="{FF2B5EF4-FFF2-40B4-BE49-F238E27FC236}">
                  <a16:creationId xmlns:a16="http://schemas.microsoft.com/office/drawing/2014/main" id="{1BD71DFC-4BEE-46B4-A21F-DD7296BDAA9C}"/>
                </a:ext>
              </a:extLst>
            </p:cNvPr>
            <p:cNvSpPr/>
            <p:nvPr/>
          </p:nvSpPr>
          <p:spPr>
            <a:xfrm>
              <a:off x="-1" y="1399735"/>
              <a:ext cx="4572000" cy="1371600"/>
            </a:xfrm>
            <a:custGeom>
              <a:avLst/>
              <a:gdLst>
                <a:gd name="connsiteX0" fmla="*/ 4571999 w 4572000"/>
                <a:gd name="connsiteY0" fmla="*/ 0 h 1371600"/>
                <a:gd name="connsiteX1" fmla="*/ 4572000 w 4572000"/>
                <a:gd name="connsiteY1" fmla="*/ 0 h 1371600"/>
                <a:gd name="connsiteX2" fmla="*/ 4572000 w 4572000"/>
                <a:gd name="connsiteY2" fmla="*/ 1371600 h 1371600"/>
                <a:gd name="connsiteX3" fmla="*/ 4571999 w 4572000"/>
                <a:gd name="connsiteY3" fmla="*/ 1371600 h 1371600"/>
                <a:gd name="connsiteX4" fmla="*/ 0 w 4572000"/>
                <a:gd name="connsiteY4" fmla="*/ 0 h 1371600"/>
                <a:gd name="connsiteX5" fmla="*/ 3798276 w 4572000"/>
                <a:gd name="connsiteY5" fmla="*/ 0 h 1371600"/>
                <a:gd name="connsiteX6" fmla="*/ 4571999 w 4572000"/>
                <a:gd name="connsiteY6" fmla="*/ 1371600 h 1371600"/>
                <a:gd name="connsiteX7" fmla="*/ 0 w 4572000"/>
                <a:gd name="connsiteY7" fmla="*/ 1371600 h 137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572000" h="1371600">
                  <a:moveTo>
                    <a:pt x="4571999" y="0"/>
                  </a:moveTo>
                  <a:lnTo>
                    <a:pt x="4572000" y="0"/>
                  </a:lnTo>
                  <a:lnTo>
                    <a:pt x="4572000" y="1371600"/>
                  </a:lnTo>
                  <a:lnTo>
                    <a:pt x="4571999" y="1371600"/>
                  </a:lnTo>
                  <a:close/>
                  <a:moveTo>
                    <a:pt x="0" y="0"/>
                  </a:moveTo>
                  <a:lnTo>
                    <a:pt x="3798276" y="0"/>
                  </a:lnTo>
                  <a:lnTo>
                    <a:pt x="4571999" y="1371600"/>
                  </a:lnTo>
                  <a:lnTo>
                    <a:pt x="0" y="137160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266700" dist="114300" dir="1080000" sx="103000" sy="103000" algn="l" rotWithShape="0">
                <a:prstClr val="black">
                  <a:alpha val="9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6" name="TextBox 28">
              <a:extLst>
                <a:ext uri="{FF2B5EF4-FFF2-40B4-BE49-F238E27FC236}">
                  <a16:creationId xmlns:a16="http://schemas.microsoft.com/office/drawing/2014/main" id="{FB058C37-93F8-451C-8C5A-4A177C97C537}"/>
                </a:ext>
              </a:extLst>
            </p:cNvPr>
            <p:cNvSpPr txBox="1"/>
            <p:nvPr/>
          </p:nvSpPr>
          <p:spPr>
            <a:xfrm>
              <a:off x="239611" y="1670036"/>
              <a:ext cx="280174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3</a:t>
              </a:r>
              <a:endParaRPr lang="en-US" sz="9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38268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>
            <a:extLst>
              <a:ext uri="{FF2B5EF4-FFF2-40B4-BE49-F238E27FC236}">
                <a16:creationId xmlns:a16="http://schemas.microsoft.com/office/drawing/2014/main" id="{8C8D650A-870F-470C-A6AD-C4B370C9026C}"/>
              </a:ext>
            </a:extLst>
          </p:cNvPr>
          <p:cNvGrpSpPr/>
          <p:nvPr/>
        </p:nvGrpSpPr>
        <p:grpSpPr>
          <a:xfrm>
            <a:off x="348343" y="267286"/>
            <a:ext cx="3570515" cy="6323428"/>
            <a:chOff x="348343" y="267286"/>
            <a:chExt cx="3570515" cy="6323428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D1AD3C2F-84D8-4070-B2FC-B7983F416E0C}"/>
                </a:ext>
              </a:extLst>
            </p:cNvPr>
            <p:cNvSpPr/>
            <p:nvPr/>
          </p:nvSpPr>
          <p:spPr>
            <a:xfrm>
              <a:off x="516709" y="267286"/>
              <a:ext cx="3402149" cy="6323428"/>
            </a:xfrm>
            <a:custGeom>
              <a:avLst/>
              <a:gdLst>
                <a:gd name="connsiteX0" fmla="*/ 131663 w 3402149"/>
                <a:gd name="connsiteY0" fmla="*/ 0 h 6323428"/>
                <a:gd name="connsiteX1" fmla="*/ 3270486 w 3402149"/>
                <a:gd name="connsiteY1" fmla="*/ 0 h 6323428"/>
                <a:gd name="connsiteX2" fmla="*/ 3402149 w 3402149"/>
                <a:gd name="connsiteY2" fmla="*/ 131663 h 6323428"/>
                <a:gd name="connsiteX3" fmla="*/ 3402149 w 3402149"/>
                <a:gd name="connsiteY3" fmla="*/ 3390314 h 6323428"/>
                <a:gd name="connsiteX4" fmla="*/ 1701073 w 3402149"/>
                <a:gd name="connsiteY4" fmla="*/ 3390314 h 6323428"/>
                <a:gd name="connsiteX5" fmla="*/ 1701073 w 3402149"/>
                <a:gd name="connsiteY5" fmla="*/ 5453111 h 6323428"/>
                <a:gd name="connsiteX6" fmla="*/ 3402149 w 3402149"/>
                <a:gd name="connsiteY6" fmla="*/ 5453111 h 6323428"/>
                <a:gd name="connsiteX7" fmla="*/ 3402149 w 3402149"/>
                <a:gd name="connsiteY7" fmla="*/ 6191765 h 6323428"/>
                <a:gd name="connsiteX8" fmla="*/ 3270486 w 3402149"/>
                <a:gd name="connsiteY8" fmla="*/ 6323428 h 6323428"/>
                <a:gd name="connsiteX9" fmla="*/ 131663 w 3402149"/>
                <a:gd name="connsiteY9" fmla="*/ 6323428 h 6323428"/>
                <a:gd name="connsiteX10" fmla="*/ 0 w 3402149"/>
                <a:gd name="connsiteY10" fmla="*/ 6191765 h 6323428"/>
                <a:gd name="connsiteX11" fmla="*/ 0 w 3402149"/>
                <a:gd name="connsiteY11" fmla="*/ 131663 h 6323428"/>
                <a:gd name="connsiteX12" fmla="*/ 131663 w 3402149"/>
                <a:gd name="connsiteY12" fmla="*/ 0 h 63234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02149" h="6323428">
                  <a:moveTo>
                    <a:pt x="131663" y="0"/>
                  </a:moveTo>
                  <a:lnTo>
                    <a:pt x="3270486" y="0"/>
                  </a:lnTo>
                  <a:cubicBezTo>
                    <a:pt x="3343201" y="0"/>
                    <a:pt x="3402149" y="58948"/>
                    <a:pt x="3402149" y="131663"/>
                  </a:cubicBezTo>
                  <a:lnTo>
                    <a:pt x="3402149" y="3390314"/>
                  </a:lnTo>
                  <a:lnTo>
                    <a:pt x="1701073" y="3390314"/>
                  </a:lnTo>
                  <a:lnTo>
                    <a:pt x="1701073" y="5453111"/>
                  </a:lnTo>
                  <a:lnTo>
                    <a:pt x="3402149" y="5453111"/>
                  </a:lnTo>
                  <a:lnTo>
                    <a:pt x="3402149" y="6191765"/>
                  </a:lnTo>
                  <a:cubicBezTo>
                    <a:pt x="3402149" y="6264480"/>
                    <a:pt x="3343201" y="6323428"/>
                    <a:pt x="3270486" y="6323428"/>
                  </a:cubicBezTo>
                  <a:lnTo>
                    <a:pt x="131663" y="6323428"/>
                  </a:lnTo>
                  <a:cubicBezTo>
                    <a:pt x="58948" y="6323428"/>
                    <a:pt x="0" y="6264480"/>
                    <a:pt x="0" y="6191765"/>
                  </a:cubicBezTo>
                  <a:lnTo>
                    <a:pt x="0" y="131663"/>
                  </a:lnTo>
                  <a:cubicBezTo>
                    <a:pt x="0" y="58948"/>
                    <a:pt x="58948" y="0"/>
                    <a:pt x="131663" y="0"/>
                  </a:cubicBezTo>
                  <a:close/>
                </a:path>
              </a:pathLst>
            </a:custGeom>
            <a:solidFill>
              <a:srgbClr val="EAEAEA"/>
            </a:solidFill>
            <a:ln>
              <a:noFill/>
            </a:ln>
            <a:effectLst>
              <a:outerShdw blurRad="50800" dist="152400" dir="2700000" algn="tl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5280BB4-62DA-43B1-B189-88F6C7E2F7BB}"/>
                </a:ext>
              </a:extLst>
            </p:cNvPr>
            <p:cNvSpPr txBox="1"/>
            <p:nvPr/>
          </p:nvSpPr>
          <p:spPr>
            <a:xfrm>
              <a:off x="348343" y="874455"/>
              <a:ext cx="3533150" cy="2554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/>
                <a:t>يشترك في تكوينه فردان مختلفان جنسياً (ذكر وأنثى) معظم الكائنات الحية تتكاثر تكاثر ً ا جنسي ً ا بما في ذلك الإنسان والنبات والحيوانات، تحوي</a:t>
              </a:r>
            </a:p>
            <a:p>
              <a:pPr algn="r"/>
              <a:r>
                <a:rPr lang="ar-SY" sz="2000" b="1" dirty="0"/>
                <a:t>صغار الكائنات الحية مجموعة مختلفة من الجينات، حيث تأخذ جينات من كلا الأبوين، وترث</a:t>
              </a:r>
            </a:p>
            <a:p>
              <a:pPr algn="r"/>
              <a:r>
                <a:rPr lang="ar-SY" sz="2000" b="1" dirty="0"/>
                <a:t>الذرية الصفات الوراثية من كلا الأبوين</a:t>
              </a:r>
              <a:endParaRPr lang="en-US" sz="2000" b="1" dirty="0"/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BA117C29-1EA9-4067-8D5E-32BC22E958EC}"/>
                </a:ext>
              </a:extLst>
            </p:cNvPr>
            <p:cNvSpPr txBox="1"/>
            <p:nvPr/>
          </p:nvSpPr>
          <p:spPr>
            <a:xfrm>
              <a:off x="711200" y="290017"/>
              <a:ext cx="3048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800" b="1" dirty="0">
                  <a:solidFill>
                    <a:srgbClr val="0099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anose="020B0502020202020204" pitchFamily="34" charset="0"/>
                </a:rPr>
                <a:t>التكاثر الجنسي :</a:t>
              </a:r>
              <a:endParaRPr lang="en-US" sz="2800" b="1" dirty="0">
                <a:solidFill>
                  <a:srgbClr val="00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88792257-E1A5-4CC5-8D40-8E9D1CB2D402}"/>
              </a:ext>
            </a:extLst>
          </p:cNvPr>
          <p:cNvGrpSpPr/>
          <p:nvPr/>
        </p:nvGrpSpPr>
        <p:grpSpPr>
          <a:xfrm>
            <a:off x="8186379" y="267286"/>
            <a:ext cx="3494597" cy="6323428"/>
            <a:chOff x="8186379" y="267286"/>
            <a:chExt cx="3494597" cy="6323428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F4E4B4A3-E1F0-4C0C-B261-5DD97A56D398}"/>
                </a:ext>
              </a:extLst>
            </p:cNvPr>
            <p:cNvSpPr/>
            <p:nvPr/>
          </p:nvSpPr>
          <p:spPr>
            <a:xfrm flipH="1">
              <a:off x="8273144" y="267286"/>
              <a:ext cx="3402149" cy="6323428"/>
            </a:xfrm>
            <a:custGeom>
              <a:avLst/>
              <a:gdLst>
                <a:gd name="connsiteX0" fmla="*/ 131663 w 3402149"/>
                <a:gd name="connsiteY0" fmla="*/ 0 h 6323428"/>
                <a:gd name="connsiteX1" fmla="*/ 3270486 w 3402149"/>
                <a:gd name="connsiteY1" fmla="*/ 0 h 6323428"/>
                <a:gd name="connsiteX2" fmla="*/ 3402149 w 3402149"/>
                <a:gd name="connsiteY2" fmla="*/ 131663 h 6323428"/>
                <a:gd name="connsiteX3" fmla="*/ 3402149 w 3402149"/>
                <a:gd name="connsiteY3" fmla="*/ 3390314 h 6323428"/>
                <a:gd name="connsiteX4" fmla="*/ 1701073 w 3402149"/>
                <a:gd name="connsiteY4" fmla="*/ 3390314 h 6323428"/>
                <a:gd name="connsiteX5" fmla="*/ 1701073 w 3402149"/>
                <a:gd name="connsiteY5" fmla="*/ 5453111 h 6323428"/>
                <a:gd name="connsiteX6" fmla="*/ 3402149 w 3402149"/>
                <a:gd name="connsiteY6" fmla="*/ 5453111 h 6323428"/>
                <a:gd name="connsiteX7" fmla="*/ 3402149 w 3402149"/>
                <a:gd name="connsiteY7" fmla="*/ 6191765 h 6323428"/>
                <a:gd name="connsiteX8" fmla="*/ 3270486 w 3402149"/>
                <a:gd name="connsiteY8" fmla="*/ 6323428 h 6323428"/>
                <a:gd name="connsiteX9" fmla="*/ 131663 w 3402149"/>
                <a:gd name="connsiteY9" fmla="*/ 6323428 h 6323428"/>
                <a:gd name="connsiteX10" fmla="*/ 0 w 3402149"/>
                <a:gd name="connsiteY10" fmla="*/ 6191765 h 6323428"/>
                <a:gd name="connsiteX11" fmla="*/ 0 w 3402149"/>
                <a:gd name="connsiteY11" fmla="*/ 131663 h 6323428"/>
                <a:gd name="connsiteX12" fmla="*/ 131663 w 3402149"/>
                <a:gd name="connsiteY12" fmla="*/ 0 h 63234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02149" h="6323428">
                  <a:moveTo>
                    <a:pt x="131663" y="0"/>
                  </a:moveTo>
                  <a:lnTo>
                    <a:pt x="3270486" y="0"/>
                  </a:lnTo>
                  <a:cubicBezTo>
                    <a:pt x="3343201" y="0"/>
                    <a:pt x="3402149" y="58948"/>
                    <a:pt x="3402149" y="131663"/>
                  </a:cubicBezTo>
                  <a:lnTo>
                    <a:pt x="3402149" y="3390314"/>
                  </a:lnTo>
                  <a:lnTo>
                    <a:pt x="1701073" y="3390314"/>
                  </a:lnTo>
                  <a:lnTo>
                    <a:pt x="1701073" y="5453111"/>
                  </a:lnTo>
                  <a:lnTo>
                    <a:pt x="3402149" y="5453111"/>
                  </a:lnTo>
                  <a:lnTo>
                    <a:pt x="3402149" y="6191765"/>
                  </a:lnTo>
                  <a:cubicBezTo>
                    <a:pt x="3402149" y="6264480"/>
                    <a:pt x="3343201" y="6323428"/>
                    <a:pt x="3270486" y="6323428"/>
                  </a:cubicBezTo>
                  <a:lnTo>
                    <a:pt x="131663" y="6323428"/>
                  </a:lnTo>
                  <a:cubicBezTo>
                    <a:pt x="58948" y="6323428"/>
                    <a:pt x="0" y="6264480"/>
                    <a:pt x="0" y="6191765"/>
                  </a:cubicBezTo>
                  <a:lnTo>
                    <a:pt x="0" y="131663"/>
                  </a:lnTo>
                  <a:cubicBezTo>
                    <a:pt x="0" y="58948"/>
                    <a:pt x="58948" y="0"/>
                    <a:pt x="131663" y="0"/>
                  </a:cubicBezTo>
                  <a:close/>
                </a:path>
              </a:pathLst>
            </a:custGeom>
            <a:solidFill>
              <a:srgbClr val="EAEAEA"/>
            </a:solidFill>
            <a:ln>
              <a:noFill/>
            </a:ln>
            <a:effectLst>
              <a:outerShdw blurRad="50800" dist="152400" dir="8100000" algn="tr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B618AEA4-0B7A-49E0-8AE0-8E095E77AD83}"/>
                </a:ext>
              </a:extLst>
            </p:cNvPr>
            <p:cNvSpPr txBox="1"/>
            <p:nvPr/>
          </p:nvSpPr>
          <p:spPr>
            <a:xfrm flipH="1">
              <a:off x="8273143" y="1123546"/>
              <a:ext cx="3337420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/>
                <a:t>وهو الذي لا يشترك في تكوينه فردان مختلفان جنسياً (أي الذكر والأنثى) كما يحدث في معظم :</a:t>
              </a:r>
            </a:p>
            <a:p>
              <a:pPr algn="r"/>
              <a:r>
                <a:rPr lang="ar-SY" sz="2000" b="1" dirty="0"/>
                <a:t>الكائنات الحية الدقيقة كالبكتيريا والخميرة وعفن الخبز، وينتج عن ذلك تكوين أفراد شبيهة</a:t>
              </a:r>
              <a:endParaRPr lang="en-US" sz="2000" b="1" dirty="0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09C00694-A34B-4E9A-89A3-D3FB7B19C091}"/>
                </a:ext>
              </a:extLst>
            </p:cNvPr>
            <p:cNvSpPr txBox="1"/>
            <p:nvPr/>
          </p:nvSpPr>
          <p:spPr>
            <a:xfrm>
              <a:off x="8186379" y="384882"/>
              <a:ext cx="349459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800" b="1" dirty="0">
                  <a:solidFill>
                    <a:srgbClr val="FF79D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anose="020B0502020202020204" pitchFamily="34" charset="0"/>
                </a:rPr>
                <a:t>التكاثر اللاجنسي :</a:t>
              </a:r>
              <a:endParaRPr lang="en-US" sz="2800" b="1" dirty="0">
                <a:solidFill>
                  <a:srgbClr val="FF79D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9BE208CE-449D-4CF6-8158-B85AF573F07D}"/>
              </a:ext>
            </a:extLst>
          </p:cNvPr>
          <p:cNvGrpSpPr/>
          <p:nvPr/>
        </p:nvGrpSpPr>
        <p:grpSpPr>
          <a:xfrm>
            <a:off x="6646027" y="3745922"/>
            <a:ext cx="3080704" cy="428730"/>
            <a:chOff x="6646027" y="3745922"/>
            <a:chExt cx="3080704" cy="428730"/>
          </a:xfrm>
        </p:grpSpPr>
        <p:sp>
          <p:nvSpPr>
            <p:cNvPr id="25" name="Rectangle: Rounded Corners 24">
              <a:extLst>
                <a:ext uri="{FF2B5EF4-FFF2-40B4-BE49-F238E27FC236}">
                  <a16:creationId xmlns:a16="http://schemas.microsoft.com/office/drawing/2014/main" id="{BE05926C-1171-4C70-B233-3F4C82FE090E}"/>
                </a:ext>
              </a:extLst>
            </p:cNvPr>
            <p:cNvSpPr/>
            <p:nvPr/>
          </p:nvSpPr>
          <p:spPr>
            <a:xfrm flipH="1">
              <a:off x="6646027" y="3745922"/>
              <a:ext cx="3080704" cy="405164"/>
            </a:xfrm>
            <a:prstGeom prst="roundRect">
              <a:avLst/>
            </a:prstGeom>
            <a:solidFill>
              <a:srgbClr val="F28CD9"/>
            </a:solidFill>
            <a:ln>
              <a:noFill/>
            </a:ln>
            <a:effectLst>
              <a:outerShdw blurRad="50800" dist="88900" dir="8100000" sx="103000" sy="103000" algn="tr" rotWithShape="0">
                <a:prstClr val="black">
                  <a:alpha val="2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53E15F4A-BE06-462A-972B-C8F29EEA783B}"/>
                </a:ext>
              </a:extLst>
            </p:cNvPr>
            <p:cNvSpPr txBox="1"/>
            <p:nvPr/>
          </p:nvSpPr>
          <p:spPr>
            <a:xfrm flipH="1">
              <a:off x="8221599" y="3771323"/>
              <a:ext cx="812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1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B0529658-0E8A-4E88-8A59-48AE757E94DC}"/>
                </a:ext>
              </a:extLst>
            </p:cNvPr>
            <p:cNvSpPr txBox="1"/>
            <p:nvPr/>
          </p:nvSpPr>
          <p:spPr>
            <a:xfrm>
              <a:off x="7131732" y="3774542"/>
              <a:ext cx="141797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solidFill>
                    <a:schemeClr val="bg1"/>
                  </a:solidFill>
                </a:rPr>
                <a:t>الأبصال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7B1E6651-60FE-4911-ABBE-C7A3F9042BF2}"/>
              </a:ext>
            </a:extLst>
          </p:cNvPr>
          <p:cNvGrpSpPr/>
          <p:nvPr/>
        </p:nvGrpSpPr>
        <p:grpSpPr>
          <a:xfrm>
            <a:off x="6646027" y="4219434"/>
            <a:ext cx="3080704" cy="423012"/>
            <a:chOff x="6646027" y="4219434"/>
            <a:chExt cx="3080704" cy="423012"/>
          </a:xfrm>
        </p:grpSpPr>
        <p:sp>
          <p:nvSpPr>
            <p:cNvPr id="26" name="Rectangle: Rounded Corners 25">
              <a:extLst>
                <a:ext uri="{FF2B5EF4-FFF2-40B4-BE49-F238E27FC236}">
                  <a16:creationId xmlns:a16="http://schemas.microsoft.com/office/drawing/2014/main" id="{F859747A-C041-407B-AAC0-C489842E3135}"/>
                </a:ext>
              </a:extLst>
            </p:cNvPr>
            <p:cNvSpPr/>
            <p:nvPr/>
          </p:nvSpPr>
          <p:spPr>
            <a:xfrm flipH="1">
              <a:off x="6646027" y="4237282"/>
              <a:ext cx="3080704" cy="405164"/>
            </a:xfrm>
            <a:prstGeom prst="roundRect">
              <a:avLst/>
            </a:prstGeom>
            <a:solidFill>
              <a:srgbClr val="D85590"/>
            </a:solidFill>
            <a:ln>
              <a:noFill/>
            </a:ln>
            <a:effectLst>
              <a:outerShdw blurRad="50800" dist="88900" dir="8100000" sx="103000" sy="103000" algn="tr" rotWithShape="0">
                <a:prstClr val="black">
                  <a:alpha val="2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C716B03A-FFE9-4BDD-9D6B-CBDF69AC1F06}"/>
                </a:ext>
              </a:extLst>
            </p:cNvPr>
            <p:cNvSpPr txBox="1"/>
            <p:nvPr/>
          </p:nvSpPr>
          <p:spPr>
            <a:xfrm flipH="1">
              <a:off x="8221599" y="4256644"/>
              <a:ext cx="812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2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58D68CD5-DCB8-4EC4-9326-6437561E86CC}"/>
                </a:ext>
              </a:extLst>
            </p:cNvPr>
            <p:cNvSpPr txBox="1"/>
            <p:nvPr/>
          </p:nvSpPr>
          <p:spPr>
            <a:xfrm>
              <a:off x="6803620" y="4219434"/>
              <a:ext cx="141797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solidFill>
                    <a:schemeClr val="bg1"/>
                  </a:solidFill>
                </a:rPr>
                <a:t>التبرعم</a:t>
              </a:r>
              <a:endParaRPr lang="en-US" sz="2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2949E8F5-C3E8-4661-B4B7-39C3D0715D8E}"/>
              </a:ext>
            </a:extLst>
          </p:cNvPr>
          <p:cNvGrpSpPr/>
          <p:nvPr/>
        </p:nvGrpSpPr>
        <p:grpSpPr>
          <a:xfrm>
            <a:off x="6646027" y="4728642"/>
            <a:ext cx="3080704" cy="452050"/>
            <a:chOff x="6646027" y="4728642"/>
            <a:chExt cx="3080704" cy="452050"/>
          </a:xfrm>
        </p:grpSpPr>
        <p:sp>
          <p:nvSpPr>
            <p:cNvPr id="27" name="Rectangle: Rounded Corners 26">
              <a:extLst>
                <a:ext uri="{FF2B5EF4-FFF2-40B4-BE49-F238E27FC236}">
                  <a16:creationId xmlns:a16="http://schemas.microsoft.com/office/drawing/2014/main" id="{46007762-E7F8-4A53-A754-79BDEE38A698}"/>
                </a:ext>
              </a:extLst>
            </p:cNvPr>
            <p:cNvSpPr/>
            <p:nvPr/>
          </p:nvSpPr>
          <p:spPr>
            <a:xfrm flipH="1">
              <a:off x="6646027" y="4728642"/>
              <a:ext cx="3080704" cy="405164"/>
            </a:xfrm>
            <a:prstGeom prst="roundRect">
              <a:avLst/>
            </a:prstGeom>
            <a:solidFill>
              <a:srgbClr val="C93779"/>
            </a:solidFill>
            <a:ln>
              <a:noFill/>
            </a:ln>
            <a:effectLst>
              <a:outerShdw blurRad="50800" dist="88900" dir="8100000" sx="103000" sy="103000" algn="tr" rotWithShape="0">
                <a:prstClr val="black">
                  <a:alpha val="2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31B1B3BA-A4CD-4887-AB28-A4D7552ED22A}"/>
                </a:ext>
              </a:extLst>
            </p:cNvPr>
            <p:cNvSpPr txBox="1"/>
            <p:nvPr/>
          </p:nvSpPr>
          <p:spPr>
            <a:xfrm flipH="1">
              <a:off x="8221599" y="4741965"/>
              <a:ext cx="812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3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11DEF84F-1B65-4955-B91E-53FDF4E093D2}"/>
                </a:ext>
              </a:extLst>
            </p:cNvPr>
            <p:cNvSpPr txBox="1"/>
            <p:nvPr/>
          </p:nvSpPr>
          <p:spPr>
            <a:xfrm>
              <a:off x="6759170" y="4780582"/>
              <a:ext cx="174822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SY" sz="2000" b="1" dirty="0">
                  <a:solidFill>
                    <a:schemeClr val="bg1"/>
                  </a:solidFill>
                </a:rPr>
                <a:t>الانشطار الثنائي</a:t>
              </a:r>
              <a:endParaRPr lang="en-US" sz="2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3C8DC65E-D52F-4170-8D8E-9111890A87BE}"/>
              </a:ext>
            </a:extLst>
          </p:cNvPr>
          <p:cNvGrpSpPr/>
          <p:nvPr/>
        </p:nvGrpSpPr>
        <p:grpSpPr>
          <a:xfrm>
            <a:off x="2465271" y="3745922"/>
            <a:ext cx="3080704" cy="471677"/>
            <a:chOff x="2465271" y="3745922"/>
            <a:chExt cx="3080704" cy="471677"/>
          </a:xfrm>
        </p:grpSpPr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47DC7658-3481-4878-BE25-8B911D53649F}"/>
                </a:ext>
              </a:extLst>
            </p:cNvPr>
            <p:cNvSpPr/>
            <p:nvPr/>
          </p:nvSpPr>
          <p:spPr>
            <a:xfrm>
              <a:off x="2465271" y="3745922"/>
              <a:ext cx="3080704" cy="405164"/>
            </a:xfrm>
            <a:prstGeom prst="roundRect">
              <a:avLst/>
            </a:prstGeom>
            <a:solidFill>
              <a:srgbClr val="58CCED"/>
            </a:solidFill>
            <a:ln>
              <a:noFill/>
            </a:ln>
            <a:effectLst>
              <a:outerShdw blurRad="50800" dist="88900" dir="2700000" sx="103000" sy="103000" algn="tl" rotWithShape="0">
                <a:prstClr val="black">
                  <a:alpha val="2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E02CD89B-66FE-4A64-A9AD-2CF808CB60B1}"/>
                </a:ext>
              </a:extLst>
            </p:cNvPr>
            <p:cNvSpPr txBox="1"/>
            <p:nvPr/>
          </p:nvSpPr>
          <p:spPr>
            <a:xfrm>
              <a:off x="3157603" y="3771323"/>
              <a:ext cx="812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chemeClr val="bg1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1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82331E33-DBBE-456D-AE7A-E49FFF34B8DE}"/>
                </a:ext>
              </a:extLst>
            </p:cNvPr>
            <p:cNvSpPr txBox="1"/>
            <p:nvPr/>
          </p:nvSpPr>
          <p:spPr>
            <a:xfrm>
              <a:off x="3937350" y="3817489"/>
              <a:ext cx="141797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SY" sz="2000" b="1" dirty="0">
                  <a:solidFill>
                    <a:schemeClr val="bg1"/>
                  </a:solidFill>
                </a:rPr>
                <a:t>الإنسان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0E8FFDBC-54D7-4996-B096-16C3D3A2CBF1}"/>
              </a:ext>
            </a:extLst>
          </p:cNvPr>
          <p:cNvGrpSpPr/>
          <p:nvPr/>
        </p:nvGrpSpPr>
        <p:grpSpPr>
          <a:xfrm>
            <a:off x="2465271" y="4237282"/>
            <a:ext cx="3080704" cy="463090"/>
            <a:chOff x="2465271" y="4237282"/>
            <a:chExt cx="3080704" cy="463090"/>
          </a:xfrm>
        </p:grpSpPr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4E36FFB0-1CF9-4A88-BDE9-F61467EBB5EC}"/>
                </a:ext>
              </a:extLst>
            </p:cNvPr>
            <p:cNvSpPr/>
            <p:nvPr/>
          </p:nvSpPr>
          <p:spPr>
            <a:xfrm>
              <a:off x="2465271" y="4237282"/>
              <a:ext cx="3080704" cy="405164"/>
            </a:xfrm>
            <a:prstGeom prst="roundRect">
              <a:avLst/>
            </a:prstGeom>
            <a:solidFill>
              <a:srgbClr val="3895D3"/>
            </a:solidFill>
            <a:ln>
              <a:noFill/>
            </a:ln>
            <a:effectLst>
              <a:outerShdw blurRad="50800" dist="88900" dir="2700000" sx="103000" sy="103000" algn="tl" rotWithShape="0">
                <a:prstClr val="black">
                  <a:alpha val="2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847F50BC-2DFE-4BA2-8FDC-BA80596C58E0}"/>
                </a:ext>
              </a:extLst>
            </p:cNvPr>
            <p:cNvSpPr txBox="1"/>
            <p:nvPr/>
          </p:nvSpPr>
          <p:spPr>
            <a:xfrm>
              <a:off x="3157603" y="4256644"/>
              <a:ext cx="812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chemeClr val="bg1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2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430AD51B-5252-448A-9EEB-28AF108227F5}"/>
                </a:ext>
              </a:extLst>
            </p:cNvPr>
            <p:cNvSpPr txBox="1"/>
            <p:nvPr/>
          </p:nvSpPr>
          <p:spPr>
            <a:xfrm>
              <a:off x="3937350" y="4300262"/>
              <a:ext cx="141797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SY" sz="2000" b="1" dirty="0">
                  <a:solidFill>
                    <a:schemeClr val="bg1"/>
                  </a:solidFill>
                </a:rPr>
                <a:t>النبات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5C33740C-125A-4871-BD43-CCF7AE6F493A}"/>
              </a:ext>
            </a:extLst>
          </p:cNvPr>
          <p:cNvGrpSpPr/>
          <p:nvPr/>
        </p:nvGrpSpPr>
        <p:grpSpPr>
          <a:xfrm>
            <a:off x="2465271" y="4728642"/>
            <a:ext cx="3080704" cy="454503"/>
            <a:chOff x="2465271" y="4728642"/>
            <a:chExt cx="3080704" cy="454503"/>
          </a:xfrm>
        </p:grpSpPr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3E20C16E-FB41-4A1D-AA51-A4AB0D1FCA81}"/>
                </a:ext>
              </a:extLst>
            </p:cNvPr>
            <p:cNvSpPr/>
            <p:nvPr/>
          </p:nvSpPr>
          <p:spPr>
            <a:xfrm>
              <a:off x="2465271" y="4728642"/>
              <a:ext cx="3080704" cy="405164"/>
            </a:xfrm>
            <a:prstGeom prst="roundRect">
              <a:avLst/>
            </a:prstGeom>
            <a:solidFill>
              <a:srgbClr val="1261A0"/>
            </a:solidFill>
            <a:ln>
              <a:noFill/>
            </a:ln>
            <a:effectLst>
              <a:outerShdw blurRad="50800" dist="88900" dir="2700000" sx="103000" sy="103000" algn="tl" rotWithShape="0">
                <a:prstClr val="black">
                  <a:alpha val="2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2B00DCE-E48B-43CD-B570-3C738123012C}"/>
                </a:ext>
              </a:extLst>
            </p:cNvPr>
            <p:cNvSpPr txBox="1"/>
            <p:nvPr/>
          </p:nvSpPr>
          <p:spPr>
            <a:xfrm>
              <a:off x="3157603" y="4741965"/>
              <a:ext cx="812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chemeClr val="bg1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3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02B8EB8A-C2CC-4FFA-A7C6-5825010ECB73}"/>
                </a:ext>
              </a:extLst>
            </p:cNvPr>
            <p:cNvSpPr txBox="1"/>
            <p:nvPr/>
          </p:nvSpPr>
          <p:spPr>
            <a:xfrm>
              <a:off x="3937350" y="4783035"/>
              <a:ext cx="141797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SY" sz="2000" b="1" dirty="0">
                  <a:solidFill>
                    <a:schemeClr val="bg1"/>
                  </a:solidFill>
                </a:rPr>
                <a:t>الحيوانات</a:t>
              </a:r>
              <a:r>
                <a:rPr lang="ar-SY" sz="1200" dirty="0">
                  <a:solidFill>
                    <a:schemeClr val="bg1"/>
                  </a:solidFill>
                </a:rPr>
                <a:t>.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2DAF03D0-A5E2-4CED-964F-E79695C93561}"/>
              </a:ext>
            </a:extLst>
          </p:cNvPr>
          <p:cNvGrpSpPr/>
          <p:nvPr/>
        </p:nvGrpSpPr>
        <p:grpSpPr>
          <a:xfrm>
            <a:off x="867953" y="3556000"/>
            <a:ext cx="2699657" cy="2457157"/>
            <a:chOff x="867953" y="3556000"/>
            <a:chExt cx="2699657" cy="2457157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BBDCD3FC-4669-403F-B4CE-D8627E3FFD74}"/>
                </a:ext>
              </a:extLst>
            </p:cNvPr>
            <p:cNvSpPr/>
            <p:nvPr/>
          </p:nvSpPr>
          <p:spPr>
            <a:xfrm>
              <a:off x="977240" y="3556000"/>
              <a:ext cx="2457157" cy="2457157"/>
            </a:xfrm>
            <a:prstGeom prst="ellipse">
              <a:avLst/>
            </a:prstGeom>
            <a:gradFill flip="none" rotWithShape="1">
              <a:gsLst>
                <a:gs pos="0">
                  <a:srgbClr val="8C9698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0" scaled="1"/>
              <a:tileRect/>
            </a:gra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1D31B9B0-5C86-427B-B62E-8AC870AF2280}"/>
                </a:ext>
              </a:extLst>
            </p:cNvPr>
            <p:cNvSpPr/>
            <p:nvPr/>
          </p:nvSpPr>
          <p:spPr>
            <a:xfrm>
              <a:off x="1179127" y="3745922"/>
              <a:ext cx="2077311" cy="2077311"/>
            </a:xfrm>
            <a:prstGeom prst="ellipse">
              <a:avLst/>
            </a:prstGeom>
            <a:solidFill>
              <a:srgbClr val="0099FF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27000" h="254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7" name="Graphic 16">
              <a:extLst>
                <a:ext uri="{FF2B5EF4-FFF2-40B4-BE49-F238E27FC236}">
                  <a16:creationId xmlns:a16="http://schemas.microsoft.com/office/drawing/2014/main" id="{A101AC2C-93F3-47B0-9D01-DC810DD2BA9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54753" y="3974597"/>
              <a:ext cx="1098732" cy="834821"/>
            </a:xfrm>
            <a:prstGeom prst="rect">
              <a:avLst/>
            </a:prstGeom>
          </p:spPr>
        </p:pic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B43EA5F4-3F35-43C2-A335-F96C8DD668F5}"/>
                </a:ext>
              </a:extLst>
            </p:cNvPr>
            <p:cNvSpPr txBox="1"/>
            <p:nvPr/>
          </p:nvSpPr>
          <p:spPr>
            <a:xfrm>
              <a:off x="867953" y="4976574"/>
              <a:ext cx="269965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solidFill>
                    <a:schemeClr val="bg1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التكاثر الجنسي 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C3ACA153-F528-4CD5-A37D-8DE038514F54}"/>
              </a:ext>
            </a:extLst>
          </p:cNvPr>
          <p:cNvGrpSpPr/>
          <p:nvPr/>
        </p:nvGrpSpPr>
        <p:grpSpPr>
          <a:xfrm>
            <a:off x="8624392" y="3556000"/>
            <a:ext cx="2699657" cy="2457157"/>
            <a:chOff x="8624392" y="3556000"/>
            <a:chExt cx="2699657" cy="2457157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E59C66D5-A79A-4837-9A68-1416D5482D6F}"/>
                </a:ext>
              </a:extLst>
            </p:cNvPr>
            <p:cNvSpPr/>
            <p:nvPr/>
          </p:nvSpPr>
          <p:spPr>
            <a:xfrm flipH="1">
              <a:off x="8757605" y="3556000"/>
              <a:ext cx="2457157" cy="2457157"/>
            </a:xfrm>
            <a:prstGeom prst="ellipse">
              <a:avLst/>
            </a:prstGeom>
            <a:gradFill flip="none" rotWithShape="1">
              <a:gsLst>
                <a:gs pos="0">
                  <a:srgbClr val="8C9698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0" scaled="1"/>
              <a:tileRect/>
            </a:gra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EE796999-7D9B-4C9A-8200-C21CBD03A17C}"/>
                </a:ext>
              </a:extLst>
            </p:cNvPr>
            <p:cNvSpPr/>
            <p:nvPr/>
          </p:nvSpPr>
          <p:spPr>
            <a:xfrm flipH="1">
              <a:off x="8935564" y="3745922"/>
              <a:ext cx="2077311" cy="2077311"/>
            </a:xfrm>
            <a:prstGeom prst="ellipse">
              <a:avLst/>
            </a:prstGeom>
            <a:solidFill>
              <a:srgbClr val="FF79D9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27000" h="254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1" name="Graphic 30">
              <a:extLst>
                <a:ext uri="{FF2B5EF4-FFF2-40B4-BE49-F238E27FC236}">
                  <a16:creationId xmlns:a16="http://schemas.microsoft.com/office/drawing/2014/main" id="{66B5AEDF-8A42-450F-BF26-61CF85219FB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9438517" y="4101167"/>
              <a:ext cx="1098732" cy="581681"/>
            </a:xfrm>
            <a:prstGeom prst="rect">
              <a:avLst/>
            </a:prstGeom>
          </p:spPr>
        </p:pic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68E19F69-CD59-4694-AD23-FA7ED26454F2}"/>
                </a:ext>
              </a:extLst>
            </p:cNvPr>
            <p:cNvSpPr txBox="1"/>
            <p:nvPr/>
          </p:nvSpPr>
          <p:spPr>
            <a:xfrm flipH="1">
              <a:off x="8624392" y="4905603"/>
              <a:ext cx="269965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solidFill>
                    <a:schemeClr val="bg1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التكاثر اللاجنسي</a:t>
              </a:r>
              <a:endParaRPr lang="en-US" sz="20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</p:grpSp>
      <p:sp>
        <p:nvSpPr>
          <p:cNvPr id="51" name="TextBox 50">
            <a:extLst>
              <a:ext uri="{FF2B5EF4-FFF2-40B4-BE49-F238E27FC236}">
                <a16:creationId xmlns:a16="http://schemas.microsoft.com/office/drawing/2014/main" id="{A516D764-E2AD-4725-BAC0-46F0262F341D}"/>
              </a:ext>
            </a:extLst>
          </p:cNvPr>
          <p:cNvSpPr txBox="1"/>
          <p:nvPr/>
        </p:nvSpPr>
        <p:spPr>
          <a:xfrm>
            <a:off x="4209143" y="169439"/>
            <a:ext cx="386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التكاثر في الكائنات الحية</a:t>
            </a:r>
            <a:endParaRPr lang="en-US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grpSp>
        <p:nvGrpSpPr>
          <p:cNvPr id="61" name="Group 8">
            <a:extLst>
              <a:ext uri="{FF2B5EF4-FFF2-40B4-BE49-F238E27FC236}">
                <a16:creationId xmlns:a16="http://schemas.microsoft.com/office/drawing/2014/main" id="{6F415DCE-6113-456B-A5BD-47ACAF60903E}"/>
              </a:ext>
            </a:extLst>
          </p:cNvPr>
          <p:cNvGrpSpPr/>
          <p:nvPr/>
        </p:nvGrpSpPr>
        <p:grpSpPr>
          <a:xfrm>
            <a:off x="5093864" y="-2663532"/>
            <a:ext cx="2091358" cy="6013157"/>
            <a:chOff x="7774691" y="-3254975"/>
            <a:chExt cx="5029652" cy="7065295"/>
          </a:xfrm>
          <a:solidFill>
            <a:srgbClr val="7030A0"/>
          </a:solidFill>
        </p:grpSpPr>
        <p:grpSp>
          <p:nvGrpSpPr>
            <p:cNvPr id="62" name="Group 31">
              <a:extLst>
                <a:ext uri="{FF2B5EF4-FFF2-40B4-BE49-F238E27FC236}">
                  <a16:creationId xmlns:a16="http://schemas.microsoft.com/office/drawing/2014/main" id="{1D4DFA15-24A7-44BE-A912-F9CDAAA20C20}"/>
                </a:ext>
              </a:extLst>
            </p:cNvPr>
            <p:cNvGrpSpPr/>
            <p:nvPr/>
          </p:nvGrpSpPr>
          <p:grpSpPr>
            <a:xfrm>
              <a:off x="7774691" y="-3254975"/>
              <a:ext cx="5029652" cy="7065295"/>
              <a:chOff x="2000433" y="-5383479"/>
              <a:chExt cx="8318662" cy="11685456"/>
            </a:xfrm>
            <a:grpFill/>
          </p:grpSpPr>
          <p:sp>
            <p:nvSpPr>
              <p:cNvPr id="65" name="Rectangle 32">
                <a:extLst>
                  <a:ext uri="{FF2B5EF4-FFF2-40B4-BE49-F238E27FC236}">
                    <a16:creationId xmlns:a16="http://schemas.microsoft.com/office/drawing/2014/main" id="{81D1CDCA-60E9-494F-8565-FFB5CE0747A4}"/>
                  </a:ext>
                </a:extLst>
              </p:cNvPr>
              <p:cNvSpPr/>
              <p:nvPr/>
            </p:nvSpPr>
            <p:spPr>
              <a:xfrm>
                <a:off x="2000433" y="2193293"/>
                <a:ext cx="8318662" cy="4108684"/>
              </a:xfrm>
              <a:prstGeom prst="rect">
                <a:avLst/>
              </a:prstGeom>
              <a:grpFill/>
              <a:ln>
                <a:noFill/>
              </a:ln>
              <a:effectLst>
                <a:outerShdw blurRad="139700" dist="762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66" name="Group 33">
                <a:extLst>
                  <a:ext uri="{FF2B5EF4-FFF2-40B4-BE49-F238E27FC236}">
                    <a16:creationId xmlns:a16="http://schemas.microsoft.com/office/drawing/2014/main" id="{11F748A2-4597-490C-B728-3A5A712EB4E5}"/>
                  </a:ext>
                </a:extLst>
              </p:cNvPr>
              <p:cNvGrpSpPr/>
              <p:nvPr/>
            </p:nvGrpSpPr>
            <p:grpSpPr>
              <a:xfrm>
                <a:off x="5617322" y="1844861"/>
                <a:ext cx="926391" cy="483117"/>
                <a:chOff x="5617322" y="1844861"/>
                <a:chExt cx="926391" cy="483117"/>
              </a:xfrm>
              <a:grpFill/>
            </p:grpSpPr>
            <p:sp>
              <p:nvSpPr>
                <p:cNvPr id="68" name="Trapezoid 7">
                  <a:extLst>
                    <a:ext uri="{FF2B5EF4-FFF2-40B4-BE49-F238E27FC236}">
                      <a16:creationId xmlns:a16="http://schemas.microsoft.com/office/drawing/2014/main" id="{2A7A7FE7-5D5B-4C98-AE78-600166A410F3}"/>
                    </a:ext>
                  </a:extLst>
                </p:cNvPr>
                <p:cNvSpPr/>
                <p:nvPr/>
              </p:nvSpPr>
              <p:spPr>
                <a:xfrm flipV="1">
                  <a:off x="5849686" y="1844861"/>
                  <a:ext cx="461666" cy="267945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grpFill/>
                <a:ln w="19050">
                  <a:solidFill>
                    <a:srgbClr val="4F4F4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69" name="Trapezoid 42">
                  <a:extLst>
                    <a:ext uri="{FF2B5EF4-FFF2-40B4-BE49-F238E27FC236}">
                      <a16:creationId xmlns:a16="http://schemas.microsoft.com/office/drawing/2014/main" id="{636DBD68-E013-41E0-9CC2-87C62E5E962B}"/>
                    </a:ext>
                  </a:extLst>
                </p:cNvPr>
                <p:cNvSpPr/>
                <p:nvPr/>
              </p:nvSpPr>
              <p:spPr>
                <a:xfrm flipV="1">
                  <a:off x="5812234" y="2004870"/>
                  <a:ext cx="624114" cy="323108"/>
                </a:xfrm>
                <a:prstGeom prst="trapezoid">
                  <a:avLst>
                    <a:gd name="adj" fmla="val 17308"/>
                  </a:avLst>
                </a:prstGeom>
                <a:grpFill/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0" name="Trapezoid 7">
                  <a:extLst>
                    <a:ext uri="{FF2B5EF4-FFF2-40B4-BE49-F238E27FC236}">
                      <a16:creationId xmlns:a16="http://schemas.microsoft.com/office/drawing/2014/main" id="{4224B37E-DC20-47A6-9C5A-922AA5CE7C98}"/>
                    </a:ext>
                  </a:extLst>
                </p:cNvPr>
                <p:cNvSpPr/>
                <p:nvPr/>
              </p:nvSpPr>
              <p:spPr>
                <a:xfrm flipV="1">
                  <a:off x="5617322" y="1855801"/>
                  <a:ext cx="926391" cy="348723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grpFill/>
                <a:ln w="19050">
                  <a:solidFill>
                    <a:srgbClr val="3F3F3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cxnSp>
            <p:nvCxnSpPr>
              <p:cNvPr id="67" name="Straight Connector 35">
                <a:extLst>
                  <a:ext uri="{FF2B5EF4-FFF2-40B4-BE49-F238E27FC236}">
                    <a16:creationId xmlns:a16="http://schemas.microsoft.com/office/drawing/2014/main" id="{2018C0BC-D65B-4BFE-8726-9E1CA87DC790}"/>
                  </a:ext>
                </a:extLst>
              </p:cNvPr>
              <p:cNvCxnSpPr/>
              <p:nvPr/>
            </p:nvCxnSpPr>
            <p:spPr>
              <a:xfrm flipV="1">
                <a:off x="6124294" y="-5383479"/>
                <a:ext cx="108313" cy="7201193"/>
              </a:xfrm>
              <a:prstGeom prst="line">
                <a:avLst/>
              </a:prstGeom>
              <a:grpFill/>
              <a:ln w="12700">
                <a:solidFill>
                  <a:srgbClr val="02020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63" name="Picture 70">
              <a:extLst>
                <a:ext uri="{FF2B5EF4-FFF2-40B4-BE49-F238E27FC236}">
                  <a16:creationId xmlns:a16="http://schemas.microsoft.com/office/drawing/2014/main" id="{28F0844A-1ACC-4186-A996-B040FE8D2A5A}"/>
                </a:ext>
              </a:extLst>
            </p:cNvPr>
            <p:cNvPicPr>
              <a:picLocks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57885" y="1406650"/>
              <a:ext cx="4663262" cy="1196509"/>
            </a:xfrm>
            <a:prstGeom prst="rect">
              <a:avLst/>
            </a:prstGeom>
            <a:grpFill/>
          </p:spPr>
        </p:pic>
        <p:pic>
          <p:nvPicPr>
            <p:cNvPr id="64" name="Picture 70">
              <a:extLst>
                <a:ext uri="{FF2B5EF4-FFF2-40B4-BE49-F238E27FC236}">
                  <a16:creationId xmlns:a16="http://schemas.microsoft.com/office/drawing/2014/main" id="{28F0844A-1ACC-4186-A996-B040FE8D2A5A}"/>
                </a:ext>
              </a:extLst>
            </p:cNvPr>
            <p:cNvPicPr>
              <a:picLocks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36437" y="2643874"/>
              <a:ext cx="4684710" cy="1038247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2722984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4320" y="2792853"/>
            <a:ext cx="1092918" cy="69863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69730" y="6615266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617471" y="139570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2085199" y="1167977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1026623" y="1492272"/>
            <a:ext cx="2748179" cy="1515931"/>
            <a:chOff x="433987" y="1526310"/>
            <a:chExt cx="2748179" cy="151593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433987" y="1526310"/>
              <a:ext cx="2748179" cy="1302273"/>
            </a:xfrm>
            <a:prstGeom prst="trapezoid">
              <a:avLst>
                <a:gd name="adj" fmla="val 80867"/>
              </a:avLst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077308" y="1534848"/>
              <a:ext cx="1461536" cy="11387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الوحدة </a:t>
              </a:r>
            </a:p>
            <a:p>
              <a:pPr lvl="0" algn="ctr">
                <a:defRPr/>
              </a:pPr>
              <a:r>
                <a:rPr lang="ar-SY" sz="1600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التكاثر في الكائنات الحية</a:t>
              </a:r>
            </a:p>
            <a:p>
              <a:pPr lvl="0" algn="ctr">
                <a:defRPr/>
              </a:pPr>
              <a:endParaRPr lang="ar-SY" b="1" dirty="0">
                <a:solidFill>
                  <a:srgbClr val="FF0000"/>
                </a:solidFill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615451" y="2195561"/>
              <a:ext cx="2385250" cy="846680"/>
              <a:chOff x="3127090" y="5653352"/>
              <a:chExt cx="2385250" cy="846680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602064" y="5653352"/>
                <a:ext cx="114349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endParaRPr lang="ar-SY" sz="1600" b="1" dirty="0">
                  <a:solidFill>
                    <a:prstClr val="black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127090" y="5822924"/>
                <a:ext cx="2385250" cy="6771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التكاثر في الكائنات الحية</a:t>
                </a:r>
              </a:p>
              <a:p>
                <a:pPr algn="ctr">
                  <a:defRPr/>
                </a:pPr>
                <a:endParaRPr lang="ar-SY" b="1" dirty="0">
                  <a:solidFill>
                    <a:prstClr val="black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617471" y="1145410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94" name="Group 3">
            <a:extLst>
              <a:ext uri="{FF2B5EF4-FFF2-40B4-BE49-F238E27FC236}">
                <a16:creationId xmlns:a16="http://schemas.microsoft.com/office/drawing/2014/main" id="{BF86B092-B977-448F-BAF9-1F3047CF1523}"/>
              </a:ext>
            </a:extLst>
          </p:cNvPr>
          <p:cNvGrpSpPr/>
          <p:nvPr/>
        </p:nvGrpSpPr>
        <p:grpSpPr>
          <a:xfrm>
            <a:off x="6663515" y="1349951"/>
            <a:ext cx="5247916" cy="1332914"/>
            <a:chOff x="2496457" y="42203"/>
            <a:chExt cx="9724571" cy="1332914"/>
          </a:xfrm>
        </p:grpSpPr>
        <p:sp>
          <p:nvSpPr>
            <p:cNvPr id="95" name="Rectangle 1">
              <a:extLst>
                <a:ext uri="{FF2B5EF4-FFF2-40B4-BE49-F238E27FC236}">
                  <a16:creationId xmlns:a16="http://schemas.microsoft.com/office/drawing/2014/main" id="{466E1915-8575-4BD1-BEA3-8098C281086F}"/>
                </a:ext>
              </a:extLst>
            </p:cNvPr>
            <p:cNvSpPr/>
            <p:nvPr/>
          </p:nvSpPr>
          <p:spPr>
            <a:xfrm>
              <a:off x="2496457" y="42203"/>
              <a:ext cx="9724571" cy="1332914"/>
            </a:xfrm>
            <a:prstGeom prst="rect">
              <a:avLst/>
            </a:prstGeom>
            <a:solidFill>
              <a:srgbClr val="F46136"/>
            </a:solidFill>
            <a:ln>
              <a:noFill/>
            </a:ln>
            <a:effectLst>
              <a:outerShdw blurRad="177800" dist="38100" dir="5400000" algn="t" rotWithShape="0">
                <a:prstClr val="black">
                  <a:alpha val="8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32">
              <a:extLst>
                <a:ext uri="{FF2B5EF4-FFF2-40B4-BE49-F238E27FC236}">
                  <a16:creationId xmlns:a16="http://schemas.microsoft.com/office/drawing/2014/main" id="{333454D2-7A74-4950-9752-E1D28B0E0153}"/>
                </a:ext>
              </a:extLst>
            </p:cNvPr>
            <p:cNvSpPr txBox="1"/>
            <p:nvPr/>
          </p:nvSpPr>
          <p:spPr>
            <a:xfrm>
              <a:off x="3451352" y="119045"/>
              <a:ext cx="876967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rgbClr val="FFFF00"/>
                  </a:solidFill>
                </a:rPr>
                <a:t>الزراعة بدون تربة</a:t>
              </a:r>
              <a:r>
                <a:rPr lang="ar-SY" sz="2400" b="1" dirty="0">
                  <a:solidFill>
                    <a:schemeClr val="bg1"/>
                  </a:solidFill>
                </a:rPr>
                <a:t>: هي زراعة وتربية وإنتاج النباتات في أوساط أخرى غير التربة العادية (</a:t>
              </a:r>
              <a:r>
                <a:rPr lang="ar-SY" sz="2400" b="1" dirty="0">
                  <a:solidFill>
                    <a:srgbClr val="FFFF00"/>
                  </a:solidFill>
                </a:rPr>
                <a:t>الزراعة المائية</a:t>
              </a:r>
              <a:r>
                <a:rPr lang="ar-SY" sz="2400" b="1" dirty="0">
                  <a:solidFill>
                    <a:schemeClr val="bg1"/>
                  </a:solidFill>
                </a:rPr>
                <a:t>) أو الحصى أو الرمل وغيرها</a:t>
              </a:r>
              <a:endParaRPr lang="ar-SY" sz="2400" dirty="0"/>
            </a:p>
          </p:txBody>
        </p:sp>
      </p:grpSp>
      <p:grpSp>
        <p:nvGrpSpPr>
          <p:cNvPr id="102" name="Group 2">
            <a:extLst>
              <a:ext uri="{FF2B5EF4-FFF2-40B4-BE49-F238E27FC236}">
                <a16:creationId xmlns:a16="http://schemas.microsoft.com/office/drawing/2014/main" id="{0113C156-A151-45C1-A5F4-195581C44C7B}"/>
              </a:ext>
            </a:extLst>
          </p:cNvPr>
          <p:cNvGrpSpPr/>
          <p:nvPr/>
        </p:nvGrpSpPr>
        <p:grpSpPr>
          <a:xfrm>
            <a:off x="4646068" y="1346434"/>
            <a:ext cx="2861894" cy="1361049"/>
            <a:chOff x="-1" y="38686"/>
            <a:chExt cx="3340906" cy="1361049"/>
          </a:xfrm>
        </p:grpSpPr>
        <p:sp>
          <p:nvSpPr>
            <p:cNvPr id="103" name="Freeform: Shape 15">
              <a:extLst>
                <a:ext uri="{FF2B5EF4-FFF2-40B4-BE49-F238E27FC236}">
                  <a16:creationId xmlns:a16="http://schemas.microsoft.com/office/drawing/2014/main" id="{30FE91F9-6D2E-4CB0-9A98-6C72322955D9}"/>
                </a:ext>
              </a:extLst>
            </p:cNvPr>
            <p:cNvSpPr/>
            <p:nvPr/>
          </p:nvSpPr>
          <p:spPr>
            <a:xfrm>
              <a:off x="-1" y="38686"/>
              <a:ext cx="3340906" cy="1361049"/>
            </a:xfrm>
            <a:custGeom>
              <a:avLst/>
              <a:gdLst>
                <a:gd name="connsiteX0" fmla="*/ 3657597 w 3657600"/>
                <a:gd name="connsiteY0" fmla="*/ 0 h 1371600"/>
                <a:gd name="connsiteX1" fmla="*/ 3657600 w 3657600"/>
                <a:gd name="connsiteY1" fmla="*/ 0 h 1371600"/>
                <a:gd name="connsiteX2" fmla="*/ 3657600 w 3657600"/>
                <a:gd name="connsiteY2" fmla="*/ 1371600 h 1371600"/>
                <a:gd name="connsiteX3" fmla="*/ 3657597 w 3657600"/>
                <a:gd name="connsiteY3" fmla="*/ 1371600 h 1371600"/>
                <a:gd name="connsiteX4" fmla="*/ 0 w 3657600"/>
                <a:gd name="connsiteY4" fmla="*/ 0 h 1371600"/>
                <a:gd name="connsiteX5" fmla="*/ 2883874 w 3657600"/>
                <a:gd name="connsiteY5" fmla="*/ 0 h 1371600"/>
                <a:gd name="connsiteX6" fmla="*/ 3657597 w 3657600"/>
                <a:gd name="connsiteY6" fmla="*/ 1371600 h 1371600"/>
                <a:gd name="connsiteX7" fmla="*/ 0 w 3657600"/>
                <a:gd name="connsiteY7" fmla="*/ 1371600 h 137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657600" h="1371600">
                  <a:moveTo>
                    <a:pt x="3657597" y="0"/>
                  </a:moveTo>
                  <a:lnTo>
                    <a:pt x="3657600" y="0"/>
                  </a:lnTo>
                  <a:lnTo>
                    <a:pt x="3657600" y="1371600"/>
                  </a:lnTo>
                  <a:lnTo>
                    <a:pt x="3657597" y="1371600"/>
                  </a:lnTo>
                  <a:close/>
                  <a:moveTo>
                    <a:pt x="0" y="0"/>
                  </a:moveTo>
                  <a:lnTo>
                    <a:pt x="2883874" y="0"/>
                  </a:lnTo>
                  <a:lnTo>
                    <a:pt x="3657597" y="1371600"/>
                  </a:lnTo>
                  <a:lnTo>
                    <a:pt x="0" y="137160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266700" dist="114300" dir="1080000" sx="103000" sy="103000" algn="l" rotWithShape="0">
                <a:prstClr val="black">
                  <a:alpha val="9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TextBox 27">
              <a:extLst>
                <a:ext uri="{FF2B5EF4-FFF2-40B4-BE49-F238E27FC236}">
                  <a16:creationId xmlns:a16="http://schemas.microsoft.com/office/drawing/2014/main" id="{3550720D-EA6F-4CCC-97D1-1CF97B52E69B}"/>
                </a:ext>
              </a:extLst>
            </p:cNvPr>
            <p:cNvSpPr txBox="1"/>
            <p:nvPr/>
          </p:nvSpPr>
          <p:spPr>
            <a:xfrm>
              <a:off x="447551" y="164498"/>
              <a:ext cx="184331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>
                  <a:solidFill>
                    <a:srgbClr val="F4613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1</a:t>
              </a:r>
              <a:endParaRPr lang="en-US" sz="9600" b="1" dirty="0">
                <a:solidFill>
                  <a:srgbClr val="F4613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</p:grpSp>
      <p:grpSp>
        <p:nvGrpSpPr>
          <p:cNvPr id="21" name="Group 5">
            <a:extLst>
              <a:ext uri="{FF2B5EF4-FFF2-40B4-BE49-F238E27FC236}">
                <a16:creationId xmlns:a16="http://schemas.microsoft.com/office/drawing/2014/main" id="{C2278010-5678-4BF3-80DA-CDC6795229B0}"/>
              </a:ext>
            </a:extLst>
          </p:cNvPr>
          <p:cNvGrpSpPr/>
          <p:nvPr/>
        </p:nvGrpSpPr>
        <p:grpSpPr>
          <a:xfrm>
            <a:off x="4101166" y="3591168"/>
            <a:ext cx="7547429" cy="1332914"/>
            <a:chOff x="2496457" y="1406769"/>
            <a:chExt cx="9724571" cy="1332914"/>
          </a:xfrm>
        </p:grpSpPr>
        <p:sp>
          <p:nvSpPr>
            <p:cNvPr id="22" name="Rectangle 23">
              <a:extLst>
                <a:ext uri="{FF2B5EF4-FFF2-40B4-BE49-F238E27FC236}">
                  <a16:creationId xmlns:a16="http://schemas.microsoft.com/office/drawing/2014/main" id="{0B97E604-EBB6-4EFB-8369-D680BA2A0706}"/>
                </a:ext>
              </a:extLst>
            </p:cNvPr>
            <p:cNvSpPr/>
            <p:nvPr/>
          </p:nvSpPr>
          <p:spPr>
            <a:xfrm>
              <a:off x="2496457" y="1406769"/>
              <a:ext cx="9724571" cy="1332914"/>
            </a:xfrm>
            <a:prstGeom prst="rect">
              <a:avLst/>
            </a:prstGeom>
            <a:solidFill>
              <a:srgbClr val="2F294F"/>
            </a:solidFill>
            <a:ln>
              <a:noFill/>
            </a:ln>
            <a:effectLst>
              <a:outerShdw blurRad="177800" dist="38100" dir="5400000" algn="t" rotWithShape="0">
                <a:prstClr val="black">
                  <a:alpha val="8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extBox 36">
              <a:extLst>
                <a:ext uri="{FF2B5EF4-FFF2-40B4-BE49-F238E27FC236}">
                  <a16:creationId xmlns:a16="http://schemas.microsoft.com/office/drawing/2014/main" id="{DF5EC394-A487-45E4-979B-114E2BB0061F}"/>
                </a:ext>
              </a:extLst>
            </p:cNvPr>
            <p:cNvSpPr txBox="1"/>
            <p:nvPr/>
          </p:nvSpPr>
          <p:spPr>
            <a:xfrm>
              <a:off x="5151979" y="1636315"/>
              <a:ext cx="677650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chemeClr val="bg1"/>
                  </a:solidFill>
                </a:rPr>
                <a:t>الهدف الأساسي من تربية الحيوانات الزراعية هي توفير المواد الغذائية الحيوانية بالدرجة الأولى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5" name="Group 4">
            <a:extLst>
              <a:ext uri="{FF2B5EF4-FFF2-40B4-BE49-F238E27FC236}">
                <a16:creationId xmlns:a16="http://schemas.microsoft.com/office/drawing/2014/main" id="{58876D07-C3E6-4EFA-8F38-22E7412D790F}"/>
              </a:ext>
            </a:extLst>
          </p:cNvPr>
          <p:cNvGrpSpPr/>
          <p:nvPr/>
        </p:nvGrpSpPr>
        <p:grpSpPr>
          <a:xfrm>
            <a:off x="1604708" y="3584134"/>
            <a:ext cx="4572000" cy="1371600"/>
            <a:chOff x="-1" y="1399735"/>
            <a:chExt cx="4572000" cy="1371600"/>
          </a:xfrm>
        </p:grpSpPr>
        <p:sp>
          <p:nvSpPr>
            <p:cNvPr id="26" name="Freeform: Shape 16">
              <a:extLst>
                <a:ext uri="{FF2B5EF4-FFF2-40B4-BE49-F238E27FC236}">
                  <a16:creationId xmlns:a16="http://schemas.microsoft.com/office/drawing/2014/main" id="{1BD71DFC-4BEE-46B4-A21F-DD7296BDAA9C}"/>
                </a:ext>
              </a:extLst>
            </p:cNvPr>
            <p:cNvSpPr/>
            <p:nvPr/>
          </p:nvSpPr>
          <p:spPr>
            <a:xfrm>
              <a:off x="-1" y="1399735"/>
              <a:ext cx="4572000" cy="1371600"/>
            </a:xfrm>
            <a:custGeom>
              <a:avLst/>
              <a:gdLst>
                <a:gd name="connsiteX0" fmla="*/ 4571999 w 4572000"/>
                <a:gd name="connsiteY0" fmla="*/ 0 h 1371600"/>
                <a:gd name="connsiteX1" fmla="*/ 4572000 w 4572000"/>
                <a:gd name="connsiteY1" fmla="*/ 0 h 1371600"/>
                <a:gd name="connsiteX2" fmla="*/ 4572000 w 4572000"/>
                <a:gd name="connsiteY2" fmla="*/ 1371600 h 1371600"/>
                <a:gd name="connsiteX3" fmla="*/ 4571999 w 4572000"/>
                <a:gd name="connsiteY3" fmla="*/ 1371600 h 1371600"/>
                <a:gd name="connsiteX4" fmla="*/ 0 w 4572000"/>
                <a:gd name="connsiteY4" fmla="*/ 0 h 1371600"/>
                <a:gd name="connsiteX5" fmla="*/ 3798276 w 4572000"/>
                <a:gd name="connsiteY5" fmla="*/ 0 h 1371600"/>
                <a:gd name="connsiteX6" fmla="*/ 4571999 w 4572000"/>
                <a:gd name="connsiteY6" fmla="*/ 1371600 h 1371600"/>
                <a:gd name="connsiteX7" fmla="*/ 0 w 4572000"/>
                <a:gd name="connsiteY7" fmla="*/ 1371600 h 137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572000" h="1371600">
                  <a:moveTo>
                    <a:pt x="4571999" y="0"/>
                  </a:moveTo>
                  <a:lnTo>
                    <a:pt x="4572000" y="0"/>
                  </a:lnTo>
                  <a:lnTo>
                    <a:pt x="4572000" y="1371600"/>
                  </a:lnTo>
                  <a:lnTo>
                    <a:pt x="4571999" y="1371600"/>
                  </a:lnTo>
                  <a:close/>
                  <a:moveTo>
                    <a:pt x="0" y="0"/>
                  </a:moveTo>
                  <a:lnTo>
                    <a:pt x="3798276" y="0"/>
                  </a:lnTo>
                  <a:lnTo>
                    <a:pt x="4571999" y="1371600"/>
                  </a:lnTo>
                  <a:lnTo>
                    <a:pt x="0" y="137160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266700" dist="114300" dir="1080000" sx="103000" sy="103000" algn="l" rotWithShape="0">
                <a:prstClr val="black">
                  <a:alpha val="9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7" name="TextBox 28">
              <a:extLst>
                <a:ext uri="{FF2B5EF4-FFF2-40B4-BE49-F238E27FC236}">
                  <a16:creationId xmlns:a16="http://schemas.microsoft.com/office/drawing/2014/main" id="{FB058C37-93F8-451C-8C5A-4A177C97C537}"/>
                </a:ext>
              </a:extLst>
            </p:cNvPr>
            <p:cNvSpPr txBox="1"/>
            <p:nvPr/>
          </p:nvSpPr>
          <p:spPr>
            <a:xfrm>
              <a:off x="239611" y="1670036"/>
              <a:ext cx="280174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>
                  <a:solidFill>
                    <a:srgbClr val="2F294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2</a:t>
              </a:r>
              <a:endParaRPr lang="en-US" sz="9600" b="1" dirty="0">
                <a:solidFill>
                  <a:srgbClr val="2F294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</p:grpSp>
      <p:grpSp>
        <p:nvGrpSpPr>
          <p:cNvPr id="30" name="Group 5">
            <a:extLst>
              <a:ext uri="{FF2B5EF4-FFF2-40B4-BE49-F238E27FC236}">
                <a16:creationId xmlns:a16="http://schemas.microsoft.com/office/drawing/2014/main" id="{C2278010-5678-4BF3-80DA-CDC6795229B0}"/>
              </a:ext>
            </a:extLst>
          </p:cNvPr>
          <p:cNvGrpSpPr/>
          <p:nvPr/>
        </p:nvGrpSpPr>
        <p:grpSpPr>
          <a:xfrm>
            <a:off x="4207414" y="5382615"/>
            <a:ext cx="7547429" cy="1332914"/>
            <a:chOff x="2496457" y="1406769"/>
            <a:chExt cx="9724571" cy="1332914"/>
          </a:xfrm>
        </p:grpSpPr>
        <p:sp>
          <p:nvSpPr>
            <p:cNvPr id="31" name="Rectangle 23">
              <a:extLst>
                <a:ext uri="{FF2B5EF4-FFF2-40B4-BE49-F238E27FC236}">
                  <a16:creationId xmlns:a16="http://schemas.microsoft.com/office/drawing/2014/main" id="{0B97E604-EBB6-4EFB-8369-D680BA2A0706}"/>
                </a:ext>
              </a:extLst>
            </p:cNvPr>
            <p:cNvSpPr/>
            <p:nvPr/>
          </p:nvSpPr>
          <p:spPr>
            <a:xfrm>
              <a:off x="2496457" y="1406769"/>
              <a:ext cx="9724571" cy="1332914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>
              <a:outerShdw blurRad="177800" dist="38100" dir="5400000" algn="t" rotWithShape="0">
                <a:prstClr val="black">
                  <a:alpha val="8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extBox 36">
              <a:extLst>
                <a:ext uri="{FF2B5EF4-FFF2-40B4-BE49-F238E27FC236}">
                  <a16:creationId xmlns:a16="http://schemas.microsoft.com/office/drawing/2014/main" id="{DF5EC394-A487-45E4-979B-114E2BB0061F}"/>
                </a:ext>
              </a:extLst>
            </p:cNvPr>
            <p:cNvSpPr txBox="1"/>
            <p:nvPr/>
          </p:nvSpPr>
          <p:spPr>
            <a:xfrm>
              <a:off x="5944683" y="1573420"/>
              <a:ext cx="572341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rgbClr val="FFFF00"/>
                  </a:solidFill>
                </a:rPr>
                <a:t>التنمية المستدامة </a:t>
              </a:r>
              <a:r>
                <a:rPr lang="ar-SY" sz="2400" b="1" dirty="0">
                  <a:solidFill>
                    <a:schemeClr val="bg1"/>
                  </a:solidFill>
                </a:rPr>
                <a:t>من الطرق التي تحافظ على موارد الطبيعة</a:t>
              </a:r>
              <a:endParaRPr lang="en-US" sz="2400" b="1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34" name="Group 4">
            <a:extLst>
              <a:ext uri="{FF2B5EF4-FFF2-40B4-BE49-F238E27FC236}">
                <a16:creationId xmlns:a16="http://schemas.microsoft.com/office/drawing/2014/main" id="{58876D07-C3E6-4EFA-8F38-22E7412D790F}"/>
              </a:ext>
            </a:extLst>
          </p:cNvPr>
          <p:cNvGrpSpPr/>
          <p:nvPr/>
        </p:nvGrpSpPr>
        <p:grpSpPr>
          <a:xfrm>
            <a:off x="1710956" y="5375581"/>
            <a:ext cx="4572000" cy="1371600"/>
            <a:chOff x="-1" y="1399735"/>
            <a:chExt cx="4572000" cy="1371600"/>
          </a:xfrm>
        </p:grpSpPr>
        <p:sp>
          <p:nvSpPr>
            <p:cNvPr id="35" name="Freeform: Shape 16">
              <a:extLst>
                <a:ext uri="{FF2B5EF4-FFF2-40B4-BE49-F238E27FC236}">
                  <a16:creationId xmlns:a16="http://schemas.microsoft.com/office/drawing/2014/main" id="{1BD71DFC-4BEE-46B4-A21F-DD7296BDAA9C}"/>
                </a:ext>
              </a:extLst>
            </p:cNvPr>
            <p:cNvSpPr/>
            <p:nvPr/>
          </p:nvSpPr>
          <p:spPr>
            <a:xfrm>
              <a:off x="-1" y="1399735"/>
              <a:ext cx="4572000" cy="1371600"/>
            </a:xfrm>
            <a:custGeom>
              <a:avLst/>
              <a:gdLst>
                <a:gd name="connsiteX0" fmla="*/ 4571999 w 4572000"/>
                <a:gd name="connsiteY0" fmla="*/ 0 h 1371600"/>
                <a:gd name="connsiteX1" fmla="*/ 4572000 w 4572000"/>
                <a:gd name="connsiteY1" fmla="*/ 0 h 1371600"/>
                <a:gd name="connsiteX2" fmla="*/ 4572000 w 4572000"/>
                <a:gd name="connsiteY2" fmla="*/ 1371600 h 1371600"/>
                <a:gd name="connsiteX3" fmla="*/ 4571999 w 4572000"/>
                <a:gd name="connsiteY3" fmla="*/ 1371600 h 1371600"/>
                <a:gd name="connsiteX4" fmla="*/ 0 w 4572000"/>
                <a:gd name="connsiteY4" fmla="*/ 0 h 1371600"/>
                <a:gd name="connsiteX5" fmla="*/ 3798276 w 4572000"/>
                <a:gd name="connsiteY5" fmla="*/ 0 h 1371600"/>
                <a:gd name="connsiteX6" fmla="*/ 4571999 w 4572000"/>
                <a:gd name="connsiteY6" fmla="*/ 1371600 h 1371600"/>
                <a:gd name="connsiteX7" fmla="*/ 0 w 4572000"/>
                <a:gd name="connsiteY7" fmla="*/ 1371600 h 137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572000" h="1371600">
                  <a:moveTo>
                    <a:pt x="4571999" y="0"/>
                  </a:moveTo>
                  <a:lnTo>
                    <a:pt x="4572000" y="0"/>
                  </a:lnTo>
                  <a:lnTo>
                    <a:pt x="4572000" y="1371600"/>
                  </a:lnTo>
                  <a:lnTo>
                    <a:pt x="4571999" y="1371600"/>
                  </a:lnTo>
                  <a:close/>
                  <a:moveTo>
                    <a:pt x="0" y="0"/>
                  </a:moveTo>
                  <a:lnTo>
                    <a:pt x="3798276" y="0"/>
                  </a:lnTo>
                  <a:lnTo>
                    <a:pt x="4571999" y="1371600"/>
                  </a:lnTo>
                  <a:lnTo>
                    <a:pt x="0" y="137160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266700" dist="114300" dir="1080000" sx="103000" sy="103000" algn="l" rotWithShape="0">
                <a:prstClr val="black">
                  <a:alpha val="9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6" name="TextBox 28">
              <a:extLst>
                <a:ext uri="{FF2B5EF4-FFF2-40B4-BE49-F238E27FC236}">
                  <a16:creationId xmlns:a16="http://schemas.microsoft.com/office/drawing/2014/main" id="{FB058C37-93F8-451C-8C5A-4A177C97C537}"/>
                </a:ext>
              </a:extLst>
            </p:cNvPr>
            <p:cNvSpPr txBox="1"/>
            <p:nvPr/>
          </p:nvSpPr>
          <p:spPr>
            <a:xfrm>
              <a:off x="239611" y="1670036"/>
              <a:ext cx="280174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3</a:t>
              </a:r>
              <a:endParaRPr lang="en-US" sz="9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09715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2462</TotalTime>
  <Words>220</Words>
  <Application>Microsoft Office PowerPoint</Application>
  <PresentationFormat>شاشة عريضة</PresentationFormat>
  <Paragraphs>44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Roboto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حمود الناصر</cp:lastModifiedBy>
  <cp:revision>1194</cp:revision>
  <dcterms:created xsi:type="dcterms:W3CDTF">2020-10-10T04:32:51Z</dcterms:created>
  <dcterms:modified xsi:type="dcterms:W3CDTF">2021-03-10T19:04:56Z</dcterms:modified>
</cp:coreProperties>
</file>