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image" Target="../media/image6.jpg" /><Relationship Id="rId1" Type="http://schemas.openxmlformats.org/officeDocument/2006/relationships/image" Target="../media/image5.jpeg" 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image" Target="../media/image6.jpg" /><Relationship Id="rId1" Type="http://schemas.openxmlformats.org/officeDocument/2006/relationships/image" Target="../media/image5.jpe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352A8-ABDB-4118-910A-83B767D06692}" type="doc">
      <dgm:prSet loTypeId="urn:microsoft.com/office/officeart/2005/8/layout/vList3" loCatId="list" qsTypeId="urn:microsoft.com/office/officeart/2005/8/quickstyle/simple5" qsCatId="simple" csTypeId="urn:microsoft.com/office/officeart/2005/8/colors/colorful3" csCatId="colorful" phldr="1"/>
      <dgm:spPr/>
    </dgm:pt>
    <dgm:pt modelId="{88A43C78-60F4-4B4F-B7B9-6B3231657AAC}">
      <dgm:prSet phldrT="[نص]"/>
      <dgm:spPr/>
      <dgm:t>
        <a:bodyPr/>
        <a:lstStyle/>
        <a:p>
          <a:pPr rtl="1"/>
          <a:r>
            <a:rPr lang="ar-SY" dirty="0"/>
            <a:t>النفط هو بقايا عضوية على هيئة نباتات وحيوانات دقيقة ترسبت في عصور قديمة و </a:t>
          </a:r>
          <a:r>
            <a:rPr lang="ar-SY" dirty="0" err="1"/>
            <a:t>انطمرت</a:t>
          </a:r>
          <a:r>
            <a:rPr lang="ar-SY" dirty="0"/>
            <a:t> تحت رواسب سميكة وتحولت بالضغط و الحرارة إلى صورتها الحالية </a:t>
          </a:r>
          <a:endParaRPr lang="ar-SA" dirty="0"/>
        </a:p>
      </dgm:t>
    </dgm:pt>
    <dgm:pt modelId="{F9A30A4D-1BCC-47B8-940E-6E5D6DA1E501}" type="parTrans" cxnId="{9CA48AE1-9A5C-44D2-A68B-4E570666C188}">
      <dgm:prSet/>
      <dgm:spPr/>
      <dgm:t>
        <a:bodyPr/>
        <a:lstStyle/>
        <a:p>
          <a:pPr rtl="1"/>
          <a:endParaRPr lang="ar-SA"/>
        </a:p>
      </dgm:t>
    </dgm:pt>
    <dgm:pt modelId="{21DCDB10-D0DD-410D-8DA5-179E8E6F9685}" type="sibTrans" cxnId="{9CA48AE1-9A5C-44D2-A68B-4E570666C188}">
      <dgm:prSet/>
      <dgm:spPr/>
      <dgm:t>
        <a:bodyPr/>
        <a:lstStyle/>
        <a:p>
          <a:pPr rtl="1"/>
          <a:endParaRPr lang="ar-SA"/>
        </a:p>
      </dgm:t>
    </dgm:pt>
    <dgm:pt modelId="{C17B6597-05EA-4FC5-92E8-EC24F54582CB}">
      <dgm:prSet phldrT="[نص]"/>
      <dgm:spPr/>
      <dgm:t>
        <a:bodyPr/>
        <a:lstStyle/>
        <a:p>
          <a:pPr rtl="1"/>
          <a:r>
            <a:rPr lang="ar-SY" dirty="0"/>
            <a:t>الغاز الطبيعي هو غاز مصاحب للنفط الخام أو يوجد منفردا تتم إسالته لاستخدامات عديدة</a:t>
          </a:r>
          <a:endParaRPr lang="ar-SA" dirty="0"/>
        </a:p>
      </dgm:t>
    </dgm:pt>
    <dgm:pt modelId="{C913162A-CF13-4881-AF24-B0595CCFC155}" type="parTrans" cxnId="{AE01DFD9-833C-4B7E-A75D-A667DA18A82E}">
      <dgm:prSet/>
      <dgm:spPr/>
      <dgm:t>
        <a:bodyPr/>
        <a:lstStyle/>
        <a:p>
          <a:pPr rtl="1"/>
          <a:endParaRPr lang="ar-SA"/>
        </a:p>
      </dgm:t>
    </dgm:pt>
    <dgm:pt modelId="{CF504B6F-2897-429E-BC43-EBF55E476D45}" type="sibTrans" cxnId="{AE01DFD9-833C-4B7E-A75D-A667DA18A82E}">
      <dgm:prSet/>
      <dgm:spPr/>
      <dgm:t>
        <a:bodyPr/>
        <a:lstStyle/>
        <a:p>
          <a:pPr rtl="1"/>
          <a:endParaRPr lang="ar-SA"/>
        </a:p>
      </dgm:t>
    </dgm:pt>
    <dgm:pt modelId="{989754C1-9FFC-407A-9A00-ABA653B1C37C}">
      <dgm:prSet phldrT="[نص]"/>
      <dgm:spPr/>
      <dgm:t>
        <a:bodyPr/>
        <a:lstStyle/>
        <a:p>
          <a:pPr rtl="1"/>
          <a:r>
            <a:rPr lang="ar-SY" dirty="0"/>
            <a:t>الطاقة هي قوى محركة للآلات و عنصر مهم للتقدم  و التطور الاقتصادي في جميع المجالات</a:t>
          </a:r>
          <a:endParaRPr lang="ar-SA" dirty="0"/>
        </a:p>
      </dgm:t>
    </dgm:pt>
    <dgm:pt modelId="{EE2583C6-5BDD-4CAD-A241-2677DDEF651B}" type="parTrans" cxnId="{4111ACC5-2BA9-4DBE-9766-8656D3C525CE}">
      <dgm:prSet/>
      <dgm:spPr/>
      <dgm:t>
        <a:bodyPr/>
        <a:lstStyle/>
        <a:p>
          <a:pPr rtl="1"/>
          <a:endParaRPr lang="ar-SA"/>
        </a:p>
      </dgm:t>
    </dgm:pt>
    <dgm:pt modelId="{AA949B41-C6A4-4333-9F37-4D7507F459ED}" type="sibTrans" cxnId="{4111ACC5-2BA9-4DBE-9766-8656D3C525CE}">
      <dgm:prSet/>
      <dgm:spPr/>
      <dgm:t>
        <a:bodyPr/>
        <a:lstStyle/>
        <a:p>
          <a:pPr rtl="1"/>
          <a:endParaRPr lang="ar-SA"/>
        </a:p>
      </dgm:t>
    </dgm:pt>
    <dgm:pt modelId="{F2110DEE-C3DA-4D92-9EAE-6FDCA9116408}" type="pres">
      <dgm:prSet presAssocID="{C87352A8-ABDB-4118-910A-83B767D06692}" presName="linearFlow" presStyleCnt="0">
        <dgm:presLayoutVars>
          <dgm:dir val="rev"/>
          <dgm:resizeHandles val="exact"/>
        </dgm:presLayoutVars>
      </dgm:prSet>
      <dgm:spPr/>
    </dgm:pt>
    <dgm:pt modelId="{D10668C2-DFA7-4625-87DF-8A0835E32C04}" type="pres">
      <dgm:prSet presAssocID="{88A43C78-60F4-4B4F-B7B9-6B3231657AAC}" presName="composite" presStyleCnt="0"/>
      <dgm:spPr/>
    </dgm:pt>
    <dgm:pt modelId="{0FA875C8-46EE-4A3B-A3CF-AB972E3E46F2}" type="pres">
      <dgm:prSet presAssocID="{88A43C78-60F4-4B4F-B7B9-6B3231657AAC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8931D581-AA60-45C2-9B80-23B63D86ED23}" type="pres">
      <dgm:prSet presAssocID="{88A43C78-60F4-4B4F-B7B9-6B3231657AAC}" presName="txShp" presStyleLbl="node1" presStyleIdx="0" presStyleCnt="3">
        <dgm:presLayoutVars>
          <dgm:bulletEnabled val="1"/>
        </dgm:presLayoutVars>
      </dgm:prSet>
      <dgm:spPr/>
    </dgm:pt>
    <dgm:pt modelId="{FDAFCC0A-D915-4AFB-B226-C9C30694F87C}" type="pres">
      <dgm:prSet presAssocID="{21DCDB10-D0DD-410D-8DA5-179E8E6F9685}" presName="spacing" presStyleCnt="0"/>
      <dgm:spPr/>
    </dgm:pt>
    <dgm:pt modelId="{13A94223-5865-480E-B512-1FF0BDCD61DA}" type="pres">
      <dgm:prSet presAssocID="{C17B6597-05EA-4FC5-92E8-EC24F54582CB}" presName="composite" presStyleCnt="0"/>
      <dgm:spPr/>
    </dgm:pt>
    <dgm:pt modelId="{97632833-858F-461F-A664-5036E878C102}" type="pres">
      <dgm:prSet presAssocID="{C17B6597-05EA-4FC5-92E8-EC24F54582CB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5000" r="-55000"/>
          </a:stretch>
        </a:blipFill>
      </dgm:spPr>
    </dgm:pt>
    <dgm:pt modelId="{FFC64B77-16C2-4273-8B2E-0A34D0E4CF66}" type="pres">
      <dgm:prSet presAssocID="{C17B6597-05EA-4FC5-92E8-EC24F54582CB}" presName="txShp" presStyleLbl="node1" presStyleIdx="1" presStyleCnt="3">
        <dgm:presLayoutVars>
          <dgm:bulletEnabled val="1"/>
        </dgm:presLayoutVars>
      </dgm:prSet>
      <dgm:spPr/>
    </dgm:pt>
    <dgm:pt modelId="{416E2AAA-4176-4CE0-8CE3-365DF992C970}" type="pres">
      <dgm:prSet presAssocID="{CF504B6F-2897-429E-BC43-EBF55E476D45}" presName="spacing" presStyleCnt="0"/>
      <dgm:spPr/>
    </dgm:pt>
    <dgm:pt modelId="{04D8759B-7DAF-4B4F-9228-CBF03BA87D03}" type="pres">
      <dgm:prSet presAssocID="{989754C1-9FFC-407A-9A00-ABA653B1C37C}" presName="composite" presStyleCnt="0"/>
      <dgm:spPr/>
    </dgm:pt>
    <dgm:pt modelId="{C4A8827F-448F-4867-9A7A-1EC6152CE31C}" type="pres">
      <dgm:prSet presAssocID="{989754C1-9FFC-407A-9A00-ABA653B1C37C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5000" r="-55000"/>
          </a:stretch>
        </a:blipFill>
      </dgm:spPr>
    </dgm:pt>
    <dgm:pt modelId="{62B5886B-4EF5-454A-8977-DC9E79C58915}" type="pres">
      <dgm:prSet presAssocID="{989754C1-9FFC-407A-9A00-ABA653B1C37C}" presName="txShp" presStyleLbl="node1" presStyleIdx="2" presStyleCnt="3">
        <dgm:presLayoutVars>
          <dgm:bulletEnabled val="1"/>
        </dgm:presLayoutVars>
      </dgm:prSet>
      <dgm:spPr/>
    </dgm:pt>
  </dgm:ptLst>
  <dgm:cxnLst>
    <dgm:cxn modelId="{46D1AC07-7C6A-44AE-877F-4C76D7394092}" type="presOf" srcId="{88A43C78-60F4-4B4F-B7B9-6B3231657AAC}" destId="{8931D581-AA60-45C2-9B80-23B63D86ED23}" srcOrd="0" destOrd="0" presId="urn:microsoft.com/office/officeart/2005/8/layout/vList3"/>
    <dgm:cxn modelId="{883FE619-2B97-4E40-8E29-5E9767D94286}" type="presOf" srcId="{C87352A8-ABDB-4118-910A-83B767D06692}" destId="{F2110DEE-C3DA-4D92-9EAE-6FDCA9116408}" srcOrd="0" destOrd="0" presId="urn:microsoft.com/office/officeart/2005/8/layout/vList3"/>
    <dgm:cxn modelId="{A4CB4D2D-BE4A-43DD-9363-49F16A17C93F}" type="presOf" srcId="{989754C1-9FFC-407A-9A00-ABA653B1C37C}" destId="{62B5886B-4EF5-454A-8977-DC9E79C58915}" srcOrd="0" destOrd="0" presId="urn:microsoft.com/office/officeart/2005/8/layout/vList3"/>
    <dgm:cxn modelId="{A41D96BD-419A-4C73-B5E4-66BC12095BB0}" type="presOf" srcId="{C17B6597-05EA-4FC5-92E8-EC24F54582CB}" destId="{FFC64B77-16C2-4273-8B2E-0A34D0E4CF66}" srcOrd="0" destOrd="0" presId="urn:microsoft.com/office/officeart/2005/8/layout/vList3"/>
    <dgm:cxn modelId="{4111ACC5-2BA9-4DBE-9766-8656D3C525CE}" srcId="{C87352A8-ABDB-4118-910A-83B767D06692}" destId="{989754C1-9FFC-407A-9A00-ABA653B1C37C}" srcOrd="2" destOrd="0" parTransId="{EE2583C6-5BDD-4CAD-A241-2677DDEF651B}" sibTransId="{AA949B41-C6A4-4333-9F37-4D7507F459ED}"/>
    <dgm:cxn modelId="{AE01DFD9-833C-4B7E-A75D-A667DA18A82E}" srcId="{C87352A8-ABDB-4118-910A-83B767D06692}" destId="{C17B6597-05EA-4FC5-92E8-EC24F54582CB}" srcOrd="1" destOrd="0" parTransId="{C913162A-CF13-4881-AF24-B0595CCFC155}" sibTransId="{CF504B6F-2897-429E-BC43-EBF55E476D45}"/>
    <dgm:cxn modelId="{9CA48AE1-9A5C-44D2-A68B-4E570666C188}" srcId="{C87352A8-ABDB-4118-910A-83B767D06692}" destId="{88A43C78-60F4-4B4F-B7B9-6B3231657AAC}" srcOrd="0" destOrd="0" parTransId="{F9A30A4D-1BCC-47B8-940E-6E5D6DA1E501}" sibTransId="{21DCDB10-D0DD-410D-8DA5-179E8E6F9685}"/>
    <dgm:cxn modelId="{73E4D3F7-270C-4012-ACA3-FB3CCD1991F4}" type="presParOf" srcId="{F2110DEE-C3DA-4D92-9EAE-6FDCA9116408}" destId="{D10668C2-DFA7-4625-87DF-8A0835E32C04}" srcOrd="0" destOrd="0" presId="urn:microsoft.com/office/officeart/2005/8/layout/vList3"/>
    <dgm:cxn modelId="{BEC2AAB0-25D0-4102-B345-710B4FBB0F93}" type="presParOf" srcId="{D10668C2-DFA7-4625-87DF-8A0835E32C04}" destId="{0FA875C8-46EE-4A3B-A3CF-AB972E3E46F2}" srcOrd="0" destOrd="0" presId="urn:microsoft.com/office/officeart/2005/8/layout/vList3"/>
    <dgm:cxn modelId="{F3236909-3899-47E0-BBCF-8B56CF7DABAF}" type="presParOf" srcId="{D10668C2-DFA7-4625-87DF-8A0835E32C04}" destId="{8931D581-AA60-45C2-9B80-23B63D86ED23}" srcOrd="1" destOrd="0" presId="urn:microsoft.com/office/officeart/2005/8/layout/vList3"/>
    <dgm:cxn modelId="{CCD3F254-11ED-458E-AA1C-C8BD79D7AFE3}" type="presParOf" srcId="{F2110DEE-C3DA-4D92-9EAE-6FDCA9116408}" destId="{FDAFCC0A-D915-4AFB-B226-C9C30694F87C}" srcOrd="1" destOrd="0" presId="urn:microsoft.com/office/officeart/2005/8/layout/vList3"/>
    <dgm:cxn modelId="{E7FE6A2B-7214-4017-AF4F-EC90026B8304}" type="presParOf" srcId="{F2110DEE-C3DA-4D92-9EAE-6FDCA9116408}" destId="{13A94223-5865-480E-B512-1FF0BDCD61DA}" srcOrd="2" destOrd="0" presId="urn:microsoft.com/office/officeart/2005/8/layout/vList3"/>
    <dgm:cxn modelId="{56B0C911-27F8-4560-840E-3801BF0480E8}" type="presParOf" srcId="{13A94223-5865-480E-B512-1FF0BDCD61DA}" destId="{97632833-858F-461F-A664-5036E878C102}" srcOrd="0" destOrd="0" presId="urn:microsoft.com/office/officeart/2005/8/layout/vList3"/>
    <dgm:cxn modelId="{79C8D5B8-5998-46A4-94F0-1E4786576F0E}" type="presParOf" srcId="{13A94223-5865-480E-B512-1FF0BDCD61DA}" destId="{FFC64B77-16C2-4273-8B2E-0A34D0E4CF66}" srcOrd="1" destOrd="0" presId="urn:microsoft.com/office/officeart/2005/8/layout/vList3"/>
    <dgm:cxn modelId="{667FE258-9ED5-48AA-B29C-9ABFEBED902D}" type="presParOf" srcId="{F2110DEE-C3DA-4D92-9EAE-6FDCA9116408}" destId="{416E2AAA-4176-4CE0-8CE3-365DF992C970}" srcOrd="3" destOrd="0" presId="urn:microsoft.com/office/officeart/2005/8/layout/vList3"/>
    <dgm:cxn modelId="{0C5512AB-7C5B-4071-86E5-B7A59BAD978C}" type="presParOf" srcId="{F2110DEE-C3DA-4D92-9EAE-6FDCA9116408}" destId="{04D8759B-7DAF-4B4F-9228-CBF03BA87D03}" srcOrd="4" destOrd="0" presId="urn:microsoft.com/office/officeart/2005/8/layout/vList3"/>
    <dgm:cxn modelId="{DD75B4B4-33F7-4054-A999-BADE8886E4DC}" type="presParOf" srcId="{04D8759B-7DAF-4B4F-9228-CBF03BA87D03}" destId="{C4A8827F-448F-4867-9A7A-1EC6152CE31C}" srcOrd="0" destOrd="0" presId="urn:microsoft.com/office/officeart/2005/8/layout/vList3"/>
    <dgm:cxn modelId="{7CD595AB-11EB-4127-B51A-B0BCD0DEE25F}" type="presParOf" srcId="{04D8759B-7DAF-4B4F-9228-CBF03BA87D03}" destId="{62B5886B-4EF5-454A-8977-DC9E79C5891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7A8BBB-3BD9-407F-83EB-5D2C39EEFB53}" type="doc">
      <dgm:prSet loTypeId="urn:microsoft.com/office/officeart/2008/layout/VerticalAccentLis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414934F4-2096-468C-8E4B-1AAA3E7C31A8}">
      <dgm:prSet phldrT="[نص]" custT="1"/>
      <dgm:spPr/>
      <dgm:t>
        <a:bodyPr/>
        <a:lstStyle/>
        <a:p>
          <a:pPr rtl="1"/>
          <a:endParaRPr lang="ar-SA" sz="2000" b="1" dirty="0"/>
        </a:p>
      </dgm:t>
    </dgm:pt>
    <dgm:pt modelId="{D11B01EE-A9A9-488B-8E54-0E52BEE2E9C5}" type="parTrans" cxnId="{88DC6CFD-1889-4274-9194-D686EDDA44D6}">
      <dgm:prSet/>
      <dgm:spPr/>
      <dgm:t>
        <a:bodyPr/>
        <a:lstStyle/>
        <a:p>
          <a:pPr rtl="1"/>
          <a:endParaRPr lang="ar-SA" sz="2000" b="1"/>
        </a:p>
      </dgm:t>
    </dgm:pt>
    <dgm:pt modelId="{B0D8AD4B-73FA-482F-9934-A8F25079812A}" type="sibTrans" cxnId="{88DC6CFD-1889-4274-9194-D686EDDA44D6}">
      <dgm:prSet/>
      <dgm:spPr/>
      <dgm:t>
        <a:bodyPr/>
        <a:lstStyle/>
        <a:p>
          <a:pPr rtl="1"/>
          <a:endParaRPr lang="ar-SA" sz="2000" b="1"/>
        </a:p>
      </dgm:t>
    </dgm:pt>
    <dgm:pt modelId="{39C72779-51D2-4E78-AD70-06CCE16662A6}">
      <dgm:prSet phldrT="[نص]" custT="1"/>
      <dgm:spPr/>
      <dgm:t>
        <a:bodyPr/>
        <a:lstStyle/>
        <a:p>
          <a:pPr rtl="1"/>
          <a:r>
            <a:rPr lang="ar-SY" sz="2000" b="1" dirty="0"/>
            <a:t>تحتل موريتانيا المرتبة الأولى عربيا في إنتاج معدن الحديد</a:t>
          </a:r>
          <a:endParaRPr lang="ar-SA" sz="2000" b="1" dirty="0"/>
        </a:p>
      </dgm:t>
    </dgm:pt>
    <dgm:pt modelId="{5DAF6515-2008-4CAA-9FB5-213EC3FA3593}" type="parTrans" cxnId="{ED756AD3-366E-426A-9901-A0ED4DD750A8}">
      <dgm:prSet/>
      <dgm:spPr/>
      <dgm:t>
        <a:bodyPr/>
        <a:lstStyle/>
        <a:p>
          <a:pPr rtl="1"/>
          <a:endParaRPr lang="ar-SA" sz="2000" b="1"/>
        </a:p>
      </dgm:t>
    </dgm:pt>
    <dgm:pt modelId="{4C81C833-5B55-4B3F-AB62-AFC6E238324E}" type="sibTrans" cxnId="{ED756AD3-366E-426A-9901-A0ED4DD750A8}">
      <dgm:prSet/>
      <dgm:spPr/>
      <dgm:t>
        <a:bodyPr/>
        <a:lstStyle/>
        <a:p>
          <a:pPr rtl="1"/>
          <a:endParaRPr lang="ar-SA" sz="2000" b="1"/>
        </a:p>
      </dgm:t>
    </dgm:pt>
    <dgm:pt modelId="{C5D832FC-9620-4132-9DE4-EE653E739C8F}">
      <dgm:prSet phldrT="[نص]" custT="1"/>
      <dgm:spPr/>
      <dgm:t>
        <a:bodyPr/>
        <a:lstStyle/>
        <a:p>
          <a:pPr rtl="1"/>
          <a:r>
            <a:rPr lang="ar-SY" sz="2000" b="1" dirty="0"/>
            <a:t>و</a:t>
          </a:r>
          <a:endParaRPr lang="ar-SA" sz="2000" b="1" dirty="0"/>
        </a:p>
      </dgm:t>
    </dgm:pt>
    <dgm:pt modelId="{EF66BF46-38B7-4E47-B488-67651B29311C}" type="parTrans" cxnId="{8254D3FF-86C5-44ED-A909-F7DDB57BF4D0}">
      <dgm:prSet/>
      <dgm:spPr/>
      <dgm:t>
        <a:bodyPr/>
        <a:lstStyle/>
        <a:p>
          <a:pPr rtl="1"/>
          <a:endParaRPr lang="ar-SA" sz="2000" b="1"/>
        </a:p>
      </dgm:t>
    </dgm:pt>
    <dgm:pt modelId="{48BEE81E-26E1-493F-880F-13694CC0F07D}" type="sibTrans" cxnId="{8254D3FF-86C5-44ED-A909-F7DDB57BF4D0}">
      <dgm:prSet/>
      <dgm:spPr/>
      <dgm:t>
        <a:bodyPr/>
        <a:lstStyle/>
        <a:p>
          <a:pPr rtl="1"/>
          <a:endParaRPr lang="ar-SA" sz="2000" b="1"/>
        </a:p>
      </dgm:t>
    </dgm:pt>
    <dgm:pt modelId="{6C1E3043-B6B4-466B-8311-7077CB589BB7}">
      <dgm:prSet phldrT="[نص]" custT="1"/>
      <dgm:spPr/>
      <dgm:t>
        <a:bodyPr/>
        <a:lstStyle/>
        <a:p>
          <a:pPr rtl="1"/>
          <a:r>
            <a:rPr lang="ar-SY" sz="2000" b="1" dirty="0"/>
            <a:t>تتصدر المغرب المرتبة الأولى في إنتاج المعادن التالية (الفوسفات-النحاس-الرصاص – المنجنيز)</a:t>
          </a:r>
          <a:endParaRPr lang="ar-SA" sz="2000" b="1" dirty="0"/>
        </a:p>
      </dgm:t>
    </dgm:pt>
    <dgm:pt modelId="{AA5A1C87-2094-4724-B9C0-83EDCBA2B721}" type="parTrans" cxnId="{C9B3A684-F05C-47FB-8FED-988105078F08}">
      <dgm:prSet/>
      <dgm:spPr/>
      <dgm:t>
        <a:bodyPr/>
        <a:lstStyle/>
        <a:p>
          <a:pPr rtl="1"/>
          <a:endParaRPr lang="ar-SA" sz="2000" b="1"/>
        </a:p>
      </dgm:t>
    </dgm:pt>
    <dgm:pt modelId="{C8335D78-3722-4581-B348-A435FAF51132}" type="sibTrans" cxnId="{C9B3A684-F05C-47FB-8FED-988105078F08}">
      <dgm:prSet/>
      <dgm:spPr/>
      <dgm:t>
        <a:bodyPr/>
        <a:lstStyle/>
        <a:p>
          <a:pPr rtl="1"/>
          <a:endParaRPr lang="ar-SA" sz="2000" b="1"/>
        </a:p>
      </dgm:t>
    </dgm:pt>
    <dgm:pt modelId="{73D6E54A-BC33-44D3-840D-55C576178712}" type="pres">
      <dgm:prSet presAssocID="{D37A8BBB-3BD9-407F-83EB-5D2C39EEFB53}" presName="Name0" presStyleCnt="0">
        <dgm:presLayoutVars>
          <dgm:chMax/>
          <dgm:chPref/>
          <dgm:dir/>
        </dgm:presLayoutVars>
      </dgm:prSet>
      <dgm:spPr/>
    </dgm:pt>
    <dgm:pt modelId="{BF85AE85-DB7D-44DF-98A0-B7419FC7EBFE}" type="pres">
      <dgm:prSet presAssocID="{414934F4-2096-468C-8E4B-1AAA3E7C31A8}" presName="parenttextcomposite" presStyleCnt="0"/>
      <dgm:spPr/>
    </dgm:pt>
    <dgm:pt modelId="{163BBB56-CEB0-4B52-A2B8-727AAABD9C1D}" type="pres">
      <dgm:prSet presAssocID="{414934F4-2096-468C-8E4B-1AAA3E7C31A8}" presName="parenttext" presStyleLbl="revTx" presStyleIdx="0" presStyleCnt="2">
        <dgm:presLayoutVars>
          <dgm:chMax/>
          <dgm:chPref val="2"/>
          <dgm:bulletEnabled val="1"/>
        </dgm:presLayoutVars>
      </dgm:prSet>
      <dgm:spPr/>
    </dgm:pt>
    <dgm:pt modelId="{3EAAADE3-9B67-4240-BA63-725A55CA7F5B}" type="pres">
      <dgm:prSet presAssocID="{414934F4-2096-468C-8E4B-1AAA3E7C31A8}" presName="composite" presStyleCnt="0"/>
      <dgm:spPr/>
    </dgm:pt>
    <dgm:pt modelId="{5F9AD7E0-C441-4803-85A6-3D12D862BE08}" type="pres">
      <dgm:prSet presAssocID="{414934F4-2096-468C-8E4B-1AAA3E7C31A8}" presName="chevron1" presStyleLbl="alignNode1" presStyleIdx="0" presStyleCnt="14"/>
      <dgm:spPr/>
    </dgm:pt>
    <dgm:pt modelId="{F802828A-4320-4C4D-AA2D-E10F5FF31024}" type="pres">
      <dgm:prSet presAssocID="{414934F4-2096-468C-8E4B-1AAA3E7C31A8}" presName="chevron2" presStyleLbl="alignNode1" presStyleIdx="1" presStyleCnt="14"/>
      <dgm:spPr/>
    </dgm:pt>
    <dgm:pt modelId="{26B4F835-AFF2-482D-B835-47CB6B1344B7}" type="pres">
      <dgm:prSet presAssocID="{414934F4-2096-468C-8E4B-1AAA3E7C31A8}" presName="chevron3" presStyleLbl="alignNode1" presStyleIdx="2" presStyleCnt="14"/>
      <dgm:spPr/>
    </dgm:pt>
    <dgm:pt modelId="{670493C1-7A90-46F6-9D7F-148C456BE04F}" type="pres">
      <dgm:prSet presAssocID="{414934F4-2096-468C-8E4B-1AAA3E7C31A8}" presName="chevron4" presStyleLbl="alignNode1" presStyleIdx="3" presStyleCnt="14"/>
      <dgm:spPr/>
    </dgm:pt>
    <dgm:pt modelId="{5CC3A7CC-3579-41FE-9BD2-C880DE3B282B}" type="pres">
      <dgm:prSet presAssocID="{414934F4-2096-468C-8E4B-1AAA3E7C31A8}" presName="chevron5" presStyleLbl="alignNode1" presStyleIdx="4" presStyleCnt="14"/>
      <dgm:spPr/>
    </dgm:pt>
    <dgm:pt modelId="{4D174995-0714-48DD-9A19-A1CF174741AF}" type="pres">
      <dgm:prSet presAssocID="{414934F4-2096-468C-8E4B-1AAA3E7C31A8}" presName="chevron6" presStyleLbl="alignNode1" presStyleIdx="5" presStyleCnt="14"/>
      <dgm:spPr/>
    </dgm:pt>
    <dgm:pt modelId="{3D630BA6-D89B-4113-BAF9-5ED1FB445D7D}" type="pres">
      <dgm:prSet presAssocID="{414934F4-2096-468C-8E4B-1AAA3E7C31A8}" presName="chevron7" presStyleLbl="alignNode1" presStyleIdx="6" presStyleCnt="14"/>
      <dgm:spPr/>
    </dgm:pt>
    <dgm:pt modelId="{2A268B95-9987-4BEC-B134-4DFD5D58C78B}" type="pres">
      <dgm:prSet presAssocID="{414934F4-2096-468C-8E4B-1AAA3E7C31A8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</dgm:pt>
    <dgm:pt modelId="{91F71B33-4D04-4D46-818E-F19DEB9B531B}" type="pres">
      <dgm:prSet presAssocID="{B0D8AD4B-73FA-482F-9934-A8F25079812A}" presName="sibTrans" presStyleCnt="0"/>
      <dgm:spPr/>
    </dgm:pt>
    <dgm:pt modelId="{57D7B95A-D41E-4BB7-B89C-37DC8A63B60D}" type="pres">
      <dgm:prSet presAssocID="{C5D832FC-9620-4132-9DE4-EE653E739C8F}" presName="parenttextcomposite" presStyleCnt="0"/>
      <dgm:spPr/>
    </dgm:pt>
    <dgm:pt modelId="{CF96AE88-DA29-4BED-BE8D-DC137E99A156}" type="pres">
      <dgm:prSet presAssocID="{C5D832FC-9620-4132-9DE4-EE653E739C8F}" presName="parenttext" presStyleLbl="revTx" presStyleIdx="1" presStyleCnt="2">
        <dgm:presLayoutVars>
          <dgm:chMax/>
          <dgm:chPref val="2"/>
          <dgm:bulletEnabled val="1"/>
        </dgm:presLayoutVars>
      </dgm:prSet>
      <dgm:spPr/>
    </dgm:pt>
    <dgm:pt modelId="{744DB865-8D34-437E-BB61-B781554D7274}" type="pres">
      <dgm:prSet presAssocID="{C5D832FC-9620-4132-9DE4-EE653E739C8F}" presName="composite" presStyleCnt="0"/>
      <dgm:spPr/>
    </dgm:pt>
    <dgm:pt modelId="{D24449F9-C3F5-4F2D-A98A-4D55D5912A82}" type="pres">
      <dgm:prSet presAssocID="{C5D832FC-9620-4132-9DE4-EE653E739C8F}" presName="chevron1" presStyleLbl="alignNode1" presStyleIdx="7" presStyleCnt="14"/>
      <dgm:spPr/>
    </dgm:pt>
    <dgm:pt modelId="{DDB72A34-2C34-41E8-A23A-6CB490A44DB8}" type="pres">
      <dgm:prSet presAssocID="{C5D832FC-9620-4132-9DE4-EE653E739C8F}" presName="chevron2" presStyleLbl="alignNode1" presStyleIdx="8" presStyleCnt="14"/>
      <dgm:spPr/>
    </dgm:pt>
    <dgm:pt modelId="{052EE637-3F01-452D-B8E0-497ADFFFE6C1}" type="pres">
      <dgm:prSet presAssocID="{C5D832FC-9620-4132-9DE4-EE653E739C8F}" presName="chevron3" presStyleLbl="alignNode1" presStyleIdx="9" presStyleCnt="14"/>
      <dgm:spPr/>
    </dgm:pt>
    <dgm:pt modelId="{9C988339-2AC4-46F0-81D4-C5C0FCB24882}" type="pres">
      <dgm:prSet presAssocID="{C5D832FC-9620-4132-9DE4-EE653E739C8F}" presName="chevron4" presStyleLbl="alignNode1" presStyleIdx="10" presStyleCnt="14"/>
      <dgm:spPr/>
    </dgm:pt>
    <dgm:pt modelId="{3C1B9E4B-07BD-4571-9D07-09D04DD03DD1}" type="pres">
      <dgm:prSet presAssocID="{C5D832FC-9620-4132-9DE4-EE653E739C8F}" presName="chevron5" presStyleLbl="alignNode1" presStyleIdx="11" presStyleCnt="14"/>
      <dgm:spPr/>
    </dgm:pt>
    <dgm:pt modelId="{CA5E16ED-D71E-452F-8A25-D90A16E93D55}" type="pres">
      <dgm:prSet presAssocID="{C5D832FC-9620-4132-9DE4-EE653E739C8F}" presName="chevron6" presStyleLbl="alignNode1" presStyleIdx="12" presStyleCnt="14"/>
      <dgm:spPr/>
    </dgm:pt>
    <dgm:pt modelId="{652313E3-B33A-4931-B25E-128BC1A2A950}" type="pres">
      <dgm:prSet presAssocID="{C5D832FC-9620-4132-9DE4-EE653E739C8F}" presName="chevron7" presStyleLbl="alignNode1" presStyleIdx="13" presStyleCnt="14"/>
      <dgm:spPr/>
    </dgm:pt>
    <dgm:pt modelId="{A4212B12-0DA6-4EA3-825B-77EF819F7CCD}" type="pres">
      <dgm:prSet presAssocID="{C5D832FC-9620-4132-9DE4-EE653E739C8F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</dgm:pt>
  </dgm:ptLst>
  <dgm:cxnLst>
    <dgm:cxn modelId="{A0919425-8A61-4165-A3EC-2F21E6B8CDD4}" type="presOf" srcId="{C5D832FC-9620-4132-9DE4-EE653E739C8F}" destId="{CF96AE88-DA29-4BED-BE8D-DC137E99A156}" srcOrd="0" destOrd="0" presId="urn:microsoft.com/office/officeart/2008/layout/VerticalAccentList"/>
    <dgm:cxn modelId="{FE040C70-08F1-4A1C-AC58-3058712B9218}" type="presOf" srcId="{6C1E3043-B6B4-466B-8311-7077CB589BB7}" destId="{A4212B12-0DA6-4EA3-825B-77EF819F7CCD}" srcOrd="0" destOrd="0" presId="urn:microsoft.com/office/officeart/2008/layout/VerticalAccentList"/>
    <dgm:cxn modelId="{A8BD2A7E-A038-46DA-B940-A9D0344EDD3D}" type="presOf" srcId="{414934F4-2096-468C-8E4B-1AAA3E7C31A8}" destId="{163BBB56-CEB0-4B52-A2B8-727AAABD9C1D}" srcOrd="0" destOrd="0" presId="urn:microsoft.com/office/officeart/2008/layout/VerticalAccentList"/>
    <dgm:cxn modelId="{C9B3A684-F05C-47FB-8FED-988105078F08}" srcId="{C5D832FC-9620-4132-9DE4-EE653E739C8F}" destId="{6C1E3043-B6B4-466B-8311-7077CB589BB7}" srcOrd="0" destOrd="0" parTransId="{AA5A1C87-2094-4724-B9C0-83EDCBA2B721}" sibTransId="{C8335D78-3722-4581-B348-A435FAF51132}"/>
    <dgm:cxn modelId="{43DCA5B6-358C-44EC-8728-8D88EA2EF653}" type="presOf" srcId="{D37A8BBB-3BD9-407F-83EB-5D2C39EEFB53}" destId="{73D6E54A-BC33-44D3-840D-55C576178712}" srcOrd="0" destOrd="0" presId="urn:microsoft.com/office/officeart/2008/layout/VerticalAccentList"/>
    <dgm:cxn modelId="{ED756AD3-366E-426A-9901-A0ED4DD750A8}" srcId="{414934F4-2096-468C-8E4B-1AAA3E7C31A8}" destId="{39C72779-51D2-4E78-AD70-06CCE16662A6}" srcOrd="0" destOrd="0" parTransId="{5DAF6515-2008-4CAA-9FB5-213EC3FA3593}" sibTransId="{4C81C833-5B55-4B3F-AB62-AFC6E238324E}"/>
    <dgm:cxn modelId="{2DB5DED9-0CAE-4BF0-9A13-9681CA30A597}" type="presOf" srcId="{39C72779-51D2-4E78-AD70-06CCE16662A6}" destId="{2A268B95-9987-4BEC-B134-4DFD5D58C78B}" srcOrd="0" destOrd="0" presId="urn:microsoft.com/office/officeart/2008/layout/VerticalAccentList"/>
    <dgm:cxn modelId="{88DC6CFD-1889-4274-9194-D686EDDA44D6}" srcId="{D37A8BBB-3BD9-407F-83EB-5D2C39EEFB53}" destId="{414934F4-2096-468C-8E4B-1AAA3E7C31A8}" srcOrd="0" destOrd="0" parTransId="{D11B01EE-A9A9-488B-8E54-0E52BEE2E9C5}" sibTransId="{B0D8AD4B-73FA-482F-9934-A8F25079812A}"/>
    <dgm:cxn modelId="{8254D3FF-86C5-44ED-A909-F7DDB57BF4D0}" srcId="{D37A8BBB-3BD9-407F-83EB-5D2C39EEFB53}" destId="{C5D832FC-9620-4132-9DE4-EE653E739C8F}" srcOrd="1" destOrd="0" parTransId="{EF66BF46-38B7-4E47-B488-67651B29311C}" sibTransId="{48BEE81E-26E1-493F-880F-13694CC0F07D}"/>
    <dgm:cxn modelId="{0905E7FB-235F-4DD6-918C-A384A2D7AD5A}" type="presParOf" srcId="{73D6E54A-BC33-44D3-840D-55C576178712}" destId="{BF85AE85-DB7D-44DF-98A0-B7419FC7EBFE}" srcOrd="0" destOrd="0" presId="urn:microsoft.com/office/officeart/2008/layout/VerticalAccentList"/>
    <dgm:cxn modelId="{D867EDE6-5F54-418E-AAA7-F877447329D4}" type="presParOf" srcId="{BF85AE85-DB7D-44DF-98A0-B7419FC7EBFE}" destId="{163BBB56-CEB0-4B52-A2B8-727AAABD9C1D}" srcOrd="0" destOrd="0" presId="urn:microsoft.com/office/officeart/2008/layout/VerticalAccentList"/>
    <dgm:cxn modelId="{63C74871-050D-4EAA-A2F0-2C6E3D54A076}" type="presParOf" srcId="{73D6E54A-BC33-44D3-840D-55C576178712}" destId="{3EAAADE3-9B67-4240-BA63-725A55CA7F5B}" srcOrd="1" destOrd="0" presId="urn:microsoft.com/office/officeart/2008/layout/VerticalAccentList"/>
    <dgm:cxn modelId="{FE78D33A-D722-40CC-833D-704DB02148E7}" type="presParOf" srcId="{3EAAADE3-9B67-4240-BA63-725A55CA7F5B}" destId="{5F9AD7E0-C441-4803-85A6-3D12D862BE08}" srcOrd="0" destOrd="0" presId="urn:microsoft.com/office/officeart/2008/layout/VerticalAccentList"/>
    <dgm:cxn modelId="{0C7FD376-BB5B-47B1-8D91-C4433D7C4A84}" type="presParOf" srcId="{3EAAADE3-9B67-4240-BA63-725A55CA7F5B}" destId="{F802828A-4320-4C4D-AA2D-E10F5FF31024}" srcOrd="1" destOrd="0" presId="urn:microsoft.com/office/officeart/2008/layout/VerticalAccentList"/>
    <dgm:cxn modelId="{FBC8C677-27C3-41B9-8002-1D5FAF15A822}" type="presParOf" srcId="{3EAAADE3-9B67-4240-BA63-725A55CA7F5B}" destId="{26B4F835-AFF2-482D-B835-47CB6B1344B7}" srcOrd="2" destOrd="0" presId="urn:microsoft.com/office/officeart/2008/layout/VerticalAccentList"/>
    <dgm:cxn modelId="{DBD732C0-59B8-4F9B-A9EB-C39C7C148377}" type="presParOf" srcId="{3EAAADE3-9B67-4240-BA63-725A55CA7F5B}" destId="{670493C1-7A90-46F6-9D7F-148C456BE04F}" srcOrd="3" destOrd="0" presId="urn:microsoft.com/office/officeart/2008/layout/VerticalAccentList"/>
    <dgm:cxn modelId="{5D49CB5A-3D4C-4CF9-B321-2EB563A4B1B8}" type="presParOf" srcId="{3EAAADE3-9B67-4240-BA63-725A55CA7F5B}" destId="{5CC3A7CC-3579-41FE-9BD2-C880DE3B282B}" srcOrd="4" destOrd="0" presId="urn:microsoft.com/office/officeart/2008/layout/VerticalAccentList"/>
    <dgm:cxn modelId="{C4900C30-0097-4872-B8BD-6436BA9C6EF9}" type="presParOf" srcId="{3EAAADE3-9B67-4240-BA63-725A55CA7F5B}" destId="{4D174995-0714-48DD-9A19-A1CF174741AF}" srcOrd="5" destOrd="0" presId="urn:microsoft.com/office/officeart/2008/layout/VerticalAccentList"/>
    <dgm:cxn modelId="{C07C6742-F383-40F5-A42D-4503D2B04AC0}" type="presParOf" srcId="{3EAAADE3-9B67-4240-BA63-725A55CA7F5B}" destId="{3D630BA6-D89B-4113-BAF9-5ED1FB445D7D}" srcOrd="6" destOrd="0" presId="urn:microsoft.com/office/officeart/2008/layout/VerticalAccentList"/>
    <dgm:cxn modelId="{4773A8CA-57A7-490E-B2F3-02A46E812F75}" type="presParOf" srcId="{3EAAADE3-9B67-4240-BA63-725A55CA7F5B}" destId="{2A268B95-9987-4BEC-B134-4DFD5D58C78B}" srcOrd="7" destOrd="0" presId="urn:microsoft.com/office/officeart/2008/layout/VerticalAccentList"/>
    <dgm:cxn modelId="{17158C4C-5ACE-4A56-89EF-CF3EFB1104EA}" type="presParOf" srcId="{73D6E54A-BC33-44D3-840D-55C576178712}" destId="{91F71B33-4D04-4D46-818E-F19DEB9B531B}" srcOrd="2" destOrd="0" presId="urn:microsoft.com/office/officeart/2008/layout/VerticalAccentList"/>
    <dgm:cxn modelId="{D97A643D-105C-4462-BB94-7886A2B170F2}" type="presParOf" srcId="{73D6E54A-BC33-44D3-840D-55C576178712}" destId="{57D7B95A-D41E-4BB7-B89C-37DC8A63B60D}" srcOrd="3" destOrd="0" presId="urn:microsoft.com/office/officeart/2008/layout/VerticalAccentList"/>
    <dgm:cxn modelId="{38AC159B-0F94-4333-BC49-D1D3312433E5}" type="presParOf" srcId="{57D7B95A-D41E-4BB7-B89C-37DC8A63B60D}" destId="{CF96AE88-DA29-4BED-BE8D-DC137E99A156}" srcOrd="0" destOrd="0" presId="urn:microsoft.com/office/officeart/2008/layout/VerticalAccentList"/>
    <dgm:cxn modelId="{A4F2A27C-1CFC-4BD6-8D4E-53F607696ECB}" type="presParOf" srcId="{73D6E54A-BC33-44D3-840D-55C576178712}" destId="{744DB865-8D34-437E-BB61-B781554D7274}" srcOrd="4" destOrd="0" presId="urn:microsoft.com/office/officeart/2008/layout/VerticalAccentList"/>
    <dgm:cxn modelId="{B11437D4-A44E-4703-8BD2-8BA025349B75}" type="presParOf" srcId="{744DB865-8D34-437E-BB61-B781554D7274}" destId="{D24449F9-C3F5-4F2D-A98A-4D55D5912A82}" srcOrd="0" destOrd="0" presId="urn:microsoft.com/office/officeart/2008/layout/VerticalAccentList"/>
    <dgm:cxn modelId="{3FFF2E3F-AECB-4509-B7D1-AF91783B9732}" type="presParOf" srcId="{744DB865-8D34-437E-BB61-B781554D7274}" destId="{DDB72A34-2C34-41E8-A23A-6CB490A44DB8}" srcOrd="1" destOrd="0" presId="urn:microsoft.com/office/officeart/2008/layout/VerticalAccentList"/>
    <dgm:cxn modelId="{4BB516DD-1FA6-4821-83F7-96979031B8CC}" type="presParOf" srcId="{744DB865-8D34-437E-BB61-B781554D7274}" destId="{052EE637-3F01-452D-B8E0-497ADFFFE6C1}" srcOrd="2" destOrd="0" presId="urn:microsoft.com/office/officeart/2008/layout/VerticalAccentList"/>
    <dgm:cxn modelId="{080929B5-145B-4B10-B6A1-8855D48CB341}" type="presParOf" srcId="{744DB865-8D34-437E-BB61-B781554D7274}" destId="{9C988339-2AC4-46F0-81D4-C5C0FCB24882}" srcOrd="3" destOrd="0" presId="urn:microsoft.com/office/officeart/2008/layout/VerticalAccentList"/>
    <dgm:cxn modelId="{385974EA-D6B5-4DD4-AC86-6ADBF280A3D6}" type="presParOf" srcId="{744DB865-8D34-437E-BB61-B781554D7274}" destId="{3C1B9E4B-07BD-4571-9D07-09D04DD03DD1}" srcOrd="4" destOrd="0" presId="urn:microsoft.com/office/officeart/2008/layout/VerticalAccentList"/>
    <dgm:cxn modelId="{87AF15D6-8DAF-432E-A648-01219651AE6C}" type="presParOf" srcId="{744DB865-8D34-437E-BB61-B781554D7274}" destId="{CA5E16ED-D71E-452F-8A25-D90A16E93D55}" srcOrd="5" destOrd="0" presId="urn:microsoft.com/office/officeart/2008/layout/VerticalAccentList"/>
    <dgm:cxn modelId="{C1C9B476-0998-4DCE-9098-D8F00A970027}" type="presParOf" srcId="{744DB865-8D34-437E-BB61-B781554D7274}" destId="{652313E3-B33A-4931-B25E-128BC1A2A950}" srcOrd="6" destOrd="0" presId="urn:microsoft.com/office/officeart/2008/layout/VerticalAccentList"/>
    <dgm:cxn modelId="{7320893F-6061-4491-BE52-7658D7BE5EFF}" type="presParOf" srcId="{744DB865-8D34-437E-BB61-B781554D7274}" destId="{A4212B12-0DA6-4EA3-825B-77EF819F7CCD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1D581-AA60-45C2-9B80-23B63D86ED23}">
      <dsp:nvSpPr>
        <dsp:cNvPr id="0" name=""/>
        <dsp:cNvSpPr/>
      </dsp:nvSpPr>
      <dsp:spPr>
        <a:xfrm>
          <a:off x="1378814" y="2761"/>
          <a:ext cx="6788347" cy="1324129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95250" rIns="583904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500" kern="1200" dirty="0"/>
            <a:t>النفط هو بقايا عضوية على هيئة نباتات وحيوانات دقيقة ترسبت في عصور قديمة و </a:t>
          </a:r>
          <a:r>
            <a:rPr lang="ar-SY" sz="2500" kern="1200" dirty="0" err="1"/>
            <a:t>انطمرت</a:t>
          </a:r>
          <a:r>
            <a:rPr lang="ar-SY" sz="2500" kern="1200" dirty="0"/>
            <a:t> تحت رواسب سميكة وتحولت بالضغط و الحرارة إلى صورتها الحالية </a:t>
          </a:r>
          <a:endParaRPr lang="ar-SA" sz="2500" kern="1200" dirty="0"/>
        </a:p>
      </dsp:txBody>
      <dsp:txXfrm>
        <a:off x="1378814" y="2761"/>
        <a:ext cx="6457315" cy="1324129"/>
      </dsp:txXfrm>
    </dsp:sp>
    <dsp:sp modelId="{0FA875C8-46EE-4A3B-A3CF-AB972E3E46F2}">
      <dsp:nvSpPr>
        <dsp:cNvPr id="0" name=""/>
        <dsp:cNvSpPr/>
      </dsp:nvSpPr>
      <dsp:spPr>
        <a:xfrm>
          <a:off x="7505097" y="2761"/>
          <a:ext cx="1324129" cy="132412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FC64B77-16C2-4273-8B2E-0A34D0E4CF66}">
      <dsp:nvSpPr>
        <dsp:cNvPr id="0" name=""/>
        <dsp:cNvSpPr/>
      </dsp:nvSpPr>
      <dsp:spPr>
        <a:xfrm>
          <a:off x="1378814" y="1722153"/>
          <a:ext cx="6788347" cy="1324129"/>
        </a:xfrm>
        <a:prstGeom prst="homePlat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95250" rIns="583904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500" kern="1200" dirty="0"/>
            <a:t>الغاز الطبيعي هو غاز مصاحب للنفط الخام أو يوجد منفردا تتم إسالته لاستخدامات عديدة</a:t>
          </a:r>
          <a:endParaRPr lang="ar-SA" sz="2500" kern="1200" dirty="0"/>
        </a:p>
      </dsp:txBody>
      <dsp:txXfrm>
        <a:off x="1378814" y="1722153"/>
        <a:ext cx="6457315" cy="1324129"/>
      </dsp:txXfrm>
    </dsp:sp>
    <dsp:sp modelId="{97632833-858F-461F-A664-5036E878C102}">
      <dsp:nvSpPr>
        <dsp:cNvPr id="0" name=""/>
        <dsp:cNvSpPr/>
      </dsp:nvSpPr>
      <dsp:spPr>
        <a:xfrm>
          <a:off x="7505097" y="1722153"/>
          <a:ext cx="1324129" cy="132412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5000" r="-5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62B5886B-4EF5-454A-8977-DC9E79C58915}">
      <dsp:nvSpPr>
        <dsp:cNvPr id="0" name=""/>
        <dsp:cNvSpPr/>
      </dsp:nvSpPr>
      <dsp:spPr>
        <a:xfrm>
          <a:off x="1378814" y="3441545"/>
          <a:ext cx="6788347" cy="1324129"/>
        </a:xfrm>
        <a:prstGeom prst="homePlat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0" tIns="95250" rIns="583904" bIns="9525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500" kern="1200" dirty="0"/>
            <a:t>الطاقة هي قوى محركة للآلات و عنصر مهم للتقدم  و التطور الاقتصادي في جميع المجالات</a:t>
          </a:r>
          <a:endParaRPr lang="ar-SA" sz="2500" kern="1200" dirty="0"/>
        </a:p>
      </dsp:txBody>
      <dsp:txXfrm>
        <a:off x="1378814" y="3441545"/>
        <a:ext cx="6457315" cy="1324129"/>
      </dsp:txXfrm>
    </dsp:sp>
    <dsp:sp modelId="{C4A8827F-448F-4867-9A7A-1EC6152CE31C}">
      <dsp:nvSpPr>
        <dsp:cNvPr id="0" name=""/>
        <dsp:cNvSpPr/>
      </dsp:nvSpPr>
      <dsp:spPr>
        <a:xfrm>
          <a:off x="7505097" y="3441545"/>
          <a:ext cx="1324129" cy="132412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5000" r="-55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BBB56-CEB0-4B52-A2B8-727AAABD9C1D}">
      <dsp:nvSpPr>
        <dsp:cNvPr id="0" name=""/>
        <dsp:cNvSpPr/>
      </dsp:nvSpPr>
      <dsp:spPr>
        <a:xfrm>
          <a:off x="1782810" y="495"/>
          <a:ext cx="4423455" cy="40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b="1" kern="1200" dirty="0"/>
        </a:p>
      </dsp:txBody>
      <dsp:txXfrm>
        <a:off x="1782810" y="495"/>
        <a:ext cx="4423455" cy="402132"/>
      </dsp:txXfrm>
    </dsp:sp>
    <dsp:sp modelId="{5F9AD7E0-C441-4803-85A6-3D12D862BE08}">
      <dsp:nvSpPr>
        <dsp:cNvPr id="0" name=""/>
        <dsp:cNvSpPr/>
      </dsp:nvSpPr>
      <dsp:spPr>
        <a:xfrm>
          <a:off x="1782810" y="402628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02828A-4320-4C4D-AA2D-E10F5FF31024}">
      <dsp:nvSpPr>
        <dsp:cNvPr id="0" name=""/>
        <dsp:cNvSpPr/>
      </dsp:nvSpPr>
      <dsp:spPr>
        <a:xfrm>
          <a:off x="2404551" y="402628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799669"/>
                <a:satOff val="-3690"/>
                <a:lumOff val="1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99669"/>
                <a:satOff val="-3690"/>
                <a:lumOff val="1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99669"/>
                <a:satOff val="-3690"/>
                <a:lumOff val="1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99669"/>
              <a:satOff val="-3690"/>
              <a:lumOff val="13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B4F835-AFF2-482D-B835-47CB6B1344B7}">
      <dsp:nvSpPr>
        <dsp:cNvPr id="0" name=""/>
        <dsp:cNvSpPr/>
      </dsp:nvSpPr>
      <dsp:spPr>
        <a:xfrm>
          <a:off x="3026784" y="402628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599337"/>
                <a:satOff val="-7380"/>
                <a:lumOff val="27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599337"/>
                <a:satOff val="-7380"/>
                <a:lumOff val="27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599337"/>
                <a:satOff val="-7380"/>
                <a:lumOff val="27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599337"/>
              <a:satOff val="-7380"/>
              <a:lumOff val="27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0493C1-7A90-46F6-9D7F-148C456BE04F}">
      <dsp:nvSpPr>
        <dsp:cNvPr id="0" name=""/>
        <dsp:cNvSpPr/>
      </dsp:nvSpPr>
      <dsp:spPr>
        <a:xfrm>
          <a:off x="3648525" y="402628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2399006"/>
                <a:satOff val="-11070"/>
                <a:lumOff val="4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399006"/>
                <a:satOff val="-11070"/>
                <a:lumOff val="4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399006"/>
                <a:satOff val="-11070"/>
                <a:lumOff val="4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2399006"/>
              <a:satOff val="-11070"/>
              <a:lumOff val="4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C3A7CC-3579-41FE-9BD2-C880DE3B282B}">
      <dsp:nvSpPr>
        <dsp:cNvPr id="0" name=""/>
        <dsp:cNvSpPr/>
      </dsp:nvSpPr>
      <dsp:spPr>
        <a:xfrm>
          <a:off x="4270758" y="402628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3198675"/>
                <a:satOff val="-14759"/>
                <a:lumOff val="5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198675"/>
                <a:satOff val="-14759"/>
                <a:lumOff val="5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198675"/>
                <a:satOff val="-14759"/>
                <a:lumOff val="5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198675"/>
              <a:satOff val="-14759"/>
              <a:lumOff val="5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174995-0714-48DD-9A19-A1CF174741AF}">
      <dsp:nvSpPr>
        <dsp:cNvPr id="0" name=""/>
        <dsp:cNvSpPr/>
      </dsp:nvSpPr>
      <dsp:spPr>
        <a:xfrm>
          <a:off x="4892499" y="402628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3998343"/>
                <a:satOff val="-18449"/>
                <a:lumOff val="67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3998343"/>
                <a:satOff val="-18449"/>
                <a:lumOff val="67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3998343"/>
                <a:satOff val="-18449"/>
                <a:lumOff val="67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998343"/>
              <a:satOff val="-18449"/>
              <a:lumOff val="67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630BA6-D89B-4113-BAF9-5ED1FB445D7D}">
      <dsp:nvSpPr>
        <dsp:cNvPr id="0" name=""/>
        <dsp:cNvSpPr/>
      </dsp:nvSpPr>
      <dsp:spPr>
        <a:xfrm>
          <a:off x="5514732" y="402628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4798012"/>
                <a:satOff val="-22139"/>
                <a:lumOff val="8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798012"/>
                <a:satOff val="-22139"/>
                <a:lumOff val="8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798012"/>
                <a:satOff val="-22139"/>
                <a:lumOff val="8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4798012"/>
              <a:satOff val="-22139"/>
              <a:lumOff val="81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268B95-9987-4BEC-B134-4DFD5D58C78B}">
      <dsp:nvSpPr>
        <dsp:cNvPr id="0" name=""/>
        <dsp:cNvSpPr/>
      </dsp:nvSpPr>
      <dsp:spPr>
        <a:xfrm>
          <a:off x="1782810" y="484544"/>
          <a:ext cx="4480960" cy="655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تحتل موريتانيا المرتبة الأولى عربيا في إنتاج معدن الحديد</a:t>
          </a:r>
          <a:endParaRPr lang="ar-SA" sz="2000" b="1" kern="1200" dirty="0"/>
        </a:p>
      </dsp:txBody>
      <dsp:txXfrm>
        <a:off x="1782810" y="484544"/>
        <a:ext cx="4480960" cy="655326"/>
      </dsp:txXfrm>
    </dsp:sp>
    <dsp:sp modelId="{CF96AE88-DA29-4BED-BE8D-DC137E99A156}">
      <dsp:nvSpPr>
        <dsp:cNvPr id="0" name=""/>
        <dsp:cNvSpPr/>
      </dsp:nvSpPr>
      <dsp:spPr>
        <a:xfrm>
          <a:off x="1782810" y="1250957"/>
          <a:ext cx="4423455" cy="40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و</a:t>
          </a:r>
          <a:endParaRPr lang="ar-SA" sz="2000" b="1" kern="1200" dirty="0"/>
        </a:p>
      </dsp:txBody>
      <dsp:txXfrm>
        <a:off x="1782810" y="1250957"/>
        <a:ext cx="4423455" cy="402132"/>
      </dsp:txXfrm>
    </dsp:sp>
    <dsp:sp modelId="{D24449F9-C3F5-4F2D-A98A-4D55D5912A82}">
      <dsp:nvSpPr>
        <dsp:cNvPr id="0" name=""/>
        <dsp:cNvSpPr/>
      </dsp:nvSpPr>
      <dsp:spPr>
        <a:xfrm>
          <a:off x="1782810" y="1653089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5597681"/>
                <a:satOff val="-25829"/>
                <a:lumOff val="95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5597681"/>
                <a:satOff val="-25829"/>
                <a:lumOff val="95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5597681"/>
                <a:satOff val="-25829"/>
                <a:lumOff val="95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597681"/>
              <a:satOff val="-25829"/>
              <a:lumOff val="95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B72A34-2C34-41E8-A23A-6CB490A44DB8}">
      <dsp:nvSpPr>
        <dsp:cNvPr id="0" name=""/>
        <dsp:cNvSpPr/>
      </dsp:nvSpPr>
      <dsp:spPr>
        <a:xfrm>
          <a:off x="2404551" y="1653089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6397349"/>
                <a:satOff val="-29519"/>
                <a:lumOff val="108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397349"/>
                <a:satOff val="-29519"/>
                <a:lumOff val="108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397349"/>
                <a:satOff val="-29519"/>
                <a:lumOff val="108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397349"/>
              <a:satOff val="-29519"/>
              <a:lumOff val="108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2EE637-3F01-452D-B8E0-497ADFFFE6C1}">
      <dsp:nvSpPr>
        <dsp:cNvPr id="0" name=""/>
        <dsp:cNvSpPr/>
      </dsp:nvSpPr>
      <dsp:spPr>
        <a:xfrm>
          <a:off x="3026784" y="1653089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7197018"/>
                <a:satOff val="-33209"/>
                <a:lumOff val="12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197018"/>
                <a:satOff val="-33209"/>
                <a:lumOff val="12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197018"/>
                <a:satOff val="-33209"/>
                <a:lumOff val="12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197018"/>
              <a:satOff val="-33209"/>
              <a:lumOff val="12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988339-2AC4-46F0-81D4-C5C0FCB24882}">
      <dsp:nvSpPr>
        <dsp:cNvPr id="0" name=""/>
        <dsp:cNvSpPr/>
      </dsp:nvSpPr>
      <dsp:spPr>
        <a:xfrm>
          <a:off x="3648525" y="1653089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7996686"/>
                <a:satOff val="-36898"/>
                <a:lumOff val="135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7996686"/>
                <a:satOff val="-36898"/>
                <a:lumOff val="135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7996686"/>
                <a:satOff val="-36898"/>
                <a:lumOff val="135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7996686"/>
              <a:satOff val="-36898"/>
              <a:lumOff val="135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1B9E4B-07BD-4571-9D07-09D04DD03DD1}">
      <dsp:nvSpPr>
        <dsp:cNvPr id="0" name=""/>
        <dsp:cNvSpPr/>
      </dsp:nvSpPr>
      <dsp:spPr>
        <a:xfrm>
          <a:off x="4270758" y="1653089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8796355"/>
                <a:satOff val="-40588"/>
                <a:lumOff val="14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796355"/>
                <a:satOff val="-40588"/>
                <a:lumOff val="14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796355"/>
                <a:satOff val="-40588"/>
                <a:lumOff val="14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796355"/>
              <a:satOff val="-40588"/>
              <a:lumOff val="149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5E16ED-D71E-452F-8A25-D90A16E93D55}">
      <dsp:nvSpPr>
        <dsp:cNvPr id="0" name=""/>
        <dsp:cNvSpPr/>
      </dsp:nvSpPr>
      <dsp:spPr>
        <a:xfrm>
          <a:off x="4892499" y="1653089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9596024"/>
                <a:satOff val="-44278"/>
                <a:lumOff val="16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596024"/>
                <a:satOff val="-44278"/>
                <a:lumOff val="16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596024"/>
                <a:satOff val="-44278"/>
                <a:lumOff val="16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9596024"/>
              <a:satOff val="-44278"/>
              <a:lumOff val="162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2313E3-B33A-4931-B25E-128BC1A2A950}">
      <dsp:nvSpPr>
        <dsp:cNvPr id="0" name=""/>
        <dsp:cNvSpPr/>
      </dsp:nvSpPr>
      <dsp:spPr>
        <a:xfrm>
          <a:off x="5514732" y="1653089"/>
          <a:ext cx="1035088" cy="819158"/>
        </a:xfrm>
        <a:prstGeom prst="chevron">
          <a:avLst>
            <a:gd name="adj" fmla="val 7061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212B12-0DA6-4EA3-825B-77EF819F7CCD}">
      <dsp:nvSpPr>
        <dsp:cNvPr id="0" name=""/>
        <dsp:cNvSpPr/>
      </dsp:nvSpPr>
      <dsp:spPr>
        <a:xfrm>
          <a:off x="1782810" y="1735005"/>
          <a:ext cx="4480960" cy="6553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2000" b="1" kern="1200" dirty="0"/>
            <a:t>تتصدر المغرب المرتبة الأولى في إنتاج المعادن التالية (الفوسفات-النحاس-الرصاص – المنجنيز)</a:t>
          </a:r>
          <a:endParaRPr lang="ar-SA" sz="2000" b="1" kern="1200" dirty="0"/>
        </a:p>
      </dsp:txBody>
      <dsp:txXfrm>
        <a:off x="1782810" y="1735005"/>
        <a:ext cx="4480960" cy="655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2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5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7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7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1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5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3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5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5760E-7B8A-4106-9ADA-E6CDE6E93A33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032A6-6F87-47F7-A980-3F6BA313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3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 /><Relationship Id="rId3" Type="http://schemas.openxmlformats.org/officeDocument/2006/relationships/image" Target="../media/image4.png" /><Relationship Id="rId7" Type="http://schemas.openxmlformats.org/officeDocument/2006/relationships/diagramQuickStyle" Target="../diagrams/quickStyle1.xml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Relationship Id="rId6" Type="http://schemas.openxmlformats.org/officeDocument/2006/relationships/diagramLayout" Target="../diagrams/layout1.xml" /><Relationship Id="rId5" Type="http://schemas.openxmlformats.org/officeDocument/2006/relationships/diagramData" Target="../diagrams/data1.xml" /><Relationship Id="rId4" Type="http://schemas.microsoft.com/office/2007/relationships/hdphoto" Target="../media/hdphoto2.wdp" /><Relationship Id="rId9" Type="http://schemas.microsoft.com/office/2007/relationships/diagramDrawing" Target="../diagrams/drawing1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 /><Relationship Id="rId3" Type="http://schemas.openxmlformats.org/officeDocument/2006/relationships/diagramLayout" Target="../diagrams/layout2.xml" /><Relationship Id="rId7" Type="http://schemas.openxmlformats.org/officeDocument/2006/relationships/image" Target="../media/image8.png" /><Relationship Id="rId12" Type="http://schemas.openxmlformats.org/officeDocument/2006/relationships/image" Target="../media/image13.jpg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11" Type="http://schemas.openxmlformats.org/officeDocument/2006/relationships/image" Target="../media/image12.jpg" /><Relationship Id="rId5" Type="http://schemas.openxmlformats.org/officeDocument/2006/relationships/diagramColors" Target="../diagrams/colors2.xml" /><Relationship Id="rId10" Type="http://schemas.openxmlformats.org/officeDocument/2006/relationships/image" Target="../media/image11.jpg" /><Relationship Id="rId4" Type="http://schemas.openxmlformats.org/officeDocument/2006/relationships/diagramQuickStyle" Target="../diagrams/quickStyle2.xml" /><Relationship Id="rId9" Type="http://schemas.openxmlformats.org/officeDocument/2006/relationships/image" Target="../media/image10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78" b="90667" l="0" r="97778">
                        <a14:foregroundMark x1="38667" y1="29333" x2="37333" y2="38667"/>
                        <a14:foregroundMark x1="68000" y1="15111" x2="60889" y2="21778"/>
                        <a14:foregroundMark x1="73778" y1="21778" x2="80000" y2="21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2" y="1262131"/>
            <a:ext cx="8216721" cy="7451502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7210384" y="1120462"/>
            <a:ext cx="3951308" cy="315448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عين 5"/>
          <p:cNvSpPr/>
          <p:nvPr/>
        </p:nvSpPr>
        <p:spPr>
          <a:xfrm>
            <a:off x="6658377" y="515155"/>
            <a:ext cx="4906851" cy="4456090"/>
          </a:xfrm>
          <a:prstGeom prst="diamon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b="1" dirty="0"/>
              <a:t>الطاقة و الثروة المعدنية</a:t>
            </a:r>
            <a:endParaRPr lang="en-US" sz="3600" b="1" dirty="0"/>
          </a:p>
        </p:txBody>
      </p:sp>
      <p:sp>
        <p:nvSpPr>
          <p:cNvPr id="7" name="مستطيل 6"/>
          <p:cNvSpPr/>
          <p:nvPr/>
        </p:nvSpPr>
        <p:spPr>
          <a:xfrm>
            <a:off x="9072563" y="5958395"/>
            <a:ext cx="3005314" cy="88404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/>
              <a:t>الاسم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5012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37167" y="1148012"/>
            <a:ext cx="6726246" cy="5078313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Y" sz="5400" b="1" dirty="0"/>
              <a:t>يمتلك الوطن العربي ثروة معدنية كبيرة لها أهميتها محليا و عالميا حيث ينتج العديد من الخامات المعدنية</a:t>
            </a:r>
          </a:p>
          <a:p>
            <a:r>
              <a:rPr lang="ar-SY" sz="5400" b="1" dirty="0"/>
              <a:t> و مصادر الطاقة الأساسية لقيام الصناعة بكافة أنواعها </a:t>
            </a: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71526"/>
            <a:ext cx="6018575" cy="5831286"/>
          </a:xfrm>
          <a:prstGeom prst="ellipse">
            <a:avLst/>
          </a:prstGeom>
          <a:ln>
            <a:noFill/>
          </a:ln>
          <a:effectLst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97438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760" y="17317"/>
            <a:ext cx="7607736" cy="7135246"/>
          </a:xfrm>
          <a:prstGeom prst="ellipse">
            <a:avLst/>
          </a:prstGeom>
          <a:effectLst>
            <a:softEdge rad="31750"/>
          </a:effectLst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59" b="100000" l="9916" r="89873">
                        <a14:foregroundMark x1="52110" y1="18028" x2="50422" y2="59718"/>
                        <a14:foregroundMark x1="65401" y1="20282" x2="67300" y2="58028"/>
                        <a14:foregroundMark x1="81646" y1="54648" x2="80591" y2="77183"/>
                        <a14:foregroundMark x1="73840" y1="54930" x2="75949" y2="77465"/>
                        <a14:foregroundMark x1="82700" y1="58310" x2="84388" y2="72394"/>
                        <a14:backgroundMark x1="68143" y1="87606" x2="43460" y2="983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5004" y="3020509"/>
            <a:ext cx="4855336" cy="4132055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-1" y="695459"/>
            <a:ext cx="12192001" cy="1200329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Y" sz="3600" b="1" dirty="0"/>
              <a:t>يمتلك الوطن العربي ثروة معدنية كبيرة لها أهميتها محليا و عالميا حيث ينتج العديد من الخامات المعدنية و مصادر الطاقة الأساسية لقيام الصانعة بكافة أنواعها</a:t>
            </a: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9036676" y="0"/>
            <a:ext cx="3155324" cy="69545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النفط و الغاز الطبيعي</a:t>
            </a:r>
            <a:endParaRPr lang="en-US" sz="2800" dirty="0"/>
          </a:p>
        </p:txBody>
      </p:sp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1388834206"/>
              </p:ext>
            </p:extLst>
          </p:nvPr>
        </p:nvGraphicFramePr>
        <p:xfrm>
          <a:off x="2614411" y="1928578"/>
          <a:ext cx="10208041" cy="476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9043858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8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A875C8-46EE-4A3B-A3CF-AB972E3E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0FA875C8-46EE-4A3B-A3CF-AB972E3E46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0FA875C8-46EE-4A3B-A3CF-AB972E3E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0FA875C8-46EE-4A3B-A3CF-AB972E3E46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8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931D581-AA60-45C2-9B80-23B63D86E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8931D581-AA60-45C2-9B80-23B63D86ED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8931D581-AA60-45C2-9B80-23B63D86E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8931D581-AA60-45C2-9B80-23B63D86ED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8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632833-858F-461F-A664-5036E878C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graphicEl>
                                              <a:dgm id="{97632833-858F-461F-A664-5036E878C1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97632833-858F-461F-A664-5036E878C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97632833-858F-461F-A664-5036E878C1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8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C64B77-16C2-4273-8B2E-0A34D0E4C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FFC64B77-16C2-4273-8B2E-0A34D0E4CF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FFC64B77-16C2-4273-8B2E-0A34D0E4C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FFC64B77-16C2-4273-8B2E-0A34D0E4CF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8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A8827F-448F-4867-9A7A-1EC6152CE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graphicEl>
                                              <a:dgm id="{C4A8827F-448F-4867-9A7A-1EC6152CE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graphicEl>
                                              <a:dgm id="{C4A8827F-448F-4867-9A7A-1EC6152CE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graphicEl>
                                              <a:dgm id="{C4A8827F-448F-4867-9A7A-1EC6152CE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8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B5886B-4EF5-454A-8977-DC9E79C58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graphicEl>
                                              <a:dgm id="{62B5886B-4EF5-454A-8977-DC9E79C589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graphicEl>
                                              <a:dgm id="{62B5886B-4EF5-454A-8977-DC9E79C58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graphicEl>
                                              <a:dgm id="{62B5886B-4EF5-454A-8977-DC9E79C589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9036676" y="0"/>
            <a:ext cx="3155324" cy="695459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التعدين في الوطن العربي</a:t>
            </a:r>
            <a:endParaRPr lang="en-US" sz="28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-1" y="695459"/>
            <a:ext cx="12192001" cy="584775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 rtlCol="0">
            <a:spAutoFit/>
          </a:bodyPr>
          <a:lstStyle/>
          <a:p>
            <a:r>
              <a:rPr lang="ar-SY" sz="3200" b="1" dirty="0"/>
              <a:t>يمتلك الوطن العربي مجموعة من المعادن المهمة تتفاوت كميات إنتاجها من دولة لأخرى</a:t>
            </a: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148696900"/>
              </p:ext>
            </p:extLst>
          </p:nvPr>
        </p:nvGraphicFramePr>
        <p:xfrm>
          <a:off x="-850007" y="1184856"/>
          <a:ext cx="8332632" cy="2472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صورة 4"/>
          <p:cNvPicPr>
            <a:picLocks noChangeAspect="1"/>
          </p:cNvPicPr>
          <p:nvPr/>
        </p:nvPicPr>
        <p:blipFill rotWithShape="1">
          <a:blip r:embed="rId7"/>
          <a:srcRect l="22549" t="17033" r="26376" b="6030"/>
          <a:stretch/>
        </p:blipFill>
        <p:spPr>
          <a:xfrm>
            <a:off x="6063689" y="1629177"/>
            <a:ext cx="5945973" cy="5035640"/>
          </a:xfrm>
          <a:prstGeom prst="roundRect">
            <a:avLst/>
          </a:prstGeom>
          <a:ln w="76200">
            <a:solidFill>
              <a:srgbClr val="BD8F00"/>
            </a:solidFill>
          </a:ln>
        </p:spPr>
      </p:pic>
      <p:grpSp>
        <p:nvGrpSpPr>
          <p:cNvPr id="16" name="مجموعة 15"/>
          <p:cNvGrpSpPr/>
          <p:nvPr/>
        </p:nvGrpSpPr>
        <p:grpSpPr>
          <a:xfrm>
            <a:off x="3362552" y="3746818"/>
            <a:ext cx="1647729" cy="1600200"/>
            <a:chOff x="3362552" y="3746818"/>
            <a:chExt cx="1647729" cy="1600200"/>
          </a:xfrm>
        </p:grpSpPr>
        <p:pic>
          <p:nvPicPr>
            <p:cNvPr id="8" name="صورة 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552" y="3746818"/>
              <a:ext cx="1647729" cy="16002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11" name="مربع نص 10"/>
            <p:cNvSpPr txBox="1"/>
            <p:nvPr/>
          </p:nvSpPr>
          <p:spPr>
            <a:xfrm>
              <a:off x="3671261" y="4908385"/>
              <a:ext cx="1030310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0000"/>
                  </a:solidFill>
                </a:rPr>
                <a:t>الفوسفات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مجموعة 16"/>
          <p:cNvGrpSpPr/>
          <p:nvPr/>
        </p:nvGrpSpPr>
        <p:grpSpPr>
          <a:xfrm>
            <a:off x="1747183" y="3694431"/>
            <a:ext cx="1615369" cy="1716982"/>
            <a:chOff x="1747183" y="3694431"/>
            <a:chExt cx="1615369" cy="1716982"/>
          </a:xfrm>
        </p:grpSpPr>
        <p:pic>
          <p:nvPicPr>
            <p:cNvPr id="9" name="صورة 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7183" y="3694431"/>
              <a:ext cx="1615369" cy="1704975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12" name="مربع نص 11"/>
            <p:cNvSpPr txBox="1"/>
            <p:nvPr/>
          </p:nvSpPr>
          <p:spPr>
            <a:xfrm>
              <a:off x="2013236" y="5011303"/>
              <a:ext cx="1030310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0000"/>
                  </a:solidFill>
                </a:rPr>
                <a:t>الرصاص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مجموعة 19"/>
          <p:cNvGrpSpPr/>
          <p:nvPr/>
        </p:nvGrpSpPr>
        <p:grpSpPr>
          <a:xfrm>
            <a:off x="2604904" y="5297417"/>
            <a:ext cx="1821066" cy="1560584"/>
            <a:chOff x="2604904" y="5399405"/>
            <a:chExt cx="1821066" cy="1543050"/>
          </a:xfrm>
        </p:grpSpPr>
        <p:pic>
          <p:nvPicPr>
            <p:cNvPr id="6" name="صورة 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4904" y="5399405"/>
              <a:ext cx="1581512" cy="154305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13" name="مربع نص 12"/>
            <p:cNvSpPr txBox="1"/>
            <p:nvPr/>
          </p:nvSpPr>
          <p:spPr>
            <a:xfrm>
              <a:off x="3395660" y="5703416"/>
              <a:ext cx="1030310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0000"/>
                  </a:solidFill>
                </a:rPr>
                <a:t>الحديد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43664" y="5297416"/>
            <a:ext cx="2380878" cy="1560584"/>
            <a:chOff x="224026" y="5436237"/>
            <a:chExt cx="2087874" cy="1334578"/>
          </a:xfrm>
        </p:grpSpPr>
        <p:pic>
          <p:nvPicPr>
            <p:cNvPr id="7" name="صورة 6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364" y="5436237"/>
              <a:ext cx="1340536" cy="1334578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14" name="مربع نص 13"/>
            <p:cNvSpPr txBox="1"/>
            <p:nvPr/>
          </p:nvSpPr>
          <p:spPr>
            <a:xfrm>
              <a:off x="224026" y="6170930"/>
              <a:ext cx="1030310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0000"/>
                  </a:solidFill>
                </a:rPr>
                <a:t>المنجنيز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مجموعة 17"/>
          <p:cNvGrpSpPr/>
          <p:nvPr/>
        </p:nvGrpSpPr>
        <p:grpSpPr>
          <a:xfrm>
            <a:off x="285343" y="3746819"/>
            <a:ext cx="1432246" cy="1600200"/>
            <a:chOff x="285343" y="3746819"/>
            <a:chExt cx="1432246" cy="1600200"/>
          </a:xfrm>
        </p:grpSpPr>
        <p:pic>
          <p:nvPicPr>
            <p:cNvPr id="10" name="صورة 9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343" y="3746819"/>
              <a:ext cx="1432246" cy="1600200"/>
            </a:xfrm>
            <a:prstGeom prst="ellipse">
              <a:avLst/>
            </a:prstGeom>
            <a:ln>
              <a:solidFill>
                <a:srgbClr val="FF0000"/>
              </a:solidFill>
            </a:ln>
          </p:spPr>
        </p:pic>
        <p:sp>
          <p:nvSpPr>
            <p:cNvPr id="15" name="مربع نص 14"/>
            <p:cNvSpPr txBox="1"/>
            <p:nvPr/>
          </p:nvSpPr>
          <p:spPr>
            <a:xfrm>
              <a:off x="408164" y="3846712"/>
              <a:ext cx="1030310" cy="40011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rgbClr val="FF0000"/>
                  </a:solidFill>
                </a:rPr>
                <a:t>النحاس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540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159</Words>
  <Application>Microsoft Office PowerPoint</Application>
  <PresentationFormat>شاشة عريضة</PresentationFormat>
  <Paragraphs>19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9</cp:revision>
  <dcterms:created xsi:type="dcterms:W3CDTF">2021-03-13T08:29:04Z</dcterms:created>
  <dcterms:modified xsi:type="dcterms:W3CDTF">2021-03-13T11:57:52Z</dcterms:modified>
</cp:coreProperties>
</file>