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6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45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51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4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2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0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25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4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56ABD0-56E4-483C-8AAE-1D02D83F1F8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60E578-80A9-4166-A967-01619732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6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7F282D-BE77-4B90-8863-7E9F39DEA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7820" y="1007536"/>
            <a:ext cx="7197726" cy="2421464"/>
          </a:xfrm>
        </p:spPr>
        <p:txBody>
          <a:bodyPr>
            <a:normAutofit/>
          </a:bodyPr>
          <a:lstStyle/>
          <a:p>
            <a:pPr algn="ctr"/>
            <a:r>
              <a:rPr lang="ar-SA" sz="80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تقرير مادة الرياضيات</a:t>
            </a:r>
            <a:endParaRPr lang="en-US" sz="80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271161D-0BAC-49A6-A55C-45863F270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1163" y="3694719"/>
            <a:ext cx="7544728" cy="2155745"/>
          </a:xfrm>
        </p:spPr>
        <p:txBody>
          <a:bodyPr>
            <a:noAutofit/>
          </a:bodyPr>
          <a:lstStyle/>
          <a:p>
            <a:pPr algn="ctr"/>
            <a:r>
              <a:rPr lang="ar-SA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اسم الطالب :...........................</a:t>
            </a:r>
          </a:p>
          <a:p>
            <a:pPr algn="ctr"/>
            <a:r>
              <a:rPr lang="ar-SA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الصف:</a:t>
            </a:r>
          </a:p>
          <a:p>
            <a:pPr algn="ctr"/>
            <a:r>
              <a:rPr lang="ar-SA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عاشر /.......................</a:t>
            </a:r>
            <a:endParaRPr lang="en-US" sz="3600" b="1" cap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8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13D60F-5D60-4307-A2CB-E062F2F2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718" y="0"/>
            <a:ext cx="3225017" cy="1456267"/>
          </a:xfrm>
        </p:spPr>
        <p:txBody>
          <a:bodyPr>
            <a:normAutofit/>
          </a:bodyPr>
          <a:lstStyle/>
          <a:p>
            <a:pPr algn="ctr" rtl="1"/>
            <a:r>
              <a:rPr lang="ar-SA" sz="6000" dirty="0"/>
              <a:t>الوسيط 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1A4C9950-AAB4-45E3-9E20-A53E9DD3D8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083212"/>
                <a:ext cx="11145128" cy="5064369"/>
              </a:xfrm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st="38100" dir="5400000" rotWithShape="0">
                  <a:srgbClr val="000000">
                    <a:alpha val="65000"/>
                  </a:srgbClr>
                </a:outerShdw>
              </a:effectLst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normAutofit/>
              </a:bodyPr>
              <a:lstStyle/>
              <a:p>
                <a:pPr algn="r" rtl="1"/>
                <a:r>
                  <a:rPr lang="ar-SY" sz="3600" b="1" dirty="0">
                    <a:solidFill>
                      <a:srgbClr val="FFFF00"/>
                    </a:solidFill>
                  </a:rPr>
                  <a:t>الوسيط لعدد من القيم المرتبة تصاعدياً أو تنازلياً هو :</a:t>
                </a:r>
              </a:p>
              <a:p>
                <a:pPr marL="0" indent="0" algn="r" rtl="1">
                  <a:buNone/>
                </a:pPr>
                <a:r>
                  <a:rPr lang="ar-SY" sz="3600" b="1" dirty="0">
                    <a:solidFill>
                      <a:srgbClr val="FFFF00"/>
                    </a:solidFill>
                  </a:rPr>
                  <a:t>أ). العدد الذي يتوسط القيم إذا كان عدد القيم فردياً</a:t>
                </a:r>
              </a:p>
              <a:p>
                <a:pPr marL="0" indent="0" algn="r" rtl="1">
                  <a:buNone/>
                </a:pPr>
                <a:r>
                  <a:rPr lang="ar-SY" sz="3600" b="1" dirty="0">
                    <a:solidFill>
                      <a:srgbClr val="FFFF00"/>
                    </a:solidFill>
                  </a:rPr>
                  <a:t>ب). المتوسط الحسابي للعددين في منتصف القيم إذا كان عدد القيم زوجياً</a:t>
                </a:r>
              </a:p>
              <a:p>
                <a:pPr marL="0" indent="0" algn="r" rtl="1">
                  <a:buNone/>
                </a:pPr>
                <a:r>
                  <a:rPr lang="ar-SY" sz="3600" b="1" dirty="0">
                    <a:solidFill>
                      <a:srgbClr val="FFFF00"/>
                    </a:solidFill>
                  </a:rPr>
                  <a:t>أي أن الوسيط هو القيمة التي ترتيبها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ن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3600" b="1" dirty="0">
                    <a:solidFill>
                      <a:srgbClr val="FFFF00"/>
                    </a:solidFill>
                  </a:rPr>
                  <a:t>  من الأعداد إذا كان العدد فردياً ومتوسط القيمتين اللتين ترتيبهما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ن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3600" b="1" dirty="0">
                    <a:solidFill>
                      <a:srgbClr val="FFFF00"/>
                    </a:solidFill>
                  </a:rPr>
                  <a:t>  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ن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3600" b="1" dirty="0">
                    <a:solidFill>
                      <a:srgbClr val="FFFF00"/>
                    </a:solidFill>
                  </a:rPr>
                  <a:t>  من الأعداد إذا كان عدد القيم زوجياَ</a:t>
                </a:r>
              </a:p>
              <a:p>
                <a:pPr marL="0" indent="0" algn="r" rtl="1">
                  <a:buNone/>
                </a:pPr>
                <a:endParaRPr lang="en-US" sz="36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1A4C9950-AAB4-45E3-9E20-A53E9DD3D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083212"/>
                <a:ext cx="11145128" cy="5064369"/>
              </a:xfrm>
              <a:blipFill>
                <a:blip r:embed="rId2"/>
                <a:stretch>
                  <a:fillRect/>
                </a:stretch>
              </a:blip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st="38100" dir="5400000" rotWithShape="0">
                  <a:srgbClr val="000000">
                    <a:alpha val="65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18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4BFB0C-3973-49EB-9577-953431F2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64" y="149599"/>
            <a:ext cx="10131425" cy="129937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Y" sz="2400" b="1" dirty="0"/>
              <a:t>يوضح الشكل التالي التوزيع التكراري لأطوال قامات 55 طالباً في المرحلة الثانوية . المطلوب إيجاد الوسيط باستخدام التمثيل البياني لمنحنى التكرار المجتمع الصاعد</a:t>
            </a:r>
            <a:endParaRPr lang="en-US" sz="2400" b="1" dirty="0"/>
          </a:p>
        </p:txBody>
      </p:sp>
      <p:sp>
        <p:nvSpPr>
          <p:cNvPr id="4" name="سهم: بشكل رتبة عسكرية 3">
            <a:extLst>
              <a:ext uri="{FF2B5EF4-FFF2-40B4-BE49-F238E27FC236}">
                <a16:creationId xmlns:a16="http://schemas.microsoft.com/office/drawing/2014/main" id="{703BDDF8-62B8-42B7-BAF2-656B3164024B}"/>
              </a:ext>
            </a:extLst>
          </p:cNvPr>
          <p:cNvSpPr/>
          <p:nvPr/>
        </p:nvSpPr>
        <p:spPr>
          <a:xfrm>
            <a:off x="10278793" y="149599"/>
            <a:ext cx="1913207" cy="10972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مثال 1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6A2B5312-5FF7-477B-9F56-481D44A9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294" y="1621669"/>
            <a:ext cx="1913207" cy="311632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D77FFB91-1643-446F-BED7-A37298D9BDC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72" y="2973118"/>
            <a:ext cx="4654792" cy="31921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61E9E111-CB5A-4794-AACC-A99E5F2BD55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23" y="1491710"/>
            <a:ext cx="3360419" cy="2720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AD3DE18C-8183-4821-84E5-D37644986DF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14" y="4389120"/>
            <a:ext cx="2715064" cy="106263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شريط: مائل لأسفل 21">
            <a:extLst>
              <a:ext uri="{FF2B5EF4-FFF2-40B4-BE49-F238E27FC236}">
                <a16:creationId xmlns:a16="http://schemas.microsoft.com/office/drawing/2014/main" id="{3AD5DBEC-DCCF-46B1-AA28-21F0FB9C040D}"/>
              </a:ext>
            </a:extLst>
          </p:cNvPr>
          <p:cNvSpPr/>
          <p:nvPr/>
        </p:nvSpPr>
        <p:spPr>
          <a:xfrm>
            <a:off x="6316747" y="1621669"/>
            <a:ext cx="3010486" cy="1111347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>
                <a:solidFill>
                  <a:srgbClr val="FFFF00"/>
                </a:solidFill>
              </a:rPr>
              <a:t>الحل :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2EC6EF5F-ADAF-4065-A05A-8BF0B846BAF9}"/>
              </a:ext>
            </a:extLst>
          </p:cNvPr>
          <p:cNvSpPr txBox="1"/>
          <p:nvPr/>
        </p:nvSpPr>
        <p:spPr>
          <a:xfrm>
            <a:off x="590843" y="5753686"/>
            <a:ext cx="408159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Y" sz="2000" dirty="0"/>
              <a:t>من الشكل يتضح أن الوسيط يساوي تقريباً168.5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069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C4D9C1B-ADAD-4C50-83D1-9502197A0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1715"/>
            <a:ext cx="10268586" cy="88248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Y" sz="2000" dirty="0">
                <a:solidFill>
                  <a:schemeClr val="accent1">
                    <a:lumMod val="75000"/>
                  </a:schemeClr>
                </a:solidFill>
              </a:rPr>
              <a:t>يوضح الجدول التالي توزيع الرواتب الشهرية لمئة موظف في إحدى الشركات بالدينار . المطلوب إيجاد الوسيط باستخدام التمثيل البياني لمنحني التكرار النازل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سهم: بشكل رتبة عسكرية 3">
            <a:extLst>
              <a:ext uri="{FF2B5EF4-FFF2-40B4-BE49-F238E27FC236}">
                <a16:creationId xmlns:a16="http://schemas.microsoft.com/office/drawing/2014/main" id="{C33B1513-3914-4A12-A074-1751FC284555}"/>
              </a:ext>
            </a:extLst>
          </p:cNvPr>
          <p:cNvSpPr/>
          <p:nvPr/>
        </p:nvSpPr>
        <p:spPr>
          <a:xfrm>
            <a:off x="10016196" y="239150"/>
            <a:ext cx="2036641" cy="126609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مثال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702C6540-AAB2-4B78-8815-3ED7D9EEEBF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016" y="1877816"/>
            <a:ext cx="3117139" cy="4410441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CD9E62B-C4D5-4BED-8687-3F539BBC2A3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871" y="2447559"/>
            <a:ext cx="4543865" cy="4267664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19ECCB5D-2D0F-4EF8-8DD9-F54EBE11C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97" y="1505243"/>
            <a:ext cx="2901094" cy="2963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3D36D06E-85D3-45CC-8913-03A8C2E2868E}"/>
                  </a:ext>
                </a:extLst>
              </p:cNvPr>
              <p:cNvSpPr txBox="1"/>
              <p:nvPr/>
            </p:nvSpPr>
            <p:spPr>
              <a:xfrm>
                <a:off x="196948" y="4951828"/>
                <a:ext cx="3404381" cy="136274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SY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ترتيب الوسيط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  <a:p>
                <a:pPr algn="ctr" rtl="1"/>
                <a:r>
                  <a:rPr lang="ar-SY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من الشكل يتضح أن الوسيط تقريباً 750</a:t>
                </a:r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3D36D06E-85D3-45CC-8913-03A8C2E28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8" y="4951828"/>
                <a:ext cx="3404381" cy="1362745"/>
              </a:xfrm>
              <a:prstGeom prst="rect">
                <a:avLst/>
              </a:prstGeom>
              <a:blipFill>
                <a:blip r:embed="rId6"/>
                <a:stretch>
                  <a:fillRect b="-7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فقاعة التفكير: على شكل سحابة 11">
            <a:extLst>
              <a:ext uri="{FF2B5EF4-FFF2-40B4-BE49-F238E27FC236}">
                <a16:creationId xmlns:a16="http://schemas.microsoft.com/office/drawing/2014/main" id="{A0F290EE-472E-4C1F-B573-C9DE794AC988}"/>
              </a:ext>
            </a:extLst>
          </p:cNvPr>
          <p:cNvSpPr/>
          <p:nvPr/>
        </p:nvSpPr>
        <p:spPr>
          <a:xfrm>
            <a:off x="5936566" y="1406767"/>
            <a:ext cx="2321170" cy="745590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الحل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3257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سماوي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سماو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سماوي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58</TotalTime>
  <Words>143</Words>
  <Application>Microsoft Office PowerPoint</Application>
  <PresentationFormat>شاشة عريضة</PresentationFormat>
  <Paragraphs>18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سماوي</vt:lpstr>
      <vt:lpstr>تقرير مادة الرياضيات</vt:lpstr>
      <vt:lpstr>الوسيط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مادة الرياضيات</dc:title>
  <dc:creator>nader</dc:creator>
  <cp:lastModifiedBy>nader</cp:lastModifiedBy>
  <cp:revision>7</cp:revision>
  <dcterms:created xsi:type="dcterms:W3CDTF">2021-03-29T18:20:43Z</dcterms:created>
  <dcterms:modified xsi:type="dcterms:W3CDTF">2021-03-29T19:18:54Z</dcterms:modified>
</cp:coreProperties>
</file>