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FD2BA-4796-4BBD-A7D7-84C6EE864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D9E708-7D0D-4D8B-8529-AC8AADAD1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96BF4-D242-4598-8AA9-78D89339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FD97D-FCF5-45CF-964A-9C04AA55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02555-50DA-42BC-9E6E-320CB6C2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8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C9D5-0CD3-43D6-ADB7-5D106801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3D9A6-80DB-4D28-8B0C-D3B22A19A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686BA-3B6C-418A-8264-B6A45688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D2E66-57BC-4576-8BCA-7C5277B6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9043F-DC0A-4671-870C-FE12FBD1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6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ACCA8-8F41-4E05-A59D-1710D5D1A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AB861-0524-44A4-A813-0A43AC176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24C94-F479-4D47-971E-354BC411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52DF0-EA13-4E02-977F-A03B1E4E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B4D2D-E5FC-4420-B337-B0B5C1B2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7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A8B3F-DC92-4B23-B326-06BF0D98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B32E9-CB6D-4C45-BCA9-BD60457CD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B1791-B565-450E-888D-EFF270E50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CD6E6-3460-4703-8DE0-B163466B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7415-19E1-4312-B4CD-B751E481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E924D-F0E9-44FE-9189-2EA08C3D7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E7D5F-8D07-463A-89BB-6E7199489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D297-3DBE-416B-AAB8-729F999E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917CC-743E-4FAC-A7AE-0B3BE48B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D5E7D-7939-4B70-A781-5E243F89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3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BA1C0-C6BF-4196-BC07-3112B7DB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C043C-81B8-4124-A760-F4158BDE3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90AEE-BFCC-4D92-B23F-8B351AB2F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B4812-A1CB-40D1-A1BB-99DFC1D4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8DE40-2939-493C-AA1B-14E4B2B3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DC691-F6CE-4449-9ECA-C9FB6073D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8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C9DF-4BB4-4491-937F-9A577D4F6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CA143-383E-4A6A-9DB2-1FF3F5C11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24A11-0A9C-4892-B527-9F9AC6544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5496D-E0B5-406B-BCC4-CE2D7C05B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FA218-7A1C-4BD1-8399-8BB5EFAF5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2612B7-BAA4-4C90-A63C-36CD8122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BFE49-34F1-4AC4-A884-B927A6711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FF44F1-5CE2-477D-B914-83BF445B5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5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4555-9AC7-4B71-B29D-A303635A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763D01-1723-4FB8-AAF1-8212A1DE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EAA607-7CF1-4A4F-92F2-0EE197FF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C1AF4-7E33-4CCF-B1C8-8A057A1B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1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C13E36-AA4E-458F-9063-B068AD88A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0F14B0-CE3F-40E7-A5F1-326DB431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E8BF6-1B8F-42B1-A51B-E609ADF1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8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74B73-5210-4052-9CE7-84E9D8BCF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22A3-B066-472B-9458-D3605777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2260D-BB64-4E8D-B7AD-F65FBA3CF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26EA8-9A15-41DA-8AA7-3FCF6289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88DA9-BBFA-486E-9E90-5B8F83CD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66E2F-DA8C-4DC1-8052-4296E30A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3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8C12-611C-4AA2-910E-D0682937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FA848E-62C7-4BD4-BF20-851D0BDD3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97EDB4-AA6F-40CF-81BC-4240A1D10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4DAB5-754C-442C-9E62-107386B6E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90C31-A106-4D80-831E-AAC161E7B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F351F-FE9A-4778-9822-2CAA3D31F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0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7B2358-727B-49B3-AF40-87FC9C973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49FCD-904C-4AE2-8084-F3607A6E8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1DA19-3894-4745-BA18-6F4DF2D74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0922-FA24-4CFB-9630-80B78F0C60D8}" type="datetimeFigureOut">
              <a:rPr lang="en-US" smtClean="0"/>
              <a:t>2021-03-16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521BA-6229-48C1-B766-63E04C9BC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A2854-02D1-40F4-9354-49B9168DE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9279-8A2A-4DA9-ACEF-263CF25D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0427E8-BE18-4FED-8BED-4C69C98AC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blipFill>
            <a:blip r:embed="rId3">
              <a:alphaModFix amt="10000"/>
            </a:blip>
            <a:tile tx="0" ty="0" sx="100000" sy="100000" flip="none" algn="tl"/>
          </a:blip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ar-SY" sz="2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الإيمان بأسماء الله تعـــالى وصفاته</a:t>
            </a:r>
          </a:p>
          <a:p>
            <a:endParaRPr lang="ar-SY" sz="2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r"/>
            <a:r>
              <a:rPr lang="ar-SY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Y" sz="2200" b="1" dirty="0"/>
              <a:t>توحيد الأسماء والصفات أحد أنواع التوحيد الثالثة وهي: توحيد الربوبية توحيد الألوهية توحيد الأسماء</a:t>
            </a:r>
          </a:p>
          <a:p>
            <a:pPr algn="r"/>
            <a:r>
              <a:rPr lang="ar-SY" sz="2200" b="1" dirty="0"/>
              <a:t> والصفات ( التي ينبغي للمسلم أن يتعرف على معناها </a:t>
            </a:r>
            <a:r>
              <a:rPr lang="ar-SY" sz="2000" b="1" dirty="0"/>
              <a:t>)</a:t>
            </a:r>
          </a:p>
          <a:p>
            <a:pPr algn="r"/>
            <a:endParaRPr lang="ar-SY" sz="2000" b="1" dirty="0"/>
          </a:p>
          <a:p>
            <a:pPr algn="r"/>
            <a:r>
              <a:rPr lang="ar-SY" sz="2500" b="1" u="sng" dirty="0">
                <a:ln w="0"/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قال تعالى : </a:t>
            </a:r>
            <a:r>
              <a:rPr lang="ar-SY" b="1" dirty="0">
                <a:ln w="0"/>
                <a:solidFill>
                  <a:srgbClr val="C00000"/>
                </a:solidFill>
              </a:rPr>
              <a:t>(وَلِلَّهِ الْأَسْمَاءُ الْحُسْنَىٰ فَادْعُوهُ بِهَا ۖ وَذَرُوا الَّذِينَ يُلْحِدُونَ فِي أَسْمَائِهِ ۚ سَيُجْزَوْنَ مَا كَانُوا يَعْمَلُونَ )</a:t>
            </a:r>
            <a:endParaRPr lang="en-US" b="1" dirty="0">
              <a:ln w="0"/>
              <a:solidFill>
                <a:srgbClr val="C00000"/>
              </a:solidFill>
            </a:endParaRPr>
          </a:p>
        </p:txBody>
      </p:sp>
      <p:sp>
        <p:nvSpPr>
          <p:cNvPr id="18" name="Half Frame 17">
            <a:extLst>
              <a:ext uri="{FF2B5EF4-FFF2-40B4-BE49-F238E27FC236}">
                <a16:creationId xmlns:a16="http://schemas.microsoft.com/office/drawing/2014/main" id="{E621FE94-F04F-4A8B-9859-F891B9672C5F}"/>
              </a:ext>
            </a:extLst>
          </p:cNvPr>
          <p:cNvSpPr/>
          <p:nvPr/>
        </p:nvSpPr>
        <p:spPr>
          <a:xfrm>
            <a:off x="4029223" y="98475"/>
            <a:ext cx="323557" cy="984738"/>
          </a:xfrm>
          <a:prstGeom prst="half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Half Frame 18">
            <a:extLst>
              <a:ext uri="{FF2B5EF4-FFF2-40B4-BE49-F238E27FC236}">
                <a16:creationId xmlns:a16="http://schemas.microsoft.com/office/drawing/2014/main" id="{F276244A-AAF7-4065-ABED-0CE18B75AB5A}"/>
              </a:ext>
            </a:extLst>
          </p:cNvPr>
          <p:cNvSpPr/>
          <p:nvPr/>
        </p:nvSpPr>
        <p:spPr>
          <a:xfrm flipH="1">
            <a:off x="7839221" y="98475"/>
            <a:ext cx="323556" cy="984738"/>
          </a:xfrm>
          <a:prstGeom prst="halfFra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F1F144B-D970-49F6-A5CF-0BA400F34F72}"/>
              </a:ext>
            </a:extLst>
          </p:cNvPr>
          <p:cNvSpPr/>
          <p:nvPr/>
        </p:nvSpPr>
        <p:spPr>
          <a:xfrm>
            <a:off x="6963506" y="5627079"/>
            <a:ext cx="2283655" cy="7877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chemeClr val="tx1"/>
                </a:solidFill>
              </a:rPr>
              <a:t>توحيد الاسماء والصفات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8EE8B69-D987-4FC2-98DF-76B4AC7E3BF5}"/>
              </a:ext>
            </a:extLst>
          </p:cNvPr>
          <p:cNvSpPr/>
          <p:nvPr/>
        </p:nvSpPr>
        <p:spPr>
          <a:xfrm>
            <a:off x="8576602" y="4589587"/>
            <a:ext cx="2283655" cy="7877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chemeClr val="tx1"/>
                </a:solidFill>
              </a:rPr>
              <a:t>توحيد الألوهية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129C7B84-9169-4AAD-BAC4-A6FCBE4D43F8}"/>
              </a:ext>
            </a:extLst>
          </p:cNvPr>
          <p:cNvSpPr/>
          <p:nvPr/>
        </p:nvSpPr>
        <p:spPr>
          <a:xfrm>
            <a:off x="5552047" y="4593105"/>
            <a:ext cx="2283655" cy="7877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chemeClr val="tx1"/>
                </a:solidFill>
              </a:rPr>
              <a:t>توحيد الربوبية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3EA12CE-1739-4A59-A0D9-400C25BF9BA4}"/>
              </a:ext>
            </a:extLst>
          </p:cNvPr>
          <p:cNvSpPr/>
          <p:nvPr/>
        </p:nvSpPr>
        <p:spPr>
          <a:xfrm>
            <a:off x="6963505" y="3552095"/>
            <a:ext cx="2283655" cy="78779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b="1" dirty="0"/>
              <a:t>أنواع التوحيد</a:t>
            </a:r>
            <a:endParaRPr lang="en-US" sz="2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A4A141-C112-45CB-8848-B2E5818CB9D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3" y="3309866"/>
            <a:ext cx="3950055" cy="27111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5973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AB14A-C37E-4093-B09C-A8A68EEC6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ar-SY" sz="2500" b="1" dirty="0">
                <a:solidFill>
                  <a:srgbClr val="002060"/>
                </a:solidFill>
              </a:rPr>
              <a:t>1- معنى توحيد الأسماء والصفات:</a:t>
            </a:r>
          </a:p>
          <a:p>
            <a:pPr marL="0" indent="0" algn="r">
              <a:buNone/>
            </a:pPr>
            <a:r>
              <a:rPr lang="ar-SY" sz="2400" b="1" dirty="0"/>
              <a:t>هو إثبات ما أثبته الله تعالى لنفسه أو أثبته له رسوله </a:t>
            </a:r>
            <a:r>
              <a:rPr lang="ar-SY" sz="2400" b="1" i="0" dirty="0">
                <a:solidFill>
                  <a:srgbClr val="4D5156"/>
                </a:solidFill>
                <a:effectLst/>
                <a:latin typeface="HelveticaNeue"/>
              </a:rPr>
              <a:t>ﷺ </a:t>
            </a:r>
            <a:r>
              <a:rPr lang="ar-SY" sz="2400" b="1" dirty="0"/>
              <a:t>من صفات الكمال، ونفي ما نفاه الله تعالى عن نفسه أو نفاه عنه رسوله من صفات النقص</a:t>
            </a:r>
          </a:p>
          <a:p>
            <a:pPr marL="0" indent="0" algn="r">
              <a:buNone/>
            </a:pPr>
            <a:r>
              <a:rPr lang="ar-SY" sz="2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قال تعالى</a:t>
            </a:r>
            <a:r>
              <a:rPr lang="ar-SY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SY" sz="2500" b="1" dirty="0">
                <a:solidFill>
                  <a:srgbClr val="C00000"/>
                </a:solidFill>
              </a:rPr>
              <a:t>﴿ لَيْسَ كَمِثْلِهِ شَيْءٌ وَهُوَ السَّمِيعُ الْبَصِيرُ ﴾</a:t>
            </a:r>
          </a:p>
          <a:p>
            <a:pPr marL="0" indent="0" algn="r">
              <a:buNone/>
            </a:pPr>
            <a:endParaRPr lang="ar-SY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ar-SY" sz="2500" b="1" dirty="0">
                <a:solidFill>
                  <a:srgbClr val="002060"/>
                </a:solidFill>
              </a:rPr>
              <a:t>2- أسماء الله تعالى كلها حسنى : </a:t>
            </a:r>
          </a:p>
          <a:p>
            <a:pPr marL="0" indent="0" algn="r">
              <a:buNone/>
            </a:pPr>
            <a:r>
              <a:rPr lang="ar-SY" sz="2500" b="1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قال تعالى</a:t>
            </a:r>
            <a:r>
              <a:rPr lang="ar-SY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ar-SY" sz="2500" b="1" dirty="0">
                <a:solidFill>
                  <a:srgbClr val="C00000"/>
                </a:solidFill>
              </a:rPr>
              <a:t>﴿ </a:t>
            </a:r>
            <a:r>
              <a:rPr lang="ar-SY" sz="2500" b="1" i="0" dirty="0">
                <a:solidFill>
                  <a:srgbClr val="C00000"/>
                </a:solidFill>
                <a:effectLst/>
                <a:latin typeface="HelveticaNeue"/>
              </a:rPr>
              <a:t>اللَّهُ لَا إِلَٰهَ إِلَّا هُوَ لَهُ الْأَسْمَاءُ الْحُسْنَىٰ </a:t>
            </a:r>
            <a:r>
              <a:rPr lang="ar-SY" sz="2400" b="1" dirty="0">
                <a:solidFill>
                  <a:srgbClr val="C00000"/>
                </a:solidFill>
              </a:rPr>
              <a:t>﴾</a:t>
            </a:r>
            <a:r>
              <a:rPr lang="ar-SY" sz="2400" b="1" dirty="0"/>
              <a:t>، ومعنـى أن أسمـــاءه حسنـى أي: بلغت الغاية في الحسن فال يوجد أحسن منها</a:t>
            </a:r>
          </a:p>
          <a:p>
            <a:pPr marL="0" indent="0" algn="r">
              <a:buNone/>
            </a:pPr>
            <a:r>
              <a:rPr lang="ar-SY" sz="2400" b="1" dirty="0"/>
              <a:t>فمن أسمائه التي أنزلها في القرآن الكريم </a:t>
            </a:r>
            <a:r>
              <a:rPr lang="ar-SY" sz="2400" b="1" dirty="0">
                <a:solidFill>
                  <a:srgbClr val="002060"/>
                </a:solidFill>
              </a:rPr>
              <a:t>(الرحمن) </a:t>
            </a:r>
            <a:r>
              <a:rPr lang="ar-SY" sz="2400" b="1" dirty="0"/>
              <a:t>وهو اسم من أسماء الله تعالى الذي يتضمن الرحمة الكاملة الواسعة</a:t>
            </a:r>
          </a:p>
          <a:p>
            <a:pPr marL="0" indent="0" algn="r">
              <a:buNone/>
            </a:pPr>
            <a:endParaRPr lang="ar-SY" sz="2400" b="1" dirty="0"/>
          </a:p>
          <a:p>
            <a:pPr marL="0" indent="0" algn="r">
              <a:buNone/>
            </a:pPr>
            <a:r>
              <a:rPr lang="ar-SY" sz="2400" b="1" dirty="0">
                <a:solidFill>
                  <a:srgbClr val="002060"/>
                </a:solidFill>
              </a:rPr>
              <a:t>3- صفات الله تعالى التي أثبتها لنفسه صفات الكمال:</a:t>
            </a:r>
          </a:p>
          <a:p>
            <a:pPr marL="0" indent="0" algn="r">
              <a:buNone/>
            </a:pPr>
            <a:r>
              <a:rPr lang="ar-SY" sz="2400" b="1" dirty="0"/>
              <a:t>لله تعالى صفات أثبتها لنفسه في كتابه أو في سنة رسوله </a:t>
            </a:r>
            <a:r>
              <a:rPr lang="ar-SY" sz="2400" b="1" i="0" dirty="0">
                <a:solidFill>
                  <a:srgbClr val="4D5156"/>
                </a:solidFill>
                <a:effectLst/>
                <a:latin typeface="HelveticaNeue"/>
              </a:rPr>
              <a:t>ﷺ</a:t>
            </a:r>
          </a:p>
          <a:p>
            <a:pPr marL="0" indent="0" algn="r">
              <a:buNone/>
            </a:pPr>
            <a:r>
              <a:rPr lang="ar-SY" sz="2400" b="1" dirty="0"/>
              <a:t>وهناك صفات نفاها الله عن نفسه في كتابه أو في سنة رسوله ﷺ</a:t>
            </a:r>
          </a:p>
          <a:p>
            <a:pPr marL="0" indent="0" algn="r">
              <a:buNone/>
            </a:pPr>
            <a:r>
              <a:rPr lang="ar-SY" sz="2400" b="1" dirty="0">
                <a:solidFill>
                  <a:srgbClr val="C00000"/>
                </a:solidFill>
              </a:rPr>
              <a:t>﴿ صفة الموت ﴾</a:t>
            </a:r>
          </a:p>
          <a:p>
            <a:pPr marL="0" indent="0" algn="r">
              <a:buNone/>
            </a:pPr>
            <a:r>
              <a:rPr lang="ar-SY" sz="1600" dirty="0"/>
              <a:t> </a:t>
            </a:r>
            <a:endParaRPr lang="en-US" sz="2400" b="1" dirty="0"/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F887085F-F7DD-42B3-A836-71C7BCFAEB79}"/>
              </a:ext>
            </a:extLst>
          </p:cNvPr>
          <p:cNvSpPr/>
          <p:nvPr/>
        </p:nvSpPr>
        <p:spPr>
          <a:xfrm>
            <a:off x="1292254" y="5008098"/>
            <a:ext cx="2901893" cy="443134"/>
          </a:xfrm>
          <a:prstGeom prst="bracket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C00000"/>
                </a:solidFill>
              </a:rPr>
              <a:t>صفات الله تعالى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5" name="Double Bracket 4">
            <a:extLst>
              <a:ext uri="{FF2B5EF4-FFF2-40B4-BE49-F238E27FC236}">
                <a16:creationId xmlns:a16="http://schemas.microsoft.com/office/drawing/2014/main" id="{188E7D21-FC82-4E41-AEF5-32490D2764CD}"/>
              </a:ext>
            </a:extLst>
          </p:cNvPr>
          <p:cNvSpPr/>
          <p:nvPr/>
        </p:nvSpPr>
        <p:spPr>
          <a:xfrm>
            <a:off x="3545055" y="5922498"/>
            <a:ext cx="1139487" cy="443134"/>
          </a:xfrm>
          <a:prstGeom prst="bracket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002060"/>
                </a:solidFill>
              </a:rPr>
              <a:t>الحياة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87AF0598-B70C-4C76-AA09-0DCDB5071DC8}"/>
              </a:ext>
            </a:extLst>
          </p:cNvPr>
          <p:cNvSpPr/>
          <p:nvPr/>
        </p:nvSpPr>
        <p:spPr>
          <a:xfrm>
            <a:off x="2120701" y="5922498"/>
            <a:ext cx="1139487" cy="443134"/>
          </a:xfrm>
          <a:prstGeom prst="bracket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002060"/>
                </a:solidFill>
              </a:rPr>
              <a:t>العلم</a:t>
            </a:r>
            <a:endParaRPr lang="en-US" sz="2200" b="1" dirty="0">
              <a:solidFill>
                <a:srgbClr val="002060"/>
              </a:solidFill>
            </a:endParaRPr>
          </a:p>
        </p:txBody>
      </p:sp>
      <p:sp>
        <p:nvSpPr>
          <p:cNvPr id="7" name="Double Bracket 6">
            <a:extLst>
              <a:ext uri="{FF2B5EF4-FFF2-40B4-BE49-F238E27FC236}">
                <a16:creationId xmlns:a16="http://schemas.microsoft.com/office/drawing/2014/main" id="{D368BEAA-7812-491F-BC6E-29EA18FEB878}"/>
              </a:ext>
            </a:extLst>
          </p:cNvPr>
          <p:cNvSpPr/>
          <p:nvPr/>
        </p:nvSpPr>
        <p:spPr>
          <a:xfrm>
            <a:off x="696347" y="5922498"/>
            <a:ext cx="1139487" cy="443134"/>
          </a:xfrm>
          <a:prstGeom prst="bracketPair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200" b="1" dirty="0">
                <a:solidFill>
                  <a:srgbClr val="002060"/>
                </a:solidFill>
              </a:rPr>
              <a:t>القدرة</a:t>
            </a:r>
            <a:endParaRPr lang="en-US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3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7D1C5-47B7-4C64-8D8F-F0E6623B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" y="0"/>
            <a:ext cx="12192000" cy="6858000"/>
          </a:xfrm>
        </p:spPr>
        <p:txBody>
          <a:bodyPr/>
          <a:lstStyle/>
          <a:p>
            <a:pPr marL="0" indent="0" algn="r">
              <a:buNone/>
            </a:pPr>
            <a:r>
              <a:rPr lang="ar-SY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</a:t>
            </a:r>
            <a:r>
              <a:rPr lang="ar-SY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أهمية الإيمان بأسماء الله تعالى وصفاته:</a:t>
            </a:r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r>
              <a:rPr lang="ar-SY" sz="2500" b="1" dirty="0">
                <a:solidFill>
                  <a:srgbClr val="002060"/>
                </a:solidFill>
              </a:rPr>
              <a:t>5- بعض فوائد الإيمان بالله تعالى وبأسمائه وصفاته:</a:t>
            </a:r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endParaRPr lang="ar-SY" dirty="0"/>
          </a:p>
          <a:p>
            <a:pPr marL="0" indent="0" algn="r">
              <a:buNone/>
            </a:pPr>
            <a:endParaRPr lang="ar-SY" dirty="0"/>
          </a:p>
        </p:txBody>
      </p:sp>
      <p:sp>
        <p:nvSpPr>
          <p:cNvPr id="4" name="Double Bracket 3">
            <a:extLst>
              <a:ext uri="{FF2B5EF4-FFF2-40B4-BE49-F238E27FC236}">
                <a16:creationId xmlns:a16="http://schemas.microsoft.com/office/drawing/2014/main" id="{1847367A-DBD3-4563-8995-4955EC52CA80}"/>
              </a:ext>
            </a:extLst>
          </p:cNvPr>
          <p:cNvSpPr/>
          <p:nvPr/>
        </p:nvSpPr>
        <p:spPr>
          <a:xfrm>
            <a:off x="5556738" y="534568"/>
            <a:ext cx="6495757" cy="60667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400" b="1" dirty="0">
                <a:solidFill>
                  <a:srgbClr val="002060"/>
                </a:solidFill>
              </a:rPr>
              <a:t>أ</a:t>
            </a:r>
            <a:r>
              <a:rPr lang="ar-SY" sz="2400" b="1" dirty="0"/>
              <a:t> - الإيمان بأسماء الله تعالى وصفاته داخل في الإيمان بالله تعالى</a:t>
            </a:r>
            <a:endParaRPr lang="en-US" sz="2400" b="1" dirty="0"/>
          </a:p>
        </p:txBody>
      </p:sp>
      <p:sp>
        <p:nvSpPr>
          <p:cNvPr id="5" name="Double Bracket 4">
            <a:extLst>
              <a:ext uri="{FF2B5EF4-FFF2-40B4-BE49-F238E27FC236}">
                <a16:creationId xmlns:a16="http://schemas.microsoft.com/office/drawing/2014/main" id="{FA31237F-B047-4F75-BFD2-156B23102409}"/>
              </a:ext>
            </a:extLst>
          </p:cNvPr>
          <p:cNvSpPr/>
          <p:nvPr/>
        </p:nvSpPr>
        <p:spPr>
          <a:xfrm>
            <a:off x="5556738" y="1666138"/>
            <a:ext cx="6495757" cy="60667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400" b="1" dirty="0">
                <a:solidFill>
                  <a:srgbClr val="002060"/>
                </a:solidFill>
              </a:rPr>
              <a:t>ب</a:t>
            </a:r>
            <a:r>
              <a:rPr lang="ar-SY" sz="2400" b="1" dirty="0"/>
              <a:t> - سورة الإخلاص تعدل ثلث القرآن؛ لانها تضمنت بعض أسماء الله</a:t>
            </a:r>
            <a:endParaRPr lang="en-US" sz="2400" b="1" dirty="0"/>
          </a:p>
        </p:txBody>
      </p:sp>
      <p:sp>
        <p:nvSpPr>
          <p:cNvPr id="6" name="Double Bracket 5">
            <a:extLst>
              <a:ext uri="{FF2B5EF4-FFF2-40B4-BE49-F238E27FC236}">
                <a16:creationId xmlns:a16="http://schemas.microsoft.com/office/drawing/2014/main" id="{A5A48B4F-4DCF-4AD2-A4EC-F8FE514E171E}"/>
              </a:ext>
            </a:extLst>
          </p:cNvPr>
          <p:cNvSpPr/>
          <p:nvPr/>
        </p:nvSpPr>
        <p:spPr>
          <a:xfrm>
            <a:off x="5556738" y="2797708"/>
            <a:ext cx="6495757" cy="60667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ar-SY" sz="2400" b="1" dirty="0">
                <a:solidFill>
                  <a:srgbClr val="002060"/>
                </a:solidFill>
              </a:rPr>
              <a:t>جـ</a:t>
            </a:r>
            <a:r>
              <a:rPr lang="ar-SY" sz="2400" b="1" dirty="0"/>
              <a:t> - آية الكرسي أعظم آية في القرآن الكريم؛ لانها اشتملت على توحيد الأسماء والصفات</a:t>
            </a:r>
            <a:endParaRPr lang="en-US" sz="2400" b="1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058EDF-C2C5-41D1-ADD3-C72CB6F254FE}"/>
              </a:ext>
            </a:extLst>
          </p:cNvPr>
          <p:cNvSpPr/>
          <p:nvPr/>
        </p:nvSpPr>
        <p:spPr>
          <a:xfrm>
            <a:off x="2720158" y="4325382"/>
            <a:ext cx="5383420" cy="79746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فوائد الإيمان بالله تعالى وبأسمائه وبصفاته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0925518-A766-48EB-8560-5D30C2A9B349}"/>
              </a:ext>
            </a:extLst>
          </p:cNvPr>
          <p:cNvSpPr/>
          <p:nvPr/>
        </p:nvSpPr>
        <p:spPr>
          <a:xfrm>
            <a:off x="6073724" y="5575210"/>
            <a:ext cx="2029854" cy="79746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محبة الله تعالى.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DD7E8EF-E005-4916-9508-06D4C4C98ED5}"/>
              </a:ext>
            </a:extLst>
          </p:cNvPr>
          <p:cNvSpPr/>
          <p:nvPr/>
        </p:nvSpPr>
        <p:spPr>
          <a:xfrm>
            <a:off x="3837548" y="5581364"/>
            <a:ext cx="2029854" cy="79746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الإبتعاد عن المعاصي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5349296-640F-4404-8E24-F848E9B02ABD}"/>
              </a:ext>
            </a:extLst>
          </p:cNvPr>
          <p:cNvSpPr/>
          <p:nvPr/>
        </p:nvSpPr>
        <p:spPr>
          <a:xfrm>
            <a:off x="8309900" y="5575210"/>
            <a:ext cx="2029854" cy="79746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دخول الجنة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FB6457E-8D1F-4699-8EDD-E3F2A3D378D4}"/>
              </a:ext>
            </a:extLst>
          </p:cNvPr>
          <p:cNvSpPr/>
          <p:nvPr/>
        </p:nvSpPr>
        <p:spPr>
          <a:xfrm>
            <a:off x="1420837" y="5582462"/>
            <a:ext cx="2227201" cy="79746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Y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إخلاص العمل لله تعالى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043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287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HelveticaNeue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Alsalh</dc:creator>
  <cp:lastModifiedBy>Ahmad Alsalh</cp:lastModifiedBy>
  <cp:revision>13</cp:revision>
  <dcterms:created xsi:type="dcterms:W3CDTF">2021-03-16T12:02:10Z</dcterms:created>
  <dcterms:modified xsi:type="dcterms:W3CDTF">2021-03-16T19:39:33Z</dcterms:modified>
</cp:coreProperties>
</file>