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8B95E-F72D-46AC-A8DF-7D6CB6BFBD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4097AB-0366-4F92-BA58-29403EAD1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3CD9AB-B223-4788-9998-C74A0C00A44C}"/>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5" name="Footer Placeholder 4">
            <a:extLst>
              <a:ext uri="{FF2B5EF4-FFF2-40B4-BE49-F238E27FC236}">
                <a16:creationId xmlns:a16="http://schemas.microsoft.com/office/drawing/2014/main" id="{A60DBA34-EA7B-461A-B7E5-5D38F009F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ACA57-025C-4872-832B-B51299F2820A}"/>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242595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DE807-9E85-4F09-8F94-FFD32EBC41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B93C0F-505D-4240-A198-0F632E4536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1F3580-3300-453E-9B29-4DB745244E58}"/>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5" name="Footer Placeholder 4">
            <a:extLst>
              <a:ext uri="{FF2B5EF4-FFF2-40B4-BE49-F238E27FC236}">
                <a16:creationId xmlns:a16="http://schemas.microsoft.com/office/drawing/2014/main" id="{2191F31B-E7CA-4C71-9F48-EC0B1EB2A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F6FF4-5E83-406E-9A7E-94C6F85540B8}"/>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235986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097756-0AA9-4370-A3E1-22B35B043E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36B4DF-3B76-4DFC-A086-BB5FCCBFC0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31C3C2-000D-42CF-A8D0-D0AFF9F42EE8}"/>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5" name="Footer Placeholder 4">
            <a:extLst>
              <a:ext uri="{FF2B5EF4-FFF2-40B4-BE49-F238E27FC236}">
                <a16:creationId xmlns:a16="http://schemas.microsoft.com/office/drawing/2014/main" id="{1321D7FC-EEBF-4A28-B19C-3169C5D4E1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A50F5-352E-4836-B851-E7C04CFE7ADB}"/>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149076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75CF2-66B9-4758-B0FC-836C8913D7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068163-EB76-4FE0-A264-60515E320D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74E731-5497-4756-B5C4-FEFDAE10DD93}"/>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5" name="Footer Placeholder 4">
            <a:extLst>
              <a:ext uri="{FF2B5EF4-FFF2-40B4-BE49-F238E27FC236}">
                <a16:creationId xmlns:a16="http://schemas.microsoft.com/office/drawing/2014/main" id="{43B6775E-826C-4BB4-87A9-02E26C8E6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AC13CD-BBC6-4337-A500-2CEA81674C1A}"/>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153222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6AD4B-8F27-45B9-8C70-DAF64535D2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0BF534-8FCC-475F-A3B9-D1091282E0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D5BCE5-D2CC-417D-BC25-EF460CBEEB20}"/>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5" name="Footer Placeholder 4">
            <a:extLst>
              <a:ext uri="{FF2B5EF4-FFF2-40B4-BE49-F238E27FC236}">
                <a16:creationId xmlns:a16="http://schemas.microsoft.com/office/drawing/2014/main" id="{F50595BF-1730-44C0-BD93-95708EF22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52AB2-99FB-458D-A45D-F1D041AAD89B}"/>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269573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9F1A-6D29-46AF-A84E-7CC82159B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58120-2B42-4F11-9049-0AAF6E715B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034201-A7A3-4E0B-9A1E-E4170D21BC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E05B50-97C5-4823-879B-E98530186E1B}"/>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6" name="Footer Placeholder 5">
            <a:extLst>
              <a:ext uri="{FF2B5EF4-FFF2-40B4-BE49-F238E27FC236}">
                <a16:creationId xmlns:a16="http://schemas.microsoft.com/office/drawing/2014/main" id="{F67A3B60-CD94-4081-9597-71DFA0996E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49CF24-C394-4DFE-9F5D-C95D80677F67}"/>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237015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4A32F-69F2-47CB-803B-4411D383CF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A29928-298C-4648-9524-91B594F1FA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41A71D-F8D5-472E-9436-91476B1B58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24FC52-EE1C-4BFE-BBD8-B99C8A16CE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F67830-BC86-4BCF-AB68-5CB06C4734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2DDA7A-EAEB-4E54-971B-BDAC14D3F073}"/>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8" name="Footer Placeholder 7">
            <a:extLst>
              <a:ext uri="{FF2B5EF4-FFF2-40B4-BE49-F238E27FC236}">
                <a16:creationId xmlns:a16="http://schemas.microsoft.com/office/drawing/2014/main" id="{FCB50A88-ED1F-418D-9107-C150F0C94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B31A40-4C64-4D0B-9D0C-7FD4C893E913}"/>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959583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D3142-A6A5-41A4-8094-91947F032A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E6CAC0-1933-4E1E-B4E4-9FDF5A5DD8BA}"/>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4" name="Footer Placeholder 3">
            <a:extLst>
              <a:ext uri="{FF2B5EF4-FFF2-40B4-BE49-F238E27FC236}">
                <a16:creationId xmlns:a16="http://schemas.microsoft.com/office/drawing/2014/main" id="{A3F259C6-1E13-4162-87ED-B3BD9B4C40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BA1D23-4537-4BB1-8B37-94A66F389548}"/>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27435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0BFB10-D70E-4C6F-8733-1FA75B7178CA}"/>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3" name="Footer Placeholder 2">
            <a:extLst>
              <a:ext uri="{FF2B5EF4-FFF2-40B4-BE49-F238E27FC236}">
                <a16:creationId xmlns:a16="http://schemas.microsoft.com/office/drawing/2014/main" id="{21E8E4F4-2B70-4D96-AD17-5524D6A869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FB4704-79F1-456F-B033-2D8A0E05DC3D}"/>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37474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85281-1E26-4AA7-8B98-178927614E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628E26-692C-4E70-8A4D-37759854D3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A3C3CC-1B2C-4F3C-A175-8672473B7B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B17B55-BD90-4741-9D68-90C0BF3AE301}"/>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6" name="Footer Placeholder 5">
            <a:extLst>
              <a:ext uri="{FF2B5EF4-FFF2-40B4-BE49-F238E27FC236}">
                <a16:creationId xmlns:a16="http://schemas.microsoft.com/office/drawing/2014/main" id="{A6B8058F-A08C-4EF1-8142-344BD066A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6B6417-0FCD-4762-8546-0724A509116C}"/>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167889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EE711-6F53-43A4-8DAE-700E2C6C0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B787E8-A532-48A1-89C0-C3C540EBF1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78E9AF-A348-4232-B4F5-F0121BAC9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C71ABB-4AE4-4473-8B07-23D9A0E6AB6B}"/>
              </a:ext>
            </a:extLst>
          </p:cNvPr>
          <p:cNvSpPr>
            <a:spLocks noGrp="1"/>
          </p:cNvSpPr>
          <p:nvPr>
            <p:ph type="dt" sz="half" idx="10"/>
          </p:nvPr>
        </p:nvSpPr>
        <p:spPr/>
        <p:txBody>
          <a:bodyPr/>
          <a:lstStyle/>
          <a:p>
            <a:fld id="{0CC4C1F2-D14B-47AE-8E99-5D3B8664BD0B}" type="datetimeFigureOut">
              <a:rPr lang="en-US" smtClean="0"/>
              <a:t>2021-03-19</a:t>
            </a:fld>
            <a:endParaRPr lang="en-US"/>
          </a:p>
        </p:txBody>
      </p:sp>
      <p:sp>
        <p:nvSpPr>
          <p:cNvPr id="6" name="Footer Placeholder 5">
            <a:extLst>
              <a:ext uri="{FF2B5EF4-FFF2-40B4-BE49-F238E27FC236}">
                <a16:creationId xmlns:a16="http://schemas.microsoft.com/office/drawing/2014/main" id="{AD079230-9F7A-4E2C-96BD-74A121A13F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77CCC9-188C-4017-84B1-9A5D614CCDCE}"/>
              </a:ext>
            </a:extLst>
          </p:cNvPr>
          <p:cNvSpPr>
            <a:spLocks noGrp="1"/>
          </p:cNvSpPr>
          <p:nvPr>
            <p:ph type="sldNum" sz="quarter" idx="12"/>
          </p:nvPr>
        </p:nvSpPr>
        <p:spPr/>
        <p:txBody>
          <a:bodyPr/>
          <a:lstStyle/>
          <a:p>
            <a:fld id="{0D62B1EE-977E-4DDD-8433-6CFEC84FB48C}" type="slidenum">
              <a:rPr lang="en-US" smtClean="0"/>
              <a:t>‹#›</a:t>
            </a:fld>
            <a:endParaRPr lang="en-US"/>
          </a:p>
        </p:txBody>
      </p:sp>
    </p:spTree>
    <p:extLst>
      <p:ext uri="{BB962C8B-B14F-4D97-AF65-F5344CB8AC3E}">
        <p14:creationId xmlns:p14="http://schemas.microsoft.com/office/powerpoint/2010/main" val="42533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
            <a:lum/>
          </a:blip>
          <a:srcRect/>
          <a:stretch>
            <a:fillRect t="-18000" b="-18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B16ADD-EEFD-45C5-BFBD-99529F4DD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E1F87B-1751-4AE5-92C7-49CF87FDBF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DB80A-E950-4E9C-80AB-52A13F3FEA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4C1F2-D14B-47AE-8E99-5D3B8664BD0B}" type="datetimeFigureOut">
              <a:rPr lang="en-US" smtClean="0"/>
              <a:t>2021-03-19</a:t>
            </a:fld>
            <a:endParaRPr lang="en-US"/>
          </a:p>
        </p:txBody>
      </p:sp>
      <p:sp>
        <p:nvSpPr>
          <p:cNvPr id="5" name="Footer Placeholder 4">
            <a:extLst>
              <a:ext uri="{FF2B5EF4-FFF2-40B4-BE49-F238E27FC236}">
                <a16:creationId xmlns:a16="http://schemas.microsoft.com/office/drawing/2014/main" id="{3A7E3F6D-1880-46AF-B716-AD306D4F98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E79C0F-C80B-4B26-A688-863613FAA3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2B1EE-977E-4DDD-8433-6CFEC84FB48C}" type="slidenum">
              <a:rPr lang="en-US" smtClean="0"/>
              <a:t>‹#›</a:t>
            </a:fld>
            <a:endParaRPr lang="en-US"/>
          </a:p>
        </p:txBody>
      </p:sp>
    </p:spTree>
    <p:extLst>
      <p:ext uri="{BB962C8B-B14F-4D97-AF65-F5344CB8AC3E}">
        <p14:creationId xmlns:p14="http://schemas.microsoft.com/office/powerpoint/2010/main" val="1502296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555E279-B8B2-4CDD-BF4E-CC1794C81C5A}"/>
              </a:ext>
            </a:extLst>
          </p:cNvPr>
          <p:cNvSpPr>
            <a:spLocks noGrp="1"/>
          </p:cNvSpPr>
          <p:nvPr>
            <p:ph type="subTitle" idx="1"/>
          </p:nvPr>
        </p:nvSpPr>
        <p:spPr>
          <a:xfrm>
            <a:off x="0" y="83082"/>
            <a:ext cx="12192000" cy="6774918"/>
          </a:xfrm>
        </p:spPr>
        <p:txBody>
          <a:bodyPr/>
          <a:lstStyle/>
          <a:p>
            <a:r>
              <a:rPr lang="ar-SY" b="1" dirty="0">
                <a:solidFill>
                  <a:srgbClr val="C00000"/>
                </a:solidFill>
              </a:rPr>
              <a:t>موســـى علـــيه الســـلام</a:t>
            </a:r>
          </a:p>
          <a:p>
            <a:endParaRPr lang="ar-SY" dirty="0"/>
          </a:p>
          <a:p>
            <a:pPr algn="r"/>
            <a:r>
              <a:rPr lang="ar-SY" b="0" i="0" dirty="0">
                <a:solidFill>
                  <a:srgbClr val="333333"/>
                </a:solidFill>
                <a:effectLst/>
                <a:latin typeface="DroidArabicKufi-Regular"/>
              </a:rPr>
              <a:t>    </a:t>
            </a:r>
            <a:r>
              <a:rPr lang="ar-SY" b="1" i="0" dirty="0">
                <a:solidFill>
                  <a:srgbClr val="002060"/>
                </a:solidFill>
                <a:effectLst/>
                <a:latin typeface="DroidArabicKufi-Regular"/>
              </a:rPr>
              <a:t>وُلِد موسى عليه الصلاة والسلام في سنةٍ يُقتَل فيها الذكور من بني إسرائيل بأَمرٍ من فرعون ملك مِصر</a:t>
            </a:r>
            <a:br>
              <a:rPr lang="ar-SY" dirty="0"/>
            </a:br>
            <a:endParaRPr lang="ar-SY" dirty="0"/>
          </a:p>
          <a:p>
            <a:pPr algn="r"/>
            <a:r>
              <a:rPr lang="ar-SY" sz="2400" b="1" dirty="0"/>
              <a:t>قبل قدوم موسى عليه السلام كانو أهل مصر يعبدون الفراعنة وعند قدوم سيدنا موسى إلى مصر ملك زمام الأمور سنسن طويلة دعا قومه الى التوحيد وعند وفاته عادو إلى ضلالهم وشركهم وجاء آل يعقوب إلى مصر بأمر يوسف</a:t>
            </a:r>
            <a:endParaRPr lang="en-US" b="1" dirty="0"/>
          </a:p>
          <a:p>
            <a:pPr algn="r"/>
            <a:r>
              <a:rPr lang="ar-SY" b="1" u="sng" dirty="0">
                <a:solidFill>
                  <a:schemeClr val="accent3">
                    <a:lumMod val="75000"/>
                  </a:schemeClr>
                </a:solidFill>
              </a:rPr>
              <a:t>قال تعالى: </a:t>
            </a:r>
            <a:r>
              <a:rPr lang="ar-SY" b="1" dirty="0">
                <a:solidFill>
                  <a:srgbClr val="C00000"/>
                </a:solidFill>
              </a:rPr>
              <a:t>(</a:t>
            </a:r>
            <a:r>
              <a:rPr lang="ar-SY" b="1" i="0" dirty="0">
                <a:solidFill>
                  <a:srgbClr val="C00000"/>
                </a:solidFill>
                <a:effectLst/>
                <a:latin typeface="HelveticaNeue"/>
              </a:rPr>
              <a:t>وَأْتُونِي بِأَهْلِكُمْ أَجْمَعِينَ )</a:t>
            </a:r>
            <a:r>
              <a:rPr lang="en-US" b="1" dirty="0">
                <a:solidFill>
                  <a:srgbClr val="C00000"/>
                </a:solidFill>
              </a:rPr>
              <a:t> </a:t>
            </a:r>
            <a:endParaRPr lang="ar-SY" b="1" dirty="0">
              <a:solidFill>
                <a:srgbClr val="C00000"/>
              </a:solidFill>
            </a:endParaRPr>
          </a:p>
          <a:p>
            <a:pPr algn="r"/>
            <a:endParaRPr lang="ar-SY" dirty="0"/>
          </a:p>
          <a:p>
            <a:pPr algn="r"/>
            <a:r>
              <a:rPr lang="ar-SY" b="1" dirty="0"/>
              <a:t>وأبناء يعقوب هم ذرية يعقوب بن إسحاق بن إبراهيمعليه السلام فقد ضل من ضل منهم وبقي على التوحيد منهم</a:t>
            </a:r>
          </a:p>
          <a:p>
            <a:pPr algn="r"/>
            <a:r>
              <a:rPr lang="ar-SY" b="1" dirty="0"/>
              <a:t> ولقب سيدنا يعقوب </a:t>
            </a:r>
            <a:r>
              <a:rPr lang="ar-SY" b="1" dirty="0">
                <a:solidFill>
                  <a:srgbClr val="C00000"/>
                </a:solidFill>
              </a:rPr>
              <a:t>( إسرائيل ) </a:t>
            </a:r>
            <a:r>
              <a:rPr lang="ar-SY" b="1" dirty="0"/>
              <a:t>حكم مصر ملك جبار كانو</a:t>
            </a:r>
          </a:p>
          <a:p>
            <a:pPr algn="r"/>
            <a:r>
              <a:rPr lang="ar-SY" b="1" dirty="0"/>
              <a:t> يعبدونه من دون الله، </a:t>
            </a:r>
          </a:p>
          <a:p>
            <a:pPr algn="r"/>
            <a:r>
              <a:rPr lang="ar-SY" b="1" dirty="0"/>
              <a:t>وحمابة للتوحيد أرسل الله تعالى اليهم موسى عليه الصلاة السلام حتى</a:t>
            </a:r>
          </a:p>
          <a:p>
            <a:pPr algn="r"/>
            <a:r>
              <a:rPr lang="ar-SY" b="1" dirty="0"/>
              <a:t> يعودو الى دين الله </a:t>
            </a:r>
            <a:endParaRPr lang="en-US" b="1" dirty="0"/>
          </a:p>
        </p:txBody>
      </p:sp>
      <p:sp>
        <p:nvSpPr>
          <p:cNvPr id="6" name="Callout: Quad Arrow 5">
            <a:extLst>
              <a:ext uri="{FF2B5EF4-FFF2-40B4-BE49-F238E27FC236}">
                <a16:creationId xmlns:a16="http://schemas.microsoft.com/office/drawing/2014/main" id="{6013F068-461C-4FB4-ACB7-41BDEFD32B0E}"/>
              </a:ext>
            </a:extLst>
          </p:cNvPr>
          <p:cNvSpPr/>
          <p:nvPr/>
        </p:nvSpPr>
        <p:spPr>
          <a:xfrm>
            <a:off x="11882511" y="968326"/>
            <a:ext cx="309489" cy="407963"/>
          </a:xfrm>
          <a:prstGeom prst="quadArrowCallout">
            <a:avLst/>
          </a:prstGeom>
          <a:solidFill>
            <a:srgbClr val="FF0000"/>
          </a:solidFill>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sp>
        <p:nvSpPr>
          <p:cNvPr id="7" name="Callout: Quad Arrow 6">
            <a:extLst>
              <a:ext uri="{FF2B5EF4-FFF2-40B4-BE49-F238E27FC236}">
                <a16:creationId xmlns:a16="http://schemas.microsoft.com/office/drawing/2014/main" id="{6855B263-C9DF-44B4-81FB-62E4AE0D1B9A}"/>
              </a:ext>
            </a:extLst>
          </p:cNvPr>
          <p:cNvSpPr/>
          <p:nvPr/>
        </p:nvSpPr>
        <p:spPr>
          <a:xfrm>
            <a:off x="1460107" y="986345"/>
            <a:ext cx="309489" cy="407963"/>
          </a:xfrm>
          <a:prstGeom prst="quadArrowCallout">
            <a:avLst/>
          </a:prstGeom>
          <a:solidFill>
            <a:srgbClr val="FF0000"/>
          </a:solidFill>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ECE1786D-D4EC-4CB7-BE92-615F0E7A9C1B}"/>
              </a:ext>
            </a:extLst>
          </p:cNvPr>
          <p:cNvSpPr/>
          <p:nvPr/>
        </p:nvSpPr>
        <p:spPr>
          <a:xfrm>
            <a:off x="1261403" y="3879170"/>
            <a:ext cx="3441896" cy="1283677"/>
          </a:xfrm>
          <a:prstGeom prst="roundRect">
            <a:avLst/>
          </a:prstGeom>
          <a:solidFill>
            <a:schemeClr val="bg1">
              <a:lumMod val="95000"/>
            </a:schemeClr>
          </a:solidFill>
          <a:ln>
            <a:solidFill>
              <a:srgbClr val="002060"/>
            </a:solidFill>
          </a:ln>
          <a:effectLst>
            <a:innerShdw blurRad="63500" dist="50800" dir="162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نشأ موسى عليه السلام في بلاد ينقسم أهلها </a:t>
            </a:r>
          </a:p>
          <a:p>
            <a:pPr algn="ctr"/>
            <a:r>
              <a:rPr lang="ar-SY" sz="2400" b="1" dirty="0">
                <a:solidFill>
                  <a:srgbClr val="002060"/>
                </a:solidFill>
              </a:rPr>
              <a:t>إلـــى</a:t>
            </a:r>
            <a:endParaRPr lang="en-US" sz="2400" b="1" dirty="0">
              <a:solidFill>
                <a:srgbClr val="002060"/>
              </a:solidFill>
            </a:endParaRPr>
          </a:p>
        </p:txBody>
      </p:sp>
      <p:sp>
        <p:nvSpPr>
          <p:cNvPr id="21" name="Rectangle 20">
            <a:extLst>
              <a:ext uri="{FF2B5EF4-FFF2-40B4-BE49-F238E27FC236}">
                <a16:creationId xmlns:a16="http://schemas.microsoft.com/office/drawing/2014/main" id="{3CDEF0C6-FC65-4AAF-BA53-5B0DD4F8D432}"/>
              </a:ext>
            </a:extLst>
          </p:cNvPr>
          <p:cNvSpPr/>
          <p:nvPr/>
        </p:nvSpPr>
        <p:spPr>
          <a:xfrm>
            <a:off x="3713870" y="5700498"/>
            <a:ext cx="2458330" cy="1074420"/>
          </a:xfrm>
          <a:prstGeom prst="rect">
            <a:avLst/>
          </a:prstGeom>
          <a:solidFill>
            <a:schemeClr val="bg1">
              <a:lumMod val="95000"/>
            </a:schemeClr>
          </a:solidFill>
          <a:ln>
            <a:solidFill>
              <a:srgbClr val="002060"/>
            </a:solidFill>
          </a:ln>
          <a:effectLst>
            <a:innerShdw blurRad="63500" dist="50800" dir="162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أبنـاء يعـقـوب</a:t>
            </a:r>
          </a:p>
        </p:txBody>
      </p:sp>
      <p:sp>
        <p:nvSpPr>
          <p:cNvPr id="22" name="Rectangle 21">
            <a:extLst>
              <a:ext uri="{FF2B5EF4-FFF2-40B4-BE49-F238E27FC236}">
                <a16:creationId xmlns:a16="http://schemas.microsoft.com/office/drawing/2014/main" id="{CA9307E1-0AD2-45A8-92BB-81D4696B688F}"/>
              </a:ext>
            </a:extLst>
          </p:cNvPr>
          <p:cNvSpPr/>
          <p:nvPr/>
        </p:nvSpPr>
        <p:spPr>
          <a:xfrm>
            <a:off x="524020" y="5700498"/>
            <a:ext cx="2458330" cy="1074420"/>
          </a:xfrm>
          <a:prstGeom prst="rect">
            <a:avLst/>
          </a:prstGeom>
          <a:solidFill>
            <a:schemeClr val="bg1">
              <a:lumMod val="95000"/>
            </a:schemeClr>
          </a:solidFill>
          <a:ln>
            <a:solidFill>
              <a:srgbClr val="002060"/>
            </a:solidFill>
          </a:ln>
          <a:effectLst>
            <a:innerShdw blurRad="63500" dist="50800" dir="162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الأقبـاط والفراعـنة</a:t>
            </a:r>
            <a:endParaRPr lang="en-US" sz="2400" b="1" dirty="0">
              <a:solidFill>
                <a:srgbClr val="002060"/>
              </a:solidFill>
            </a:endParaRPr>
          </a:p>
        </p:txBody>
      </p:sp>
      <p:cxnSp>
        <p:nvCxnSpPr>
          <p:cNvPr id="12" name="Straight Arrow Connector 11">
            <a:extLst>
              <a:ext uri="{FF2B5EF4-FFF2-40B4-BE49-F238E27FC236}">
                <a16:creationId xmlns:a16="http://schemas.microsoft.com/office/drawing/2014/main" id="{AD43B129-ACFF-4B30-BA4C-8303630ABCA5}"/>
              </a:ext>
            </a:extLst>
          </p:cNvPr>
          <p:cNvCxnSpPr>
            <a:cxnSpLocks/>
            <a:stCxn id="9" idx="2"/>
          </p:cNvCxnSpPr>
          <p:nvPr/>
        </p:nvCxnSpPr>
        <p:spPr>
          <a:xfrm>
            <a:off x="2982351" y="5162847"/>
            <a:ext cx="1720947" cy="537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24A6D16-E544-46A8-941F-3126C8461B7F}"/>
              </a:ext>
            </a:extLst>
          </p:cNvPr>
          <p:cNvCxnSpPr>
            <a:stCxn id="9" idx="2"/>
            <a:endCxn id="22" idx="0"/>
          </p:cNvCxnSpPr>
          <p:nvPr/>
        </p:nvCxnSpPr>
        <p:spPr>
          <a:xfrm flipH="1">
            <a:off x="1753185" y="5162847"/>
            <a:ext cx="1229166" cy="537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ight Brace 16">
            <a:extLst>
              <a:ext uri="{FF2B5EF4-FFF2-40B4-BE49-F238E27FC236}">
                <a16:creationId xmlns:a16="http://schemas.microsoft.com/office/drawing/2014/main" id="{E782B630-5D46-4D72-9A61-FEF34879C6B6}"/>
              </a:ext>
            </a:extLst>
          </p:cNvPr>
          <p:cNvSpPr/>
          <p:nvPr/>
        </p:nvSpPr>
        <p:spPr>
          <a:xfrm>
            <a:off x="7441809" y="83082"/>
            <a:ext cx="229772" cy="46555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Left Brace 23">
            <a:extLst>
              <a:ext uri="{FF2B5EF4-FFF2-40B4-BE49-F238E27FC236}">
                <a16:creationId xmlns:a16="http://schemas.microsoft.com/office/drawing/2014/main" id="{1825B24F-81C3-47A0-B25E-ADB49239511F}"/>
              </a:ext>
            </a:extLst>
          </p:cNvPr>
          <p:cNvSpPr/>
          <p:nvPr/>
        </p:nvSpPr>
        <p:spPr>
          <a:xfrm>
            <a:off x="4473526" y="0"/>
            <a:ext cx="229772" cy="4655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Right Brace 28">
            <a:extLst>
              <a:ext uri="{FF2B5EF4-FFF2-40B4-BE49-F238E27FC236}">
                <a16:creationId xmlns:a16="http://schemas.microsoft.com/office/drawing/2014/main" id="{3FF0211D-74BB-43EA-B3C8-F5AF6D03C087}"/>
              </a:ext>
            </a:extLst>
          </p:cNvPr>
          <p:cNvSpPr/>
          <p:nvPr/>
        </p:nvSpPr>
        <p:spPr>
          <a:xfrm>
            <a:off x="7805225" y="84406"/>
            <a:ext cx="229772" cy="46555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Left Brace 29">
            <a:extLst>
              <a:ext uri="{FF2B5EF4-FFF2-40B4-BE49-F238E27FC236}">
                <a16:creationId xmlns:a16="http://schemas.microsoft.com/office/drawing/2014/main" id="{49DEB298-330C-4A31-86E9-5B377491E522}"/>
              </a:ext>
            </a:extLst>
          </p:cNvPr>
          <p:cNvSpPr/>
          <p:nvPr/>
        </p:nvSpPr>
        <p:spPr>
          <a:xfrm>
            <a:off x="4110110" y="0"/>
            <a:ext cx="229772" cy="4655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8143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551275-3E79-48DF-8DB1-275B362A8883}"/>
              </a:ext>
            </a:extLst>
          </p:cNvPr>
          <p:cNvSpPr>
            <a:spLocks noGrp="1"/>
          </p:cNvSpPr>
          <p:nvPr>
            <p:ph idx="1"/>
          </p:nvPr>
        </p:nvSpPr>
        <p:spPr>
          <a:xfrm>
            <a:off x="0" y="0"/>
            <a:ext cx="12192000" cy="6858000"/>
          </a:xfrm>
        </p:spPr>
        <p:txBody>
          <a:bodyPr>
            <a:normAutofit/>
          </a:bodyPr>
          <a:lstStyle/>
          <a:p>
            <a:pPr marL="0" indent="0" algn="r">
              <a:buNone/>
            </a:pPr>
            <a:r>
              <a:rPr lang="ar-SY" sz="2600" b="1" dirty="0">
                <a:solidFill>
                  <a:srgbClr val="FF0000"/>
                </a:solidFill>
              </a:rPr>
              <a:t>طفولة موســى عليه الســلام:</a:t>
            </a:r>
          </a:p>
          <a:p>
            <a:pPr marL="0" indent="0" algn="r">
              <a:buNone/>
            </a:pPr>
            <a:r>
              <a:rPr lang="ar-SY" sz="2400" b="1" dirty="0"/>
              <a:t>ولد</a:t>
            </a:r>
            <a:r>
              <a:rPr lang="ar-SY" sz="2400" b="1" dirty="0">
                <a:latin typeface="niloofar"/>
              </a:rPr>
              <a:t> موسى بوقتٍ طغى فيه فرعون بظلمه وفساده لبني إسرائيل،</a:t>
            </a:r>
          </a:p>
          <a:p>
            <a:pPr marL="0" indent="0" algn="r">
              <a:buNone/>
            </a:pPr>
            <a:r>
              <a:rPr lang="ar-SY" sz="2400" b="1" dirty="0">
                <a:latin typeface="niloofar"/>
              </a:rPr>
              <a:t> قد زاد ظلم فرعون وفساده لبني إسرائيل عندما أخبره كاهن عن ولادة مولود في بني إسرائيل يُنهي ملكه، ممّا أدّى إلى غضب فرعون وذبح أطفال بني إسرائيل واستحياء نسائهم، وفي ظل تلك المعانة جاء المخاض لأم موسى، فكتمت أمر ولادته خوفاً عليه من القتل،</a:t>
            </a:r>
          </a:p>
          <a:p>
            <a:pPr marL="0" indent="0" algn="r">
              <a:buNone/>
            </a:pPr>
            <a:endParaRPr lang="ar-SY" sz="2400" b="1" dirty="0">
              <a:latin typeface="niloofar"/>
            </a:endParaRPr>
          </a:p>
          <a:p>
            <a:pPr marL="0" indent="0" algn="r">
              <a:buNone/>
            </a:pPr>
            <a:r>
              <a:rPr lang="ar-SY" sz="2400" b="1" dirty="0">
                <a:latin typeface="niloofar"/>
              </a:rPr>
              <a:t> فألهمها الله أن تضع الرضيع في صندوق وتُلقيه في اليم عسى أن يقع في أيدٍ أمينة، فانتهى به المطاف إلى قصر فرعون، وما أن رأته زوجة فرعون حتى جعل الله محبته في قلبها، وقالت لا تقتلوه نريد أن نأخذه ولداً لنا، وأردت أنّ تُرضعه فأحضرت له المُرضعات، ولكنّ الله حرم عليه المراضع فلم يقبل بأي واحدةٍ منهنّ، حتى جاءت أخته </a:t>
            </a:r>
          </a:p>
          <a:p>
            <a:pPr marL="0" indent="0" algn="r">
              <a:buNone/>
            </a:pPr>
            <a:r>
              <a:rPr lang="ar-SY" sz="2700" b="1" u="sng" dirty="0">
                <a:solidFill>
                  <a:schemeClr val="accent3">
                    <a:lumMod val="75000"/>
                  </a:schemeClr>
                </a:solidFill>
                <a:latin typeface="niloofar"/>
              </a:rPr>
              <a:t>فقالت لهم</a:t>
            </a:r>
            <a:r>
              <a:rPr lang="ar-SY" sz="2700" b="1" dirty="0">
                <a:solidFill>
                  <a:srgbClr val="4B4F56"/>
                </a:solidFill>
                <a:latin typeface="niloofar"/>
              </a:rPr>
              <a:t>: </a:t>
            </a:r>
            <a:r>
              <a:rPr lang="ar-SY" sz="2400" b="1" dirty="0">
                <a:solidFill>
                  <a:srgbClr val="C00000"/>
                </a:solidFill>
                <a:latin typeface="niloofar"/>
              </a:rPr>
              <a:t>(</a:t>
            </a:r>
            <a:r>
              <a:rPr lang="ar-SY" sz="2400" b="1" i="0" dirty="0">
                <a:solidFill>
                  <a:srgbClr val="C00000"/>
                </a:solidFill>
                <a:effectLst/>
                <a:latin typeface="HelveticaNeue"/>
              </a:rPr>
              <a:t> هَلْ أَدُلُّكُمْ عَلَى أَهْلِ بَيْتٍ يَكْفُلُونَهُ لَكُمْ وَهُمْ لَهُ نَاصِحُونَ )</a:t>
            </a:r>
            <a:endParaRPr lang="ar-SY" sz="2400" b="1" dirty="0">
              <a:solidFill>
                <a:srgbClr val="C00000"/>
              </a:solidFill>
              <a:latin typeface="niloofar"/>
            </a:endParaRPr>
          </a:p>
          <a:p>
            <a:pPr marL="0" indent="0" algn="r">
              <a:buNone/>
            </a:pPr>
            <a:r>
              <a:rPr lang="ar-SY" sz="2400" b="1" dirty="0">
                <a:latin typeface="niloofar"/>
              </a:rPr>
              <a:t>وطلبت من أمّه أن تأتي لترضعه، فردّه الله إلى أمّه وقرّت عينها به.</a:t>
            </a:r>
          </a:p>
          <a:p>
            <a:pPr marL="0" indent="0" algn="r">
              <a:buNone/>
            </a:pPr>
            <a:endParaRPr lang="ar-SY" sz="2400" b="1" dirty="0">
              <a:latin typeface="niloofar"/>
            </a:endParaRPr>
          </a:p>
          <a:p>
            <a:pPr marL="0" indent="0" algn="r">
              <a:buNone/>
            </a:pPr>
            <a:r>
              <a:rPr lang="ar-SY" sz="2600" b="1" dirty="0">
                <a:solidFill>
                  <a:srgbClr val="FF0000"/>
                </a:solidFill>
                <a:latin typeface="niloofar"/>
              </a:rPr>
              <a:t>سن الرشد وتميزه بالحكمة والعلم:</a:t>
            </a:r>
            <a:endParaRPr lang="ar-SY" sz="2400" b="1" dirty="0">
              <a:latin typeface="niloofar"/>
            </a:endParaRPr>
          </a:p>
          <a:p>
            <a:pPr marL="0" indent="0" algn="r">
              <a:buNone/>
            </a:pPr>
            <a:r>
              <a:rPr lang="ar-SY" sz="2400" b="1" dirty="0">
                <a:latin typeface="niloofar"/>
              </a:rPr>
              <a:t>تولى البلاط الفرعوني تربية موسى كما يربون أبناء الملوك، فتعلم تعليماً راقياً، وأضاف الله عليه كبرة من الحكمة</a:t>
            </a:r>
          </a:p>
          <a:p>
            <a:pPr marL="0" indent="0" algn="r">
              <a:buNone/>
            </a:pPr>
            <a:r>
              <a:rPr lang="ar-SY" sz="2700" b="1" u="sng" dirty="0">
                <a:solidFill>
                  <a:schemeClr val="accent3">
                    <a:lumMod val="75000"/>
                  </a:schemeClr>
                </a:solidFill>
                <a:effectLst>
                  <a:outerShdw blurRad="38100" dist="38100" dir="2700000" algn="tl">
                    <a:srgbClr val="000000">
                      <a:alpha val="43137"/>
                    </a:srgbClr>
                  </a:outerShdw>
                </a:effectLst>
                <a:latin typeface="niloofar"/>
              </a:rPr>
              <a:t>قال تعالى</a:t>
            </a:r>
            <a:r>
              <a:rPr lang="ar-SY" sz="2700" b="1" dirty="0">
                <a:solidFill>
                  <a:schemeClr val="accent3">
                    <a:lumMod val="75000"/>
                  </a:schemeClr>
                </a:solidFill>
                <a:effectLst>
                  <a:outerShdw blurRad="38100" dist="38100" dir="2700000" algn="tl">
                    <a:srgbClr val="000000">
                      <a:alpha val="43137"/>
                    </a:srgbClr>
                  </a:outerShdw>
                </a:effectLst>
                <a:latin typeface="niloofar"/>
              </a:rPr>
              <a:t>: </a:t>
            </a:r>
            <a:r>
              <a:rPr lang="ar-SY" sz="2400" b="1" dirty="0">
                <a:solidFill>
                  <a:srgbClr val="C00000"/>
                </a:solidFill>
                <a:latin typeface="niloofar"/>
              </a:rPr>
              <a:t>(</a:t>
            </a:r>
            <a:r>
              <a:rPr lang="ar-SY" sz="2400" b="1" i="0" dirty="0">
                <a:solidFill>
                  <a:srgbClr val="C00000"/>
                </a:solidFill>
                <a:effectLst/>
                <a:latin typeface="HelveticaNeue"/>
              </a:rPr>
              <a:t>وَلَمَّا بَلَغَ أَشُدَّهُ وَاسْتَوَى آتَيْنَاهُ حُكْمًا وَعِلْمًا وَكَذَلِكَ نَجْزِي الْمُحْسِنِينَ )</a:t>
            </a:r>
            <a:endParaRPr lang="ar-SY" sz="2400" b="1" dirty="0">
              <a:solidFill>
                <a:srgbClr val="C00000"/>
              </a:solidFill>
              <a:latin typeface="niloofar"/>
            </a:endParaRPr>
          </a:p>
        </p:txBody>
      </p:sp>
      <p:sp>
        <p:nvSpPr>
          <p:cNvPr id="12" name="Arc 11">
            <a:extLst>
              <a:ext uri="{FF2B5EF4-FFF2-40B4-BE49-F238E27FC236}">
                <a16:creationId xmlns:a16="http://schemas.microsoft.com/office/drawing/2014/main" id="{70367602-50E9-497B-AD3B-82ACC0807E74}"/>
              </a:ext>
            </a:extLst>
          </p:cNvPr>
          <p:cNvSpPr/>
          <p:nvPr/>
        </p:nvSpPr>
        <p:spPr>
          <a:xfrm flipV="1">
            <a:off x="-3216811" y="4856870"/>
            <a:ext cx="12191999" cy="45719"/>
          </a:xfrm>
          <a:prstGeom prst="arc">
            <a:avLst/>
          </a:pr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7960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CA6D7E-63BA-4E1A-92C0-8B0A7F0DDEEB}"/>
              </a:ext>
            </a:extLst>
          </p:cNvPr>
          <p:cNvSpPr>
            <a:spLocks noGrp="1"/>
          </p:cNvSpPr>
          <p:nvPr>
            <p:ph idx="1"/>
          </p:nvPr>
        </p:nvSpPr>
        <p:spPr>
          <a:xfrm>
            <a:off x="0" y="0"/>
            <a:ext cx="12192000" cy="6858000"/>
          </a:xfrm>
          <a:blipFill dpi="0" rotWithShape="1">
            <a:blip r:embed="rId2">
              <a:alphaModFix amt="0"/>
            </a:blip>
            <a:srcRect/>
            <a:tile tx="0" ty="0" sx="100000" sy="100000" flip="none" algn="tl"/>
          </a:blipFill>
        </p:spPr>
        <p:txBody>
          <a:bodyPr/>
          <a:lstStyle/>
          <a:p>
            <a:pPr marL="0" indent="0" algn="r">
              <a:buNone/>
            </a:pPr>
            <a:r>
              <a:rPr lang="ar-SY" b="1" dirty="0">
                <a:solidFill>
                  <a:srgbClr val="002060"/>
                </a:solidFill>
              </a:rPr>
              <a:t>موسى عليه الصلاة والسلام نبي الله:</a:t>
            </a:r>
          </a:p>
          <a:p>
            <a:pPr marL="0" indent="0" algn="r">
              <a:buNone/>
            </a:pPr>
            <a:r>
              <a:rPr lang="ar-SY" sz="2400" b="1" dirty="0"/>
              <a:t>كان قوي البأس وافر القوة، واستنصره رجل من بني إسرائيل على رجل من أهل مصر فوكزوه موسى دون أن يعتمد قتله ومات وخرج من مصر خائفاً نادماً على فعلته وذهب إلى مدين وتزوج واستمر بها عشر سنين</a:t>
            </a:r>
          </a:p>
          <a:p>
            <a:pPr marL="0" indent="0" algn="r">
              <a:buNone/>
            </a:pPr>
            <a:r>
              <a:rPr lang="ar-SY" sz="2400" b="1" dirty="0"/>
              <a:t>حن لأهله فرجع لكنه ضاع في صحراء سيناء بالوادي المقدس </a:t>
            </a:r>
          </a:p>
          <a:p>
            <a:pPr marL="0" indent="0" algn="r">
              <a:buNone/>
            </a:pPr>
            <a:r>
              <a:rPr lang="ar-SY" sz="2400" b="1" dirty="0"/>
              <a:t>وهناك كلفه الله بمسؤلية دعوة فرعون وقومه وتوحيد الله تعالى</a:t>
            </a:r>
          </a:p>
          <a:p>
            <a:pPr marL="0" indent="0" algn="r">
              <a:buNone/>
            </a:pPr>
            <a:r>
              <a:rPr lang="ar-SY" sz="2600" b="1" u="sng" dirty="0">
                <a:solidFill>
                  <a:schemeClr val="accent3">
                    <a:lumMod val="75000"/>
                  </a:schemeClr>
                </a:solidFill>
              </a:rPr>
              <a:t>قال تعالى</a:t>
            </a:r>
            <a:r>
              <a:rPr lang="ar-SY" sz="2600" b="1" dirty="0">
                <a:solidFill>
                  <a:schemeClr val="accent3">
                    <a:lumMod val="75000"/>
                  </a:schemeClr>
                </a:solidFill>
              </a:rPr>
              <a:t>: </a:t>
            </a:r>
            <a:r>
              <a:rPr lang="ar-SY" sz="2400" b="1" dirty="0">
                <a:solidFill>
                  <a:srgbClr val="C00000"/>
                </a:solidFill>
              </a:rPr>
              <a:t>(</a:t>
            </a:r>
            <a:r>
              <a:rPr lang="ar-SY" sz="2400" b="1" i="0" dirty="0">
                <a:solidFill>
                  <a:srgbClr val="C00000"/>
                </a:solidFill>
                <a:effectLst/>
                <a:latin typeface="NotoNaskhArabic"/>
              </a:rPr>
              <a:t>هَلْ أَتَاكَ حَدِيثُ مُوسَىٰ </a:t>
            </a:r>
            <a:r>
              <a:rPr lang="ar-SY" sz="1300" b="1" i="0" dirty="0">
                <a:solidFill>
                  <a:srgbClr val="C00000"/>
                </a:solidFill>
                <a:effectLst/>
                <a:latin typeface="NotoNaskhArabic"/>
              </a:rPr>
              <a:t>(15)</a:t>
            </a:r>
            <a:r>
              <a:rPr lang="ar-SY" sz="2400" b="1" i="0" dirty="0">
                <a:solidFill>
                  <a:srgbClr val="C00000"/>
                </a:solidFill>
                <a:effectLst/>
                <a:latin typeface="NotoNaskhArabic"/>
              </a:rPr>
              <a:t> إِذْ نَادَاهُ رَبُّهُ بِالْوَادِ الْمُقَدَّسِ طُوًى </a:t>
            </a:r>
            <a:r>
              <a:rPr lang="ar-SY" sz="1300" b="1" i="0" dirty="0">
                <a:solidFill>
                  <a:srgbClr val="C00000"/>
                </a:solidFill>
                <a:effectLst/>
                <a:latin typeface="NotoNaskhArabic"/>
              </a:rPr>
              <a:t>(16)</a:t>
            </a:r>
            <a:r>
              <a:rPr lang="ar-SY" sz="2400" b="1" i="0" dirty="0">
                <a:solidFill>
                  <a:srgbClr val="C00000"/>
                </a:solidFill>
                <a:effectLst/>
                <a:latin typeface="NotoNaskhArabic"/>
              </a:rPr>
              <a:t>اذْهَبْ إِلَىٰ فِرْعَوْنَ إِنَّهُ طَغَىٰ </a:t>
            </a:r>
            <a:r>
              <a:rPr lang="ar-SY" sz="1300" b="1" i="0" dirty="0">
                <a:solidFill>
                  <a:srgbClr val="C00000"/>
                </a:solidFill>
                <a:effectLst/>
                <a:latin typeface="NotoNaskhArabic"/>
              </a:rPr>
              <a:t>(17) </a:t>
            </a:r>
            <a:r>
              <a:rPr lang="ar-SY" sz="2400" b="1" i="0" dirty="0">
                <a:solidFill>
                  <a:srgbClr val="C00000"/>
                </a:solidFill>
                <a:effectLst/>
                <a:latin typeface="NotoNaskhArabic"/>
              </a:rPr>
              <a:t>فَقُلْ هَل لَّكَ إِلَىٰ أَن تَزَكَّىٰ </a:t>
            </a:r>
            <a:r>
              <a:rPr lang="ar-SY" sz="1300" b="1" i="0" dirty="0">
                <a:solidFill>
                  <a:srgbClr val="C00000"/>
                </a:solidFill>
                <a:effectLst/>
                <a:latin typeface="NotoNaskhArabic"/>
              </a:rPr>
              <a:t>(18) </a:t>
            </a:r>
            <a:r>
              <a:rPr lang="ar-SY" sz="2400" b="1" i="0" dirty="0">
                <a:solidFill>
                  <a:srgbClr val="C00000"/>
                </a:solidFill>
                <a:effectLst/>
                <a:latin typeface="NotoNaskhArabic"/>
              </a:rPr>
              <a:t>وَأَهْدِيَكَ إِلَىٰ رَبِّكَ فَتَخْشَى )</a:t>
            </a:r>
          </a:p>
          <a:p>
            <a:pPr marL="0" indent="0" algn="r">
              <a:buNone/>
            </a:pPr>
            <a:endParaRPr lang="ar-SY" sz="2400" b="1" i="0" dirty="0">
              <a:solidFill>
                <a:srgbClr val="FF0000"/>
              </a:solidFill>
              <a:effectLst/>
              <a:latin typeface="NotoNaskhArabic"/>
            </a:endParaRPr>
          </a:p>
          <a:p>
            <a:pPr marL="0" indent="0" algn="r">
              <a:buNone/>
            </a:pPr>
            <a:endParaRPr lang="ar-SY" sz="2400" b="1" i="0" dirty="0">
              <a:solidFill>
                <a:srgbClr val="FF0000"/>
              </a:solidFill>
              <a:effectLst/>
              <a:latin typeface="NotoNaskhArabic"/>
            </a:endParaRPr>
          </a:p>
          <a:p>
            <a:pPr marL="0" indent="0" algn="r">
              <a:buNone/>
            </a:pPr>
            <a:r>
              <a:rPr lang="ar-SY" sz="2400" b="1" dirty="0">
                <a:solidFill>
                  <a:srgbClr val="FF0000"/>
                </a:solidFill>
                <a:latin typeface="NotoNaskhArabic"/>
              </a:rPr>
              <a:t>مواقف موسى عليه الصلاة والسلام مع بني إسرائيل:</a:t>
            </a:r>
          </a:p>
          <a:p>
            <a:pPr marL="0" indent="0" algn="r">
              <a:buNone/>
            </a:pPr>
            <a:r>
              <a:rPr lang="ar-SY" sz="2400" b="1" dirty="0">
                <a:latin typeface="NotoNaskhArabic"/>
              </a:rPr>
              <a:t>تعرض سيدنا موسى لشتى أنواع الإيذاء والابتلاء من قومه </a:t>
            </a:r>
          </a:p>
          <a:p>
            <a:pPr marL="0" indent="0" algn="r">
              <a:buNone/>
            </a:pPr>
            <a:r>
              <a:rPr lang="ar-SY" sz="2400" b="1" dirty="0">
                <a:latin typeface="NotoNaskhArabic"/>
              </a:rPr>
              <a:t>بني إسرائيل وهو رسول الله الذي جاء لهدايتهم</a:t>
            </a:r>
          </a:p>
          <a:p>
            <a:pPr marL="0" indent="0" algn="r">
              <a:buNone/>
            </a:pPr>
            <a:r>
              <a:rPr lang="ar-SY" sz="2400" b="1" u="sng" dirty="0">
                <a:solidFill>
                  <a:schemeClr val="accent3">
                    <a:lumMod val="75000"/>
                  </a:schemeClr>
                </a:solidFill>
              </a:rPr>
              <a:t>قال تعالى</a:t>
            </a:r>
            <a:r>
              <a:rPr lang="ar-SY" sz="2400" b="1" dirty="0">
                <a:solidFill>
                  <a:schemeClr val="accent3">
                    <a:lumMod val="75000"/>
                  </a:schemeClr>
                </a:solidFill>
              </a:rPr>
              <a:t>:</a:t>
            </a:r>
            <a:r>
              <a:rPr lang="ar-SY" sz="2400" b="1" dirty="0">
                <a:solidFill>
                  <a:schemeClr val="accent3">
                    <a:lumMod val="75000"/>
                  </a:schemeClr>
                </a:solidFill>
                <a:latin typeface="NotoNaskhArabic"/>
              </a:rPr>
              <a:t> </a:t>
            </a:r>
            <a:r>
              <a:rPr lang="ar-SY" sz="2400" b="1" dirty="0">
                <a:solidFill>
                  <a:srgbClr val="C00000"/>
                </a:solidFill>
                <a:latin typeface="NotoNaskhArabic"/>
              </a:rPr>
              <a:t>(وَإِذْ قَالَ مُوسَىٰ لِقَوْمِهِ يَا قَوْمِ اذْكُرُوا نِعْمَةَ اللَّهِ</a:t>
            </a:r>
          </a:p>
          <a:p>
            <a:pPr marL="0" indent="0" algn="r">
              <a:buNone/>
            </a:pPr>
            <a:r>
              <a:rPr lang="ar-SY" sz="2400" b="1" dirty="0">
                <a:solidFill>
                  <a:srgbClr val="C00000"/>
                </a:solidFill>
                <a:latin typeface="NotoNaskhArabic"/>
              </a:rPr>
              <a:t> عَلَيْكُمْ إِذْ جَعَلَ فِيكُمْ أَنبِيَاءَ وَجَعَلَكُم مُّلُوكًا وَآتَاكُم مَّا لَمْ يُؤْتِ</a:t>
            </a:r>
          </a:p>
          <a:p>
            <a:pPr marL="0" indent="0" algn="r">
              <a:buNone/>
            </a:pPr>
            <a:r>
              <a:rPr lang="ar-SY" sz="2400" b="1" dirty="0">
                <a:solidFill>
                  <a:srgbClr val="C00000"/>
                </a:solidFill>
                <a:latin typeface="NotoNaskhArabic"/>
              </a:rPr>
              <a:t> أَحَدًا مِّنَ الْعَالَمِينَ)</a:t>
            </a:r>
            <a:endParaRPr lang="en-US" sz="2400" b="1" dirty="0">
              <a:solidFill>
                <a:srgbClr val="C00000"/>
              </a:solidFill>
            </a:endParaRPr>
          </a:p>
        </p:txBody>
      </p:sp>
      <p:sp>
        <p:nvSpPr>
          <p:cNvPr id="4" name="Rectangle: Rounded Corners 3">
            <a:extLst>
              <a:ext uri="{FF2B5EF4-FFF2-40B4-BE49-F238E27FC236}">
                <a16:creationId xmlns:a16="http://schemas.microsoft.com/office/drawing/2014/main" id="{A202DF28-859E-4500-94A5-8867FF553C7A}"/>
              </a:ext>
            </a:extLst>
          </p:cNvPr>
          <p:cNvSpPr/>
          <p:nvPr/>
        </p:nvSpPr>
        <p:spPr>
          <a:xfrm>
            <a:off x="400049" y="3879458"/>
            <a:ext cx="2144736" cy="661764"/>
          </a:xfrm>
          <a:prstGeom prst="roundRect">
            <a:avLst/>
          </a:prstGeom>
          <a:solidFill>
            <a:schemeClr val="accent1">
              <a:lumMod val="20000"/>
              <a:lumOff val="80000"/>
            </a:schemeClr>
          </a:solidFill>
          <a:ln>
            <a:solidFill>
              <a:schemeClr val="accent1">
                <a:lumMod val="75000"/>
              </a:schemeClr>
            </a:solidFill>
          </a:ln>
          <a:effectLst>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200" b="1" dirty="0">
                <a:solidFill>
                  <a:srgbClr val="7030A0"/>
                </a:solidFill>
              </a:rPr>
              <a:t>طلبهم من موسى استبدال النعمة</a:t>
            </a:r>
            <a:endParaRPr lang="en-US" sz="2200" b="1" dirty="0">
              <a:solidFill>
                <a:srgbClr val="7030A0"/>
              </a:solidFill>
            </a:endParaRPr>
          </a:p>
        </p:txBody>
      </p:sp>
      <p:sp>
        <p:nvSpPr>
          <p:cNvPr id="5" name="Rectangle: Rounded Corners 4">
            <a:extLst>
              <a:ext uri="{FF2B5EF4-FFF2-40B4-BE49-F238E27FC236}">
                <a16:creationId xmlns:a16="http://schemas.microsoft.com/office/drawing/2014/main" id="{6A6E9014-CC7E-4C67-BE36-A488254AA6B8}"/>
              </a:ext>
            </a:extLst>
          </p:cNvPr>
          <p:cNvSpPr/>
          <p:nvPr/>
        </p:nvSpPr>
        <p:spPr>
          <a:xfrm>
            <a:off x="400049" y="5037989"/>
            <a:ext cx="2144736" cy="661764"/>
          </a:xfrm>
          <a:prstGeom prst="roundRect">
            <a:avLst/>
          </a:prstGeom>
          <a:solidFill>
            <a:schemeClr val="accent1">
              <a:lumMod val="20000"/>
              <a:lumOff val="80000"/>
            </a:schemeClr>
          </a:solidFill>
          <a:ln>
            <a:solidFill>
              <a:schemeClr val="accent1">
                <a:lumMod val="75000"/>
              </a:schemeClr>
            </a:solidFill>
          </a:ln>
          <a:effectLst>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200" b="1" dirty="0">
                <a:solidFill>
                  <a:srgbClr val="7030A0"/>
                </a:solidFill>
              </a:rPr>
              <a:t>سألو موسى أكبر من ذلك</a:t>
            </a:r>
            <a:endParaRPr lang="en-US" sz="2200" b="1" dirty="0">
              <a:solidFill>
                <a:srgbClr val="7030A0"/>
              </a:solidFill>
            </a:endParaRPr>
          </a:p>
        </p:txBody>
      </p:sp>
      <p:sp>
        <p:nvSpPr>
          <p:cNvPr id="6" name="Rectangle: Rounded Corners 5">
            <a:extLst>
              <a:ext uri="{FF2B5EF4-FFF2-40B4-BE49-F238E27FC236}">
                <a16:creationId xmlns:a16="http://schemas.microsoft.com/office/drawing/2014/main" id="{424B74FB-8CCE-419D-B5F4-997EA26B1557}"/>
              </a:ext>
            </a:extLst>
          </p:cNvPr>
          <p:cNvSpPr/>
          <p:nvPr/>
        </p:nvSpPr>
        <p:spPr>
          <a:xfrm>
            <a:off x="2243208" y="5985273"/>
            <a:ext cx="2144736" cy="661764"/>
          </a:xfrm>
          <a:prstGeom prst="roundRect">
            <a:avLst/>
          </a:prstGeom>
          <a:solidFill>
            <a:schemeClr val="accent1">
              <a:lumMod val="20000"/>
              <a:lumOff val="80000"/>
            </a:schemeClr>
          </a:solidFill>
          <a:ln>
            <a:solidFill>
              <a:schemeClr val="accent1">
                <a:lumMod val="75000"/>
              </a:schemeClr>
            </a:solidFill>
          </a:ln>
          <a:effectLst>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200" b="1" dirty="0">
                <a:solidFill>
                  <a:srgbClr val="7030A0"/>
                </a:solidFill>
              </a:rPr>
              <a:t>طلبهم من موسى أن يصنع لهم صنماً</a:t>
            </a:r>
            <a:endParaRPr lang="en-US" sz="2200" b="1" dirty="0">
              <a:solidFill>
                <a:srgbClr val="7030A0"/>
              </a:solidFill>
            </a:endParaRPr>
          </a:p>
        </p:txBody>
      </p:sp>
      <p:sp>
        <p:nvSpPr>
          <p:cNvPr id="7" name="Rectangle: Rounded Corners 6">
            <a:extLst>
              <a:ext uri="{FF2B5EF4-FFF2-40B4-BE49-F238E27FC236}">
                <a16:creationId xmlns:a16="http://schemas.microsoft.com/office/drawing/2014/main" id="{D92149C1-CA64-4C00-8F73-93FA0C563E82}"/>
              </a:ext>
            </a:extLst>
          </p:cNvPr>
          <p:cNvSpPr/>
          <p:nvPr/>
        </p:nvSpPr>
        <p:spPr>
          <a:xfrm>
            <a:off x="3978516" y="4929248"/>
            <a:ext cx="2144736" cy="661764"/>
          </a:xfrm>
          <a:prstGeom prst="roundRect">
            <a:avLst/>
          </a:prstGeom>
          <a:solidFill>
            <a:schemeClr val="accent1">
              <a:lumMod val="20000"/>
              <a:lumOff val="80000"/>
            </a:schemeClr>
          </a:solidFill>
          <a:ln>
            <a:solidFill>
              <a:schemeClr val="accent1">
                <a:lumMod val="75000"/>
              </a:schemeClr>
            </a:solidFill>
          </a:ln>
          <a:effectLst>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200" b="1" dirty="0">
                <a:solidFill>
                  <a:srgbClr val="7030A0"/>
                </a:solidFill>
              </a:rPr>
              <a:t>بنو إسرائيل يعبدون العجل</a:t>
            </a:r>
            <a:endParaRPr lang="en-US" sz="2200" b="1" dirty="0">
              <a:solidFill>
                <a:srgbClr val="7030A0"/>
              </a:solidFill>
            </a:endParaRPr>
          </a:p>
        </p:txBody>
      </p:sp>
      <p:sp>
        <p:nvSpPr>
          <p:cNvPr id="8" name="Rectangle: Rounded Corners 7">
            <a:extLst>
              <a:ext uri="{FF2B5EF4-FFF2-40B4-BE49-F238E27FC236}">
                <a16:creationId xmlns:a16="http://schemas.microsoft.com/office/drawing/2014/main" id="{D8B99E59-C237-4B70-B379-47D062201BA7}"/>
              </a:ext>
            </a:extLst>
          </p:cNvPr>
          <p:cNvSpPr/>
          <p:nvPr/>
        </p:nvSpPr>
        <p:spPr>
          <a:xfrm>
            <a:off x="2096086" y="2971367"/>
            <a:ext cx="2883876" cy="626583"/>
          </a:xfrm>
          <a:prstGeom prst="roundRect">
            <a:avLst/>
          </a:prstGeom>
          <a:solidFill>
            <a:schemeClr val="accent1">
              <a:lumMod val="40000"/>
              <a:lumOff val="60000"/>
            </a:schemeClr>
          </a:solidFill>
          <a:effectLst>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7030A0"/>
                </a:solidFill>
              </a:rPr>
              <a:t>من تلك الابتلاءات</a:t>
            </a:r>
            <a:endParaRPr lang="en-US" sz="2400" b="1" dirty="0">
              <a:solidFill>
                <a:srgbClr val="7030A0"/>
              </a:solidFill>
            </a:endParaRPr>
          </a:p>
        </p:txBody>
      </p:sp>
      <p:sp>
        <p:nvSpPr>
          <p:cNvPr id="9" name="Rectangle: Rounded Corners 8">
            <a:extLst>
              <a:ext uri="{FF2B5EF4-FFF2-40B4-BE49-F238E27FC236}">
                <a16:creationId xmlns:a16="http://schemas.microsoft.com/office/drawing/2014/main" id="{42A59EBE-BFB2-4AE7-8AB1-CAC856EE413A}"/>
              </a:ext>
            </a:extLst>
          </p:cNvPr>
          <p:cNvSpPr/>
          <p:nvPr/>
        </p:nvSpPr>
        <p:spPr>
          <a:xfrm>
            <a:off x="3963866" y="3857473"/>
            <a:ext cx="2144736" cy="661764"/>
          </a:xfrm>
          <a:prstGeom prst="roundRect">
            <a:avLst/>
          </a:prstGeom>
          <a:solidFill>
            <a:schemeClr val="accent1">
              <a:lumMod val="20000"/>
              <a:lumOff val="80000"/>
            </a:schemeClr>
          </a:solidFill>
          <a:ln>
            <a:solidFill>
              <a:schemeClr val="accent1">
                <a:lumMod val="75000"/>
              </a:schemeClr>
            </a:solidFill>
          </a:ln>
          <a:effectLst>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200" b="1" dirty="0">
                <a:solidFill>
                  <a:srgbClr val="7030A0"/>
                </a:solidFill>
              </a:rPr>
              <a:t>رفضهم أمر موسى بقتال الجبارين</a:t>
            </a:r>
          </a:p>
        </p:txBody>
      </p:sp>
      <p:cxnSp>
        <p:nvCxnSpPr>
          <p:cNvPr id="11" name="Straight Arrow Connector 10">
            <a:extLst>
              <a:ext uri="{FF2B5EF4-FFF2-40B4-BE49-F238E27FC236}">
                <a16:creationId xmlns:a16="http://schemas.microsoft.com/office/drawing/2014/main" id="{937F253C-9832-430F-BDD2-0BA1ADB6E9B8}"/>
              </a:ext>
            </a:extLst>
          </p:cNvPr>
          <p:cNvCxnSpPr>
            <a:stCxn id="8" idx="2"/>
            <a:endCxn id="5" idx="3"/>
          </p:cNvCxnSpPr>
          <p:nvPr/>
        </p:nvCxnSpPr>
        <p:spPr>
          <a:xfrm flipH="1">
            <a:off x="2544785" y="3597950"/>
            <a:ext cx="993239" cy="1770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46D86F6-5E48-4558-AF42-A99E8C65E9BD}"/>
              </a:ext>
            </a:extLst>
          </p:cNvPr>
          <p:cNvCxnSpPr>
            <a:stCxn id="8" idx="2"/>
            <a:endCxn id="7" idx="1"/>
          </p:cNvCxnSpPr>
          <p:nvPr/>
        </p:nvCxnSpPr>
        <p:spPr>
          <a:xfrm>
            <a:off x="3538024" y="3597950"/>
            <a:ext cx="440492" cy="1662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6F08DCD-9DF0-429D-915F-4D456B25D3ED}"/>
              </a:ext>
            </a:extLst>
          </p:cNvPr>
          <p:cNvCxnSpPr>
            <a:stCxn id="8" idx="2"/>
            <a:endCxn id="4" idx="3"/>
          </p:cNvCxnSpPr>
          <p:nvPr/>
        </p:nvCxnSpPr>
        <p:spPr>
          <a:xfrm flipH="1">
            <a:off x="2544785" y="3597950"/>
            <a:ext cx="993239" cy="6123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D92AE59-38A2-449F-8822-E5230433E884}"/>
              </a:ext>
            </a:extLst>
          </p:cNvPr>
          <p:cNvCxnSpPr>
            <a:stCxn id="8" idx="2"/>
            <a:endCxn id="9" idx="1"/>
          </p:cNvCxnSpPr>
          <p:nvPr/>
        </p:nvCxnSpPr>
        <p:spPr>
          <a:xfrm>
            <a:off x="3538024" y="3597950"/>
            <a:ext cx="425842" cy="5904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F0928E2-2BE2-41BD-8D76-F0B4098B5D5F}"/>
              </a:ext>
            </a:extLst>
          </p:cNvPr>
          <p:cNvCxnSpPr>
            <a:endCxn id="6" idx="0"/>
          </p:cNvCxnSpPr>
          <p:nvPr/>
        </p:nvCxnSpPr>
        <p:spPr>
          <a:xfrm flipH="1">
            <a:off x="3315576" y="3646510"/>
            <a:ext cx="222448" cy="2338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14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FA66A8-5BD9-4F41-ACA9-1B31DBF82D32}"/>
              </a:ext>
            </a:extLst>
          </p:cNvPr>
          <p:cNvSpPr>
            <a:spLocks noGrp="1"/>
          </p:cNvSpPr>
          <p:nvPr>
            <p:ph idx="1"/>
          </p:nvPr>
        </p:nvSpPr>
        <p:spPr>
          <a:xfrm>
            <a:off x="0" y="0"/>
            <a:ext cx="12192000" cy="6858000"/>
          </a:xfrm>
        </p:spPr>
        <p:txBody>
          <a:bodyPr>
            <a:normAutofit/>
          </a:bodyPr>
          <a:lstStyle/>
          <a:p>
            <a:pPr marL="0" indent="0" algn="r">
              <a:buNone/>
            </a:pPr>
            <a:r>
              <a:rPr lang="ar-SY" dirty="0">
                <a:solidFill>
                  <a:srgbClr val="C00000"/>
                </a:solidFill>
              </a:rPr>
              <a:t>الأخلاق العظيمة لنبي الله موسى عليه الصلاة والسلام:</a:t>
            </a:r>
          </a:p>
          <a:p>
            <a:pPr marL="0" indent="0" algn="r">
              <a:buNone/>
            </a:pPr>
            <a:r>
              <a:rPr lang="ar-SY" sz="2400" b="1" dirty="0"/>
              <a:t>اتصف سيدنا موسى عليه الصلاة والسلام الحكمة والعلم، والأخلاق الرفيعة العالية التي وضحت في مواقف حياته</a:t>
            </a:r>
          </a:p>
          <a:p>
            <a:pPr marL="0" indent="0" algn="r">
              <a:buNone/>
            </a:pPr>
            <a:endParaRPr lang="ar-SY" sz="2400" b="1" dirty="0"/>
          </a:p>
          <a:p>
            <a:pPr marL="0" indent="0" algn="r">
              <a:buNone/>
            </a:pPr>
            <a:endParaRPr lang="ar-SY" sz="2400" b="1" dirty="0"/>
          </a:p>
          <a:p>
            <a:pPr marL="0" indent="0" algn="r">
              <a:buNone/>
            </a:pPr>
            <a:endParaRPr lang="ar-SY" sz="2400" b="1" dirty="0"/>
          </a:p>
          <a:p>
            <a:pPr marL="0" indent="0" algn="r">
              <a:buNone/>
            </a:pPr>
            <a:endParaRPr lang="ar-SY" sz="2400" b="1" dirty="0"/>
          </a:p>
          <a:p>
            <a:pPr marL="0" indent="0" algn="r">
              <a:buNone/>
            </a:pPr>
            <a:endParaRPr lang="ar-SY" sz="2400" b="1" dirty="0"/>
          </a:p>
          <a:p>
            <a:pPr marL="0" indent="0" algn="r">
              <a:buNone/>
            </a:pPr>
            <a:endParaRPr lang="ar-SY" sz="2400" b="1" dirty="0"/>
          </a:p>
          <a:p>
            <a:pPr marL="0" indent="0" algn="r">
              <a:buNone/>
            </a:pPr>
            <a:r>
              <a:rPr lang="ar-SY" sz="2400" b="1" dirty="0">
                <a:solidFill>
                  <a:srgbClr val="002060"/>
                </a:solidFill>
              </a:rPr>
              <a:t>ومن الاخلاق التي أتصف بها سيدنا موسى عليه السلام:</a:t>
            </a:r>
          </a:p>
          <a:p>
            <a:pPr marL="0" indent="0" algn="r">
              <a:buNone/>
            </a:pPr>
            <a:endParaRPr lang="ar-SY" sz="2400" b="1" dirty="0">
              <a:solidFill>
                <a:srgbClr val="002060"/>
              </a:solidFill>
            </a:endParaRPr>
          </a:p>
          <a:p>
            <a:pPr marL="0" indent="0" algn="r">
              <a:buNone/>
            </a:pPr>
            <a:r>
              <a:rPr lang="ar-SY" sz="2400" b="1" dirty="0">
                <a:solidFill>
                  <a:srgbClr val="C00000"/>
                </a:solidFill>
              </a:rPr>
              <a:t>العلم: </a:t>
            </a:r>
            <a:r>
              <a:rPr lang="ar-SY" sz="2400" b="1" dirty="0"/>
              <a:t>إن من صفات موسى سعة العلم وان علمه لم يكن بمجرد علم بشري بل كان علماًربانياً</a:t>
            </a:r>
          </a:p>
          <a:p>
            <a:pPr marL="0" indent="0" algn="r">
              <a:buNone/>
            </a:pPr>
            <a:r>
              <a:rPr lang="ar-SY" sz="2400" b="1" dirty="0">
                <a:solidFill>
                  <a:srgbClr val="C00000"/>
                </a:solidFill>
              </a:rPr>
              <a:t>حسن التوكل على الله تعالى: </a:t>
            </a:r>
            <a:r>
              <a:rPr lang="ar-SY" sz="2400" b="1" dirty="0"/>
              <a:t>انه أخد بكل الأسباب المؤدية فنقاذ قومه من فرعون وملائه، ثم توكل على الله</a:t>
            </a:r>
          </a:p>
          <a:p>
            <a:pPr marL="0" indent="0" algn="r">
              <a:buNone/>
            </a:pPr>
            <a:r>
              <a:rPr lang="ar-SY" sz="2400" b="1" dirty="0">
                <a:solidFill>
                  <a:srgbClr val="C00000"/>
                </a:solidFill>
              </a:rPr>
              <a:t>القوة والأمانة</a:t>
            </a:r>
            <a:r>
              <a:rPr lang="ar-SY" sz="2400" b="1" dirty="0"/>
              <a:t>: كان من صفات موسى عليه السلام قوة القلب وثباته</a:t>
            </a:r>
          </a:p>
          <a:p>
            <a:pPr marL="0" indent="0" algn="r">
              <a:buNone/>
            </a:pPr>
            <a:r>
              <a:rPr lang="ar-SY" sz="2400" b="1" dirty="0">
                <a:solidFill>
                  <a:srgbClr val="C00000"/>
                </a:solidFill>
              </a:rPr>
              <a:t>انشراح الصدر: </a:t>
            </a:r>
            <a:r>
              <a:rPr lang="ar-SY" sz="2400" b="1" dirty="0"/>
              <a:t>إن انشراح الصدر من الصفات التي طلبها موسى من الله تعالى حيث </a:t>
            </a:r>
            <a:r>
              <a:rPr lang="ar-SY" sz="2400" b="1" u="sng" dirty="0">
                <a:solidFill>
                  <a:schemeClr val="accent3">
                    <a:lumMod val="75000"/>
                  </a:schemeClr>
                </a:solidFill>
              </a:rPr>
              <a:t>قال </a:t>
            </a:r>
            <a:r>
              <a:rPr lang="ar-SY" sz="2400" b="1" dirty="0"/>
              <a:t>: </a:t>
            </a:r>
            <a:r>
              <a:rPr lang="ar-SY" sz="2500" b="1" i="0" dirty="0">
                <a:solidFill>
                  <a:srgbClr val="C00000"/>
                </a:solidFill>
                <a:effectLst/>
                <a:latin typeface="DroidArabicKufi-Regular"/>
              </a:rPr>
              <a:t>(قالَ رَبِّ اشرَح لي صَدري)</a:t>
            </a:r>
            <a:endParaRPr lang="ar-SY" sz="2500" b="1" dirty="0">
              <a:solidFill>
                <a:srgbClr val="C00000"/>
              </a:solidFill>
            </a:endParaRPr>
          </a:p>
        </p:txBody>
      </p:sp>
      <p:sp>
        <p:nvSpPr>
          <p:cNvPr id="8" name="Double Brace 7">
            <a:extLst>
              <a:ext uri="{FF2B5EF4-FFF2-40B4-BE49-F238E27FC236}">
                <a16:creationId xmlns:a16="http://schemas.microsoft.com/office/drawing/2014/main" id="{8C25441C-CA38-437D-8880-3C8B0D066B16}"/>
              </a:ext>
            </a:extLst>
          </p:cNvPr>
          <p:cNvSpPr/>
          <p:nvPr/>
        </p:nvSpPr>
        <p:spPr>
          <a:xfrm>
            <a:off x="4625926" y="1308296"/>
            <a:ext cx="2940148" cy="661181"/>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400" b="1" dirty="0">
                <a:solidFill>
                  <a:srgbClr val="002060"/>
                </a:solidFill>
              </a:rPr>
              <a:t>مواقف سيدنا موسى عليه السلام</a:t>
            </a:r>
            <a:endParaRPr lang="en-US" sz="2400" b="1" dirty="0">
              <a:solidFill>
                <a:srgbClr val="002060"/>
              </a:solidFill>
            </a:endParaRPr>
          </a:p>
        </p:txBody>
      </p:sp>
      <p:sp>
        <p:nvSpPr>
          <p:cNvPr id="9" name="Double Brace 8">
            <a:extLst>
              <a:ext uri="{FF2B5EF4-FFF2-40B4-BE49-F238E27FC236}">
                <a16:creationId xmlns:a16="http://schemas.microsoft.com/office/drawing/2014/main" id="{B8111E97-2D4E-43E7-97D0-1F8FA05395AF}"/>
              </a:ext>
            </a:extLst>
          </p:cNvPr>
          <p:cNvSpPr/>
          <p:nvPr/>
        </p:nvSpPr>
        <p:spPr>
          <a:xfrm>
            <a:off x="4740812" y="2433709"/>
            <a:ext cx="2124222" cy="661181"/>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marL="0" indent="0" algn="ctr">
              <a:buNone/>
            </a:pPr>
            <a:r>
              <a:rPr lang="ar-SY" sz="2400" b="1" dirty="0">
                <a:solidFill>
                  <a:srgbClr val="002060"/>
                </a:solidFill>
              </a:rPr>
              <a:t>اللين في الدعوة</a:t>
            </a:r>
            <a:endParaRPr lang="en-US" sz="2400" b="1" dirty="0">
              <a:solidFill>
                <a:srgbClr val="002060"/>
              </a:solidFill>
            </a:endParaRPr>
          </a:p>
        </p:txBody>
      </p:sp>
      <p:sp>
        <p:nvSpPr>
          <p:cNvPr id="10" name="Double Brace 9">
            <a:extLst>
              <a:ext uri="{FF2B5EF4-FFF2-40B4-BE49-F238E27FC236}">
                <a16:creationId xmlns:a16="http://schemas.microsoft.com/office/drawing/2014/main" id="{F6DAA8E4-D2AA-4628-9DA0-3D9CB7C1B215}"/>
              </a:ext>
            </a:extLst>
          </p:cNvPr>
          <p:cNvSpPr/>
          <p:nvPr/>
        </p:nvSpPr>
        <p:spPr>
          <a:xfrm>
            <a:off x="8672731" y="2433708"/>
            <a:ext cx="2124222" cy="661181"/>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400" b="1" dirty="0">
                <a:solidFill>
                  <a:srgbClr val="002060"/>
                </a:solidFill>
              </a:rPr>
              <a:t>الوفاء بالعهد</a:t>
            </a:r>
            <a:endParaRPr lang="en-US" sz="2400" b="1" dirty="0">
              <a:solidFill>
                <a:srgbClr val="002060"/>
              </a:solidFill>
            </a:endParaRPr>
          </a:p>
        </p:txBody>
      </p:sp>
      <p:sp>
        <p:nvSpPr>
          <p:cNvPr id="11" name="Double Brace 10">
            <a:extLst>
              <a:ext uri="{FF2B5EF4-FFF2-40B4-BE49-F238E27FC236}">
                <a16:creationId xmlns:a16="http://schemas.microsoft.com/office/drawing/2014/main" id="{349FE85A-A62E-4567-8A34-D15AEDCFBC95}"/>
              </a:ext>
            </a:extLst>
          </p:cNvPr>
          <p:cNvSpPr/>
          <p:nvPr/>
        </p:nvSpPr>
        <p:spPr>
          <a:xfrm>
            <a:off x="1308295" y="2433708"/>
            <a:ext cx="2124222" cy="661181"/>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400" b="1" dirty="0">
                <a:solidFill>
                  <a:srgbClr val="002060"/>
                </a:solidFill>
              </a:rPr>
              <a:t>مروءته وحبه لمساعدة الآخرين</a:t>
            </a:r>
            <a:endParaRPr lang="en-US" sz="2400" b="1" dirty="0">
              <a:solidFill>
                <a:srgbClr val="002060"/>
              </a:solidFill>
            </a:endParaRPr>
          </a:p>
        </p:txBody>
      </p:sp>
    </p:spTree>
    <p:extLst>
      <p:ext uri="{BB962C8B-B14F-4D97-AF65-F5344CB8AC3E}">
        <p14:creationId xmlns:p14="http://schemas.microsoft.com/office/powerpoint/2010/main" val="3855625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TotalTime>
  <Words>655</Words>
  <Application>Microsoft Office PowerPoint</Application>
  <PresentationFormat>Widescreen</PresentationFormat>
  <Paragraphs>63</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DroidArabicKufi-Regular</vt:lpstr>
      <vt:lpstr>HelveticaNeue</vt:lpstr>
      <vt:lpstr>niloofar</vt:lpstr>
      <vt:lpstr>NotoNaskhArabic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21</cp:revision>
  <dcterms:created xsi:type="dcterms:W3CDTF">2021-03-18T23:46:15Z</dcterms:created>
  <dcterms:modified xsi:type="dcterms:W3CDTF">2021-03-19T22:36:40Z</dcterms:modified>
</cp:coreProperties>
</file>