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6337F-85C5-4568-B992-3D4705CF9F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8E0504-B59F-4907-BE3C-2CFE428A25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ECF550-5C44-4181-AF6F-1E7DBC6DBE11}"/>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5" name="Footer Placeholder 4">
            <a:extLst>
              <a:ext uri="{FF2B5EF4-FFF2-40B4-BE49-F238E27FC236}">
                <a16:creationId xmlns:a16="http://schemas.microsoft.com/office/drawing/2014/main" id="{5E2833BE-60B9-4F65-9E3F-61D20D2E1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4C341-4AB9-48A9-A22E-29D3E27DD5F4}"/>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70650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2F0DA-6181-4488-BE3F-0A9A039CB5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2EC500-C776-437C-9A7B-B5BC0C3DB3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C4569-1BE8-42B4-959C-B9A08C386609}"/>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5" name="Footer Placeholder 4">
            <a:extLst>
              <a:ext uri="{FF2B5EF4-FFF2-40B4-BE49-F238E27FC236}">
                <a16:creationId xmlns:a16="http://schemas.microsoft.com/office/drawing/2014/main" id="{6CB332FD-600D-4443-BF2F-122F46CE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B59B6-05D8-4681-AC86-2D0DD64749FD}"/>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180303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C83C7E-25F6-4F1A-89F3-4316ACA734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21E0A9-18EA-4B79-9FD4-55F3A5A7B1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27B4C-228B-41E7-9D24-109C8822363F}"/>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5" name="Footer Placeholder 4">
            <a:extLst>
              <a:ext uri="{FF2B5EF4-FFF2-40B4-BE49-F238E27FC236}">
                <a16:creationId xmlns:a16="http://schemas.microsoft.com/office/drawing/2014/main" id="{B11BAE91-B138-43C3-A9FD-B23E67B086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0040B-9D14-445D-BB18-D99F2EE652B3}"/>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396301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E029-EC7A-4508-B0FB-5E62DFB8A6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DC5514-E47B-497F-95E2-0B1039E169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52F11-D2D0-48B9-AC2A-54365781001E}"/>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5" name="Footer Placeholder 4">
            <a:extLst>
              <a:ext uri="{FF2B5EF4-FFF2-40B4-BE49-F238E27FC236}">
                <a16:creationId xmlns:a16="http://schemas.microsoft.com/office/drawing/2014/main" id="{802658E1-B41B-4908-A585-D739A0B43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FCD6A-EB08-4BC2-A01D-97B50AE842AA}"/>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236234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7A82E-481A-4708-B29D-3BA8CE3965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0BCB2E-D494-48FB-88D3-95E0804C37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00917-795E-4BD2-A2E9-5251A3F6E541}"/>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5" name="Footer Placeholder 4">
            <a:extLst>
              <a:ext uri="{FF2B5EF4-FFF2-40B4-BE49-F238E27FC236}">
                <a16:creationId xmlns:a16="http://schemas.microsoft.com/office/drawing/2014/main" id="{CC7E62FC-4ACE-45A6-B7AF-82780A07E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725F4-19DF-4631-B2EC-0427A8A69928}"/>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319516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3299-0C82-45E3-A9FD-64B6100B2D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7775F5-D488-4A10-B51C-3E3A06FA61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DD99F7-466D-4563-A1AC-70634426E2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355995-446C-4054-BC0D-CFEC7F38FDE6}"/>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6" name="Footer Placeholder 5">
            <a:extLst>
              <a:ext uri="{FF2B5EF4-FFF2-40B4-BE49-F238E27FC236}">
                <a16:creationId xmlns:a16="http://schemas.microsoft.com/office/drawing/2014/main" id="{89F19A66-AD96-4E21-82D3-B0B558ABB4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E5D338-8119-4F83-B3F8-122992AC0F19}"/>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195718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12A1-F172-4022-95CC-007C997B1B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6CCFC3-66F4-4AC3-8C98-9A843948FD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829552-2EAB-4D51-8CBC-7B4F467B48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830F2E-F99E-44D5-9D80-275E13FFD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3BE2EE-5AC9-40F6-8FC4-B37887160D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290695-CC8A-4FDB-AF1F-10760F24F35B}"/>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8" name="Footer Placeholder 7">
            <a:extLst>
              <a:ext uri="{FF2B5EF4-FFF2-40B4-BE49-F238E27FC236}">
                <a16:creationId xmlns:a16="http://schemas.microsoft.com/office/drawing/2014/main" id="{9E620F43-6750-40BB-B716-AA25A517F6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23A999-E338-4114-9D82-63F5304FDFFA}"/>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709249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701A-EA25-45B4-BA49-C574DC5001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D3599F-9B2B-4BF4-B233-834F8C5DB980}"/>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4" name="Footer Placeholder 3">
            <a:extLst>
              <a:ext uri="{FF2B5EF4-FFF2-40B4-BE49-F238E27FC236}">
                <a16:creationId xmlns:a16="http://schemas.microsoft.com/office/drawing/2014/main" id="{B3E3F0AD-50B5-40FA-B026-D10B108E86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891618-18D5-4AD1-8130-587C3815834A}"/>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2735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8C3909-6E86-4085-884F-D974543CE8D6}"/>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3" name="Footer Placeholder 2">
            <a:extLst>
              <a:ext uri="{FF2B5EF4-FFF2-40B4-BE49-F238E27FC236}">
                <a16:creationId xmlns:a16="http://schemas.microsoft.com/office/drawing/2014/main" id="{3D2168F3-64B1-4F38-85D5-3FBD707DCF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2000BE-4B4F-4227-A944-27B701FB56C4}"/>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149093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E666E-76AC-413A-9929-B2647B371E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7BBA5B-ACC0-46DB-9047-45D9EC3B04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B4A3E1-C96A-4A1C-9912-F866475EB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4BBA4A-3BD7-4CC3-BF01-C3FEC1EE99CA}"/>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6" name="Footer Placeholder 5">
            <a:extLst>
              <a:ext uri="{FF2B5EF4-FFF2-40B4-BE49-F238E27FC236}">
                <a16:creationId xmlns:a16="http://schemas.microsoft.com/office/drawing/2014/main" id="{8437FED0-8302-43E5-B35F-22AB39763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2E533A-EA63-48D1-880B-5CC5BD521D6B}"/>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244055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91B4-2325-4D13-A768-4D64EA4C7C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47755D-72CF-49B7-A4D1-2DE69AEF1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CEB4B-540F-4F82-8D95-2A2D79878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E488FF-B085-4874-B6C2-8597AC1A26A8}"/>
              </a:ext>
            </a:extLst>
          </p:cNvPr>
          <p:cNvSpPr>
            <a:spLocks noGrp="1"/>
          </p:cNvSpPr>
          <p:nvPr>
            <p:ph type="dt" sz="half" idx="10"/>
          </p:nvPr>
        </p:nvSpPr>
        <p:spPr/>
        <p:txBody>
          <a:bodyPr/>
          <a:lstStyle/>
          <a:p>
            <a:fld id="{289A32CF-D284-460F-A0CF-DBAA77894BB8}" type="datetimeFigureOut">
              <a:rPr lang="en-US" smtClean="0"/>
              <a:t>2021-03-15</a:t>
            </a:fld>
            <a:endParaRPr lang="en-US"/>
          </a:p>
        </p:txBody>
      </p:sp>
      <p:sp>
        <p:nvSpPr>
          <p:cNvPr id="6" name="Footer Placeholder 5">
            <a:extLst>
              <a:ext uri="{FF2B5EF4-FFF2-40B4-BE49-F238E27FC236}">
                <a16:creationId xmlns:a16="http://schemas.microsoft.com/office/drawing/2014/main" id="{EE9ABA1D-CCED-4177-83CC-AD63E1680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58A0C9-AAB3-49CA-8902-4B9C2D916A9E}"/>
              </a:ext>
            </a:extLst>
          </p:cNvPr>
          <p:cNvSpPr>
            <a:spLocks noGrp="1"/>
          </p:cNvSpPr>
          <p:nvPr>
            <p:ph type="sldNum" sz="quarter" idx="12"/>
          </p:nvPr>
        </p:nvSpPr>
        <p:spPr/>
        <p:txBody>
          <a:bodyPr/>
          <a:lstStyle/>
          <a:p>
            <a:fld id="{4DE8C653-B654-4F37-98EC-E2315877CF67}" type="slidenum">
              <a:rPr lang="en-US" smtClean="0"/>
              <a:t>‹#›</a:t>
            </a:fld>
            <a:endParaRPr lang="en-US"/>
          </a:p>
        </p:txBody>
      </p:sp>
    </p:spTree>
    <p:extLst>
      <p:ext uri="{BB962C8B-B14F-4D97-AF65-F5344CB8AC3E}">
        <p14:creationId xmlns:p14="http://schemas.microsoft.com/office/powerpoint/2010/main" val="183473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BD9A20-C919-436D-A418-4E4B933BC2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72A2E9-BAA6-4235-9D34-3971E1B838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B92E94-A1AC-4784-9A06-6283555D69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A32CF-D284-460F-A0CF-DBAA77894BB8}" type="datetimeFigureOut">
              <a:rPr lang="en-US" smtClean="0"/>
              <a:t>2021-03-15</a:t>
            </a:fld>
            <a:endParaRPr lang="en-US"/>
          </a:p>
        </p:txBody>
      </p:sp>
      <p:sp>
        <p:nvSpPr>
          <p:cNvPr id="5" name="Footer Placeholder 4">
            <a:extLst>
              <a:ext uri="{FF2B5EF4-FFF2-40B4-BE49-F238E27FC236}">
                <a16:creationId xmlns:a16="http://schemas.microsoft.com/office/drawing/2014/main" id="{700B9D8E-4827-4992-90CA-860479B75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7CCF7E-9C48-4BC7-AC38-45EEF30F33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8C653-B654-4F37-98EC-E2315877CF67}" type="slidenum">
              <a:rPr lang="en-US" smtClean="0"/>
              <a:t>‹#›</a:t>
            </a:fld>
            <a:endParaRPr lang="en-US"/>
          </a:p>
        </p:txBody>
      </p:sp>
    </p:spTree>
    <p:extLst>
      <p:ext uri="{BB962C8B-B14F-4D97-AF65-F5344CB8AC3E}">
        <p14:creationId xmlns:p14="http://schemas.microsoft.com/office/powerpoint/2010/main" val="3303176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B9F5336-F987-4E8C-B724-9EE56A41539E}"/>
              </a:ext>
            </a:extLst>
          </p:cNvPr>
          <p:cNvSpPr>
            <a:spLocks noGrp="1"/>
          </p:cNvSpPr>
          <p:nvPr>
            <p:ph type="subTitle" idx="1"/>
          </p:nvPr>
        </p:nvSpPr>
        <p:spPr>
          <a:xfrm>
            <a:off x="0" y="0"/>
            <a:ext cx="12192000" cy="6857999"/>
          </a:xfrm>
        </p:spPr>
        <p:txBody>
          <a:bodyPr>
            <a:normAutofit/>
          </a:bodyPr>
          <a:lstStyle/>
          <a:p>
            <a:endParaRPr lang="ar-SY" sz="2600" b="1" dirty="0">
              <a:solidFill>
                <a:srgbClr val="C00000"/>
              </a:solidFill>
            </a:endParaRPr>
          </a:p>
          <a:p>
            <a:r>
              <a:rPr lang="ar-SY" sz="2600" b="1" dirty="0">
                <a:solidFill>
                  <a:srgbClr val="C00000"/>
                </a:solidFill>
              </a:rPr>
              <a:t>آداب الضـــيافة</a:t>
            </a:r>
          </a:p>
          <a:p>
            <a:endParaRPr lang="ar-SY" sz="2600" b="1" dirty="0">
              <a:solidFill>
                <a:srgbClr val="C00000"/>
              </a:solidFill>
            </a:endParaRPr>
          </a:p>
          <a:p>
            <a:pPr algn="r"/>
            <a:r>
              <a:rPr lang="ar-SY" b="1" dirty="0"/>
              <a:t>الإسلام دين العقيدة السمحة والعبادات والمعاملات والآداب, ومن والآداب مصطلح جديد شاع بين الناس ألا وهو </a:t>
            </a:r>
            <a:r>
              <a:rPr lang="ar-SY" b="1" dirty="0">
                <a:solidFill>
                  <a:srgbClr val="C00000"/>
                </a:solidFill>
              </a:rPr>
              <a:t>( الذوق ) </a:t>
            </a:r>
          </a:p>
          <a:p>
            <a:pPr algn="r"/>
            <a:r>
              <a:rPr lang="ar-SY" b="1" dirty="0"/>
              <a:t>ونقصد بالذوق : جمال التعامل مع الناس، ولقد ظهرهذا لذوق جليا في آداب الضيافة في الشريعة الإسلامية.</a:t>
            </a:r>
          </a:p>
          <a:p>
            <a:pPr algn="r"/>
            <a:r>
              <a:rPr lang="ar-SY" sz="2500" b="1" u="sng" dirty="0">
                <a:solidFill>
                  <a:schemeClr val="accent3">
                    <a:lumMod val="75000"/>
                  </a:schemeClr>
                </a:solidFill>
                <a:effectLst>
                  <a:outerShdw blurRad="38100" dist="38100" dir="2700000" algn="tl">
                    <a:srgbClr val="000000">
                      <a:alpha val="43137"/>
                    </a:srgbClr>
                  </a:outerShdw>
                </a:effectLst>
              </a:rPr>
              <a:t>قال تعالى: </a:t>
            </a:r>
            <a:r>
              <a:rPr lang="ar-SY" b="1" dirty="0">
                <a:solidFill>
                  <a:srgbClr val="00B050"/>
                </a:solidFill>
              </a:rPr>
              <a:t>(هَلْ أَتَاكَ حَدِيثُ ضَيْفِ إِبْرَاهِيمَ الْمُكْرَمِينَ )</a:t>
            </a:r>
          </a:p>
          <a:p>
            <a:pPr algn="r"/>
            <a:r>
              <a:rPr lang="ar-SY" b="1" dirty="0">
                <a:solidFill>
                  <a:srgbClr val="00B050"/>
                </a:solidFill>
              </a:rPr>
              <a:t> </a:t>
            </a:r>
          </a:p>
          <a:p>
            <a:pPr algn="r"/>
            <a:r>
              <a:rPr lang="ar-SY" sz="2600" b="1" dirty="0">
                <a:solidFill>
                  <a:srgbClr val="C00000"/>
                </a:solidFill>
              </a:rPr>
              <a:t>1- اقتدي بألانبياء عليهم السلام في إكرام الضيف:</a:t>
            </a:r>
          </a:p>
          <a:p>
            <a:pPr algn="r"/>
            <a:r>
              <a:rPr lang="ar-SY" b="1" dirty="0">
                <a:solidFill>
                  <a:srgbClr val="C00000"/>
                </a:solidFill>
              </a:rPr>
              <a:t>أ</a:t>
            </a:r>
            <a:r>
              <a:rPr lang="ar-SY" b="1" dirty="0"/>
              <a:t>ن نبينا محمداً ﷺ كان أعظم الناس في إكرام الضيف، وقد وصفته السيدة خديجة بذلك أيام الجاهلية،</a:t>
            </a:r>
          </a:p>
          <a:p>
            <a:pPr algn="r"/>
            <a:r>
              <a:rPr lang="ar-SY" b="1" dirty="0"/>
              <a:t> فعندما دخل عليها فِزًعا مما لقي في الغار بعد نزول سورة أقراة</a:t>
            </a:r>
          </a:p>
          <a:p>
            <a:pPr algn="r"/>
            <a:r>
              <a:rPr lang="ar-SY" sz="2600" b="1" u="sng" dirty="0">
                <a:solidFill>
                  <a:schemeClr val="accent3">
                    <a:lumMod val="75000"/>
                  </a:schemeClr>
                </a:solidFill>
                <a:effectLst>
                  <a:outerShdw blurRad="38100" dist="38100" dir="2700000" algn="tl">
                    <a:srgbClr val="000000">
                      <a:alpha val="43137"/>
                    </a:srgbClr>
                  </a:outerShdw>
                </a:effectLst>
              </a:rPr>
              <a:t>قال </a:t>
            </a:r>
            <a:r>
              <a:rPr lang="ar-SY" sz="2800" u="sng" dirty="0">
                <a:solidFill>
                  <a:schemeClr val="accent3">
                    <a:lumMod val="75000"/>
                  </a:schemeClr>
                </a:solidFill>
                <a:effectLst>
                  <a:outerShdw blurRad="38100" dist="38100" dir="2700000" algn="tl">
                    <a:srgbClr val="000000">
                      <a:alpha val="43137"/>
                    </a:srgbClr>
                  </a:outerShdw>
                </a:effectLst>
              </a:rPr>
              <a:t>ﷺ</a:t>
            </a:r>
            <a:r>
              <a:rPr lang="ar-SY" sz="2800" dirty="0">
                <a:solidFill>
                  <a:schemeClr val="accent3">
                    <a:lumMod val="75000"/>
                  </a:schemeClr>
                </a:solidFill>
                <a:effectLst>
                  <a:outerShdw blurRad="38100" dist="38100" dir="2700000" algn="tl">
                    <a:srgbClr val="000000">
                      <a:alpha val="43137"/>
                    </a:srgbClr>
                  </a:outerShdw>
                </a:effectLst>
              </a:rPr>
              <a:t> </a:t>
            </a:r>
            <a:r>
              <a:rPr lang="ar-SY" dirty="0">
                <a:solidFill>
                  <a:srgbClr val="00B050"/>
                </a:solidFill>
                <a:effectLst>
                  <a:outerShdw blurRad="38100" dist="38100" dir="2700000" algn="tl">
                    <a:srgbClr val="000000">
                      <a:alpha val="43137"/>
                    </a:srgbClr>
                  </a:outerShdw>
                </a:effectLst>
              </a:rPr>
              <a:t>(</a:t>
            </a:r>
            <a:r>
              <a:rPr lang="ar-SY" dirty="0">
                <a:solidFill>
                  <a:schemeClr val="accent3">
                    <a:lumMod val="75000"/>
                  </a:schemeClr>
                </a:solidFill>
                <a:effectLst>
                  <a:outerShdw blurRad="38100" dist="38100" dir="2700000" algn="tl">
                    <a:srgbClr val="000000">
                      <a:alpha val="43137"/>
                    </a:srgbClr>
                  </a:outerShdw>
                </a:effectLst>
              </a:rPr>
              <a:t> </a:t>
            </a:r>
            <a:r>
              <a:rPr lang="ar-SY" b="1" dirty="0">
                <a:solidFill>
                  <a:srgbClr val="00B050"/>
                </a:solidFill>
              </a:rPr>
              <a:t>زَمِّلُونِي زَمِّلُونِي فَزَمَّلُوهُ حَتَّى ذَهَبَ عَنْهُ الرَّوْعُ فَقَالَ يَا خَدِيجَةُ مَا لِي وَأَخْبَرَهَا الْخَبَرَ وَقَالَ ‏ قَدْ خَشِيتُ عَلَى نَفْسِي فَقَالَتْ لَهُ كَلاَّ أَبْشِرْ، فَوَاللَّهِ لاَ يُخْزِيكَ اللَّهُ أَبَدًا‏، إِنَّكَ لَتَصِلُ الرَّحِمَ، وَتَصْدُقُ الْحَدِيثَ، وَتَحْمِلُ الْكَلَّ، وَتَقْرِي الضَّيْفَ، وَتُعِينُ عَلَى نَوَائِبِ الْحَقِّ )</a:t>
            </a:r>
          </a:p>
        </p:txBody>
      </p:sp>
      <p:sp>
        <p:nvSpPr>
          <p:cNvPr id="4" name="Right Brace 3">
            <a:extLst>
              <a:ext uri="{FF2B5EF4-FFF2-40B4-BE49-F238E27FC236}">
                <a16:creationId xmlns:a16="http://schemas.microsoft.com/office/drawing/2014/main" id="{73F3CED3-4318-4CC4-AB78-C4CA6DE25DCF}"/>
              </a:ext>
            </a:extLst>
          </p:cNvPr>
          <p:cNvSpPr/>
          <p:nvPr/>
        </p:nvSpPr>
        <p:spPr>
          <a:xfrm>
            <a:off x="7183904" y="295420"/>
            <a:ext cx="267286" cy="7315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CC499576-ADB5-42F7-BADE-3651330A382F}"/>
              </a:ext>
            </a:extLst>
          </p:cNvPr>
          <p:cNvSpPr/>
          <p:nvPr/>
        </p:nvSpPr>
        <p:spPr>
          <a:xfrm>
            <a:off x="7501599" y="295420"/>
            <a:ext cx="267286" cy="7315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E942FC50-0A7C-4BE3-B918-AF857C90CA22}"/>
              </a:ext>
            </a:extLst>
          </p:cNvPr>
          <p:cNvSpPr/>
          <p:nvPr/>
        </p:nvSpPr>
        <p:spPr>
          <a:xfrm>
            <a:off x="7839222" y="295420"/>
            <a:ext cx="267286" cy="7315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a:extLst>
              <a:ext uri="{FF2B5EF4-FFF2-40B4-BE49-F238E27FC236}">
                <a16:creationId xmlns:a16="http://schemas.microsoft.com/office/drawing/2014/main" id="{A739BB47-4F03-4CD2-BFF2-E3F1EBAB6D8B}"/>
              </a:ext>
            </a:extLst>
          </p:cNvPr>
          <p:cNvSpPr/>
          <p:nvPr/>
        </p:nvSpPr>
        <p:spPr>
          <a:xfrm flipH="1">
            <a:off x="4276581" y="295420"/>
            <a:ext cx="267285" cy="7315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e 7">
            <a:extLst>
              <a:ext uri="{FF2B5EF4-FFF2-40B4-BE49-F238E27FC236}">
                <a16:creationId xmlns:a16="http://schemas.microsoft.com/office/drawing/2014/main" id="{7135FA0B-7F58-4774-BA83-936BEF1C66A2}"/>
              </a:ext>
            </a:extLst>
          </p:cNvPr>
          <p:cNvSpPr/>
          <p:nvPr/>
        </p:nvSpPr>
        <p:spPr>
          <a:xfrm flipH="1">
            <a:off x="3883860" y="337623"/>
            <a:ext cx="267285" cy="7315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a:extLst>
              <a:ext uri="{FF2B5EF4-FFF2-40B4-BE49-F238E27FC236}">
                <a16:creationId xmlns:a16="http://schemas.microsoft.com/office/drawing/2014/main" id="{B6500520-E604-46B3-B871-3C061B066495}"/>
              </a:ext>
            </a:extLst>
          </p:cNvPr>
          <p:cNvSpPr/>
          <p:nvPr/>
        </p:nvSpPr>
        <p:spPr>
          <a:xfrm flipH="1">
            <a:off x="4726745" y="295420"/>
            <a:ext cx="267285" cy="7315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Double Brace 9">
            <a:extLst>
              <a:ext uri="{FF2B5EF4-FFF2-40B4-BE49-F238E27FC236}">
                <a16:creationId xmlns:a16="http://schemas.microsoft.com/office/drawing/2014/main" id="{2E6B60C4-4B55-4571-AC6D-FCA5E14DEE1B}"/>
              </a:ext>
            </a:extLst>
          </p:cNvPr>
          <p:cNvSpPr/>
          <p:nvPr/>
        </p:nvSpPr>
        <p:spPr>
          <a:xfrm>
            <a:off x="3927233" y="5613010"/>
            <a:ext cx="4337534" cy="1090246"/>
          </a:xfrm>
          <a:prstGeom prst="bracePair">
            <a:avLst/>
          </a:prstGeom>
        </p:spPr>
        <p:style>
          <a:lnRef idx="3">
            <a:schemeClr val="dk1"/>
          </a:lnRef>
          <a:fillRef idx="0">
            <a:schemeClr val="dk1"/>
          </a:fillRef>
          <a:effectRef idx="2">
            <a:schemeClr val="dk1"/>
          </a:effectRef>
          <a:fontRef idx="minor">
            <a:schemeClr val="tx1"/>
          </a:fontRef>
        </p:style>
        <p:txBody>
          <a:bodyPr rtlCol="0" anchor="ctr"/>
          <a:lstStyle/>
          <a:p>
            <a:pPr algn="ctr"/>
            <a:r>
              <a:rPr lang="ar-SY" sz="2400" b="1" dirty="0">
                <a:effectLst>
                  <a:outerShdw blurRad="38100" dist="38100" dir="2700000" algn="tl">
                    <a:srgbClr val="000000">
                      <a:alpha val="43137"/>
                    </a:srgbClr>
                  </a:outerShdw>
                </a:effectLst>
              </a:rPr>
              <a:t>وأول من ضيف الضيف هو </a:t>
            </a:r>
            <a:r>
              <a:rPr lang="ar-SY" sz="2400" b="1" dirty="0">
                <a:solidFill>
                  <a:srgbClr val="C00000"/>
                </a:solidFill>
                <a:effectLst>
                  <a:outerShdw blurRad="38100" dist="38100" dir="2700000" algn="tl">
                    <a:srgbClr val="000000">
                      <a:alpha val="43137"/>
                    </a:srgbClr>
                  </a:outerShdw>
                </a:effectLst>
              </a:rPr>
              <a:t>( إبراهيم )</a:t>
            </a:r>
          </a:p>
        </p:txBody>
      </p:sp>
    </p:spTree>
    <p:extLst>
      <p:ext uri="{BB962C8B-B14F-4D97-AF65-F5344CB8AC3E}">
        <p14:creationId xmlns:p14="http://schemas.microsoft.com/office/powerpoint/2010/main" val="2685208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9000" b="-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8CB5E-E31A-4B81-96EC-6DB4FFC0FA81}"/>
              </a:ext>
            </a:extLst>
          </p:cNvPr>
          <p:cNvSpPr>
            <a:spLocks noGrp="1"/>
          </p:cNvSpPr>
          <p:nvPr>
            <p:ph idx="1"/>
          </p:nvPr>
        </p:nvSpPr>
        <p:spPr>
          <a:xfrm>
            <a:off x="0" y="98474"/>
            <a:ext cx="12192000" cy="6759526"/>
          </a:xfrm>
        </p:spPr>
        <p:txBody>
          <a:bodyPr/>
          <a:lstStyle/>
          <a:p>
            <a:pPr marL="0" indent="0" algn="r">
              <a:buNone/>
            </a:pPr>
            <a:r>
              <a:rPr lang="ar-SY" sz="2800" b="1" dirty="0">
                <a:solidFill>
                  <a:srgbClr val="C00000"/>
                </a:solidFill>
              </a:rPr>
              <a:t>2-</a:t>
            </a:r>
            <a:r>
              <a:rPr lang="ar-SY" b="1" dirty="0">
                <a:solidFill>
                  <a:srgbClr val="C00000"/>
                </a:solidFill>
              </a:rPr>
              <a:t> آداب الضيافة:</a:t>
            </a:r>
          </a:p>
          <a:p>
            <a:pPr marL="0" indent="0" algn="r">
              <a:buNone/>
            </a:pPr>
            <a:endParaRPr lang="ar-SY" b="1" dirty="0">
              <a:solidFill>
                <a:srgbClr val="C00000"/>
              </a:solidFill>
            </a:endParaRPr>
          </a:p>
          <a:p>
            <a:pPr marL="0" indent="0" algn="r">
              <a:buNone/>
            </a:pPr>
            <a:endParaRPr lang="ar-SY" b="1" dirty="0">
              <a:solidFill>
                <a:srgbClr val="C00000"/>
              </a:solidFill>
            </a:endParaRPr>
          </a:p>
          <a:p>
            <a:pPr marL="0" indent="0" algn="r">
              <a:buNone/>
            </a:pPr>
            <a:endParaRPr lang="ar-SY" b="1" dirty="0">
              <a:solidFill>
                <a:srgbClr val="C00000"/>
              </a:solidFill>
            </a:endParaRPr>
          </a:p>
          <a:p>
            <a:pPr marL="0" indent="0" algn="r">
              <a:buNone/>
            </a:pPr>
            <a:endParaRPr lang="ar-SY" b="1" dirty="0">
              <a:solidFill>
                <a:srgbClr val="C00000"/>
              </a:solidFill>
            </a:endParaRPr>
          </a:p>
          <a:p>
            <a:pPr marL="0" indent="0" algn="r">
              <a:buNone/>
            </a:pPr>
            <a:endParaRPr lang="ar-SY" b="1" dirty="0">
              <a:solidFill>
                <a:srgbClr val="C00000"/>
              </a:solidFill>
            </a:endParaRPr>
          </a:p>
          <a:p>
            <a:pPr marL="0" indent="0" algn="r">
              <a:buNone/>
            </a:pPr>
            <a:endParaRPr lang="ar-SY" b="1" dirty="0">
              <a:solidFill>
                <a:srgbClr val="C00000"/>
              </a:solidFill>
            </a:endParaRPr>
          </a:p>
          <a:p>
            <a:pPr marL="0" indent="0" algn="r">
              <a:buNone/>
            </a:pPr>
            <a:r>
              <a:rPr lang="ar-SY" sz="2600" b="1" dirty="0">
                <a:solidFill>
                  <a:srgbClr val="FF0000"/>
                </a:solidFill>
                <a:effectLst>
                  <a:outerShdw blurRad="38100" dist="38100" dir="2700000" algn="tl">
                    <a:srgbClr val="000000">
                      <a:alpha val="43137"/>
                    </a:srgbClr>
                  </a:outerShdw>
                </a:effectLst>
              </a:rPr>
              <a:t>أ- الترحيب بالضيف:</a:t>
            </a:r>
          </a:p>
          <a:p>
            <a:pPr marL="0" indent="0" algn="r">
              <a:buNone/>
            </a:pPr>
            <a:r>
              <a:rPr lang="ar-SY" sz="2400" b="1" dirty="0"/>
              <a:t>ذلك بفتح الباب له، وإلقاء عبارات الترحيب التي تجعله يرغب في الدخول إلى المنزل دون حرج</a:t>
            </a:r>
            <a:endParaRPr lang="ar-SY" sz="2400" b="1" dirty="0">
              <a:solidFill>
                <a:srgbClr val="C00000"/>
              </a:solidFill>
            </a:endParaRPr>
          </a:p>
          <a:p>
            <a:pPr marL="0" indent="0" algn="r">
              <a:buNone/>
            </a:pPr>
            <a:r>
              <a:rPr lang="ar-SY" b="1" dirty="0">
                <a:solidFill>
                  <a:srgbClr val="C00000"/>
                </a:solidFill>
              </a:rPr>
              <a:t> </a:t>
            </a:r>
            <a:r>
              <a:rPr lang="ar-SY" sz="2400" b="1" dirty="0"/>
              <a:t>عـــن ابــن عبـاس قــال: إن وفــد عبــد القيــس اَتو </a:t>
            </a:r>
            <a:r>
              <a:rPr lang="ar-SY" sz="2500" b="1" u="sng" dirty="0">
                <a:solidFill>
                  <a:schemeClr val="accent3">
                    <a:lumMod val="75000"/>
                  </a:schemeClr>
                </a:solidFill>
              </a:rPr>
              <a:t>رسول الله </a:t>
            </a:r>
            <a:r>
              <a:rPr lang="ar-SY" sz="2500" b="1" u="sng" dirty="0">
                <a:solidFill>
                  <a:schemeClr val="accent3">
                    <a:lumMod val="75000"/>
                  </a:schemeClr>
                </a:solidFill>
                <a:effectLst>
                  <a:outerShdw blurRad="38100" dist="38100" dir="2700000" algn="tl">
                    <a:srgbClr val="000000">
                      <a:alpha val="43137"/>
                    </a:srgbClr>
                  </a:outerShdw>
                </a:effectLst>
              </a:rPr>
              <a:t>ﷺ</a:t>
            </a:r>
            <a:r>
              <a:rPr lang="ar-SY" sz="2500" b="1" u="sng" dirty="0">
                <a:solidFill>
                  <a:schemeClr val="accent3">
                    <a:lumMod val="75000"/>
                  </a:schemeClr>
                </a:solidFill>
              </a:rPr>
              <a:t> فقال </a:t>
            </a:r>
            <a:r>
              <a:rPr lang="ar-SY" sz="2300" b="1" dirty="0">
                <a:solidFill>
                  <a:srgbClr val="00B050"/>
                </a:solidFill>
              </a:rPr>
              <a:t>(مَرْحَبًا بِالْقَوْمِ أَوْ بِالْوَفْدِغَيْرَ خَزَايَا وَلاَ نَدَامَى ) </a:t>
            </a:r>
          </a:p>
          <a:p>
            <a:pPr marL="0" indent="0" algn="r">
              <a:buNone/>
            </a:pPr>
            <a:r>
              <a:rPr lang="ar-SY" sz="2600" dirty="0"/>
              <a:t> </a:t>
            </a:r>
            <a:r>
              <a:rPr lang="ar-SY" sz="2600" b="1" dirty="0">
                <a:solidFill>
                  <a:srgbClr val="FF0000"/>
                </a:solidFill>
                <a:effectLst>
                  <a:outerShdw blurRad="38100" dist="38100" dir="2700000" algn="tl">
                    <a:srgbClr val="000000">
                      <a:alpha val="43137"/>
                    </a:srgbClr>
                  </a:outerShdw>
                </a:effectLst>
              </a:rPr>
              <a:t>ب - ملاطفته:</a:t>
            </a:r>
          </a:p>
          <a:p>
            <a:pPr marL="0" indent="0" algn="r">
              <a:buNone/>
            </a:pPr>
            <a:r>
              <a:rPr lang="ar-SY" sz="2400" b="1" dirty="0"/>
              <a:t>وذلك بإدخال السرور على قلبه بالأحاديث الطيبة المباحة</a:t>
            </a:r>
          </a:p>
          <a:p>
            <a:pPr marL="0" indent="0" algn="r">
              <a:buNone/>
            </a:pPr>
            <a:r>
              <a:rPr lang="ar-SY" sz="2400" b="1" dirty="0"/>
              <a:t> سئل الأوزاعي: ما إكرام الضيف </a:t>
            </a:r>
            <a:r>
              <a:rPr lang="ar-SY" sz="2400" b="1" u="sng" dirty="0">
                <a:solidFill>
                  <a:schemeClr val="accent3">
                    <a:lumMod val="75000"/>
                  </a:schemeClr>
                </a:solidFill>
              </a:rPr>
              <a:t>فقال </a:t>
            </a:r>
            <a:r>
              <a:rPr lang="ar-SY" sz="2400" b="1" dirty="0">
                <a:solidFill>
                  <a:schemeClr val="accent3">
                    <a:lumMod val="75000"/>
                  </a:schemeClr>
                </a:solidFill>
              </a:rPr>
              <a:t>:</a:t>
            </a:r>
            <a:r>
              <a:rPr lang="ar-SY" sz="2400" b="1" dirty="0"/>
              <a:t> </a:t>
            </a:r>
            <a:r>
              <a:rPr lang="ar-SY" sz="2300" b="1" dirty="0">
                <a:solidFill>
                  <a:srgbClr val="00B050"/>
                </a:solidFill>
              </a:rPr>
              <a:t>(</a:t>
            </a:r>
            <a:r>
              <a:rPr lang="ar-SY" sz="2300" b="1" dirty="0"/>
              <a:t> </a:t>
            </a:r>
            <a:r>
              <a:rPr lang="ar-SY" sz="2300" b="1" dirty="0">
                <a:solidFill>
                  <a:srgbClr val="00B050"/>
                </a:solidFill>
              </a:rPr>
              <a:t>طالقة الوجه وطيب الكالم )</a:t>
            </a:r>
          </a:p>
          <a:p>
            <a:pPr marL="0" indent="0" algn="r">
              <a:buNone/>
            </a:pPr>
            <a:endParaRPr lang="en-US" dirty="0"/>
          </a:p>
        </p:txBody>
      </p:sp>
      <p:sp>
        <p:nvSpPr>
          <p:cNvPr id="7" name="Rectangle 6">
            <a:extLst>
              <a:ext uri="{FF2B5EF4-FFF2-40B4-BE49-F238E27FC236}">
                <a16:creationId xmlns:a16="http://schemas.microsoft.com/office/drawing/2014/main" id="{C0F444A7-663F-49E3-8D1E-F8AC7F94D217}"/>
              </a:ext>
            </a:extLst>
          </p:cNvPr>
          <p:cNvSpPr/>
          <p:nvPr/>
        </p:nvSpPr>
        <p:spPr>
          <a:xfrm>
            <a:off x="3193366" y="2540386"/>
            <a:ext cx="3235569" cy="8194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SY" sz="2200" b="1" dirty="0">
                <a:solidFill>
                  <a:srgbClr val="002060"/>
                </a:solidFill>
              </a:rPr>
              <a:t>الخروج مع الضيف إلى باب الدار</a:t>
            </a:r>
            <a:endParaRPr lang="en-US" sz="2200" b="1" dirty="0">
              <a:solidFill>
                <a:srgbClr val="002060"/>
              </a:solidFill>
            </a:endParaRPr>
          </a:p>
        </p:txBody>
      </p:sp>
      <p:sp>
        <p:nvSpPr>
          <p:cNvPr id="8" name="Rectangle 7">
            <a:extLst>
              <a:ext uri="{FF2B5EF4-FFF2-40B4-BE49-F238E27FC236}">
                <a16:creationId xmlns:a16="http://schemas.microsoft.com/office/drawing/2014/main" id="{D8F9AD91-A8D5-4A46-B088-59AB38010721}"/>
              </a:ext>
            </a:extLst>
          </p:cNvPr>
          <p:cNvSpPr/>
          <p:nvPr/>
        </p:nvSpPr>
        <p:spPr>
          <a:xfrm>
            <a:off x="6984611" y="2540384"/>
            <a:ext cx="3127717" cy="81944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SY" sz="2200" b="1" dirty="0">
                <a:solidFill>
                  <a:srgbClr val="002060"/>
                </a:solidFill>
              </a:rPr>
              <a:t>ملاطفته بألحديث الطيب وبشاشة الوجه ولقاؤه لقاء جميلاً</a:t>
            </a:r>
            <a:endParaRPr lang="en-US" sz="2200" b="1" dirty="0">
              <a:solidFill>
                <a:srgbClr val="002060"/>
              </a:solidFill>
            </a:endParaRPr>
          </a:p>
        </p:txBody>
      </p:sp>
      <p:sp>
        <p:nvSpPr>
          <p:cNvPr id="9" name="Rectangle 8">
            <a:extLst>
              <a:ext uri="{FF2B5EF4-FFF2-40B4-BE49-F238E27FC236}">
                <a16:creationId xmlns:a16="http://schemas.microsoft.com/office/drawing/2014/main" id="{0FB33C24-E084-4AE4-AE63-EC0DEF3DB8A8}"/>
              </a:ext>
            </a:extLst>
          </p:cNvPr>
          <p:cNvSpPr/>
          <p:nvPr/>
        </p:nvSpPr>
        <p:spPr>
          <a:xfrm>
            <a:off x="4933072" y="1486486"/>
            <a:ext cx="3127717" cy="81944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SY" sz="2200" b="1" dirty="0">
                <a:solidFill>
                  <a:srgbClr val="002060"/>
                </a:solidFill>
              </a:rPr>
              <a:t>إكرام الضيف ثالثة أيام</a:t>
            </a:r>
            <a:endParaRPr lang="en-US" sz="2200" b="1" dirty="0">
              <a:solidFill>
                <a:srgbClr val="002060"/>
              </a:solidFill>
            </a:endParaRPr>
          </a:p>
        </p:txBody>
      </p:sp>
      <p:sp>
        <p:nvSpPr>
          <p:cNvPr id="10" name="Rectangle 9">
            <a:extLst>
              <a:ext uri="{FF2B5EF4-FFF2-40B4-BE49-F238E27FC236}">
                <a16:creationId xmlns:a16="http://schemas.microsoft.com/office/drawing/2014/main" id="{7C7ABB5B-3EC7-4454-AAF9-582D3538B74A}"/>
              </a:ext>
            </a:extLst>
          </p:cNvPr>
          <p:cNvSpPr/>
          <p:nvPr/>
        </p:nvSpPr>
        <p:spPr>
          <a:xfrm>
            <a:off x="8281184" y="1486485"/>
            <a:ext cx="3127717" cy="81944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SY" sz="2200" b="1" dirty="0">
                <a:solidFill>
                  <a:srgbClr val="002060"/>
                </a:solidFill>
              </a:rPr>
              <a:t>الترحيب بالضيف وفتح الباب له</a:t>
            </a:r>
            <a:endParaRPr lang="en-US" sz="2200" b="1" dirty="0">
              <a:solidFill>
                <a:srgbClr val="002060"/>
              </a:solidFill>
            </a:endParaRPr>
          </a:p>
        </p:txBody>
      </p:sp>
      <p:sp>
        <p:nvSpPr>
          <p:cNvPr id="11" name="Rectangle 10">
            <a:extLst>
              <a:ext uri="{FF2B5EF4-FFF2-40B4-BE49-F238E27FC236}">
                <a16:creationId xmlns:a16="http://schemas.microsoft.com/office/drawing/2014/main" id="{2846FB88-BC71-4889-AA23-8087856A10A1}"/>
              </a:ext>
            </a:extLst>
          </p:cNvPr>
          <p:cNvSpPr/>
          <p:nvPr/>
        </p:nvSpPr>
        <p:spPr>
          <a:xfrm>
            <a:off x="1584960" y="1486485"/>
            <a:ext cx="3127717" cy="81944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SY" sz="2200" b="1" dirty="0">
                <a:solidFill>
                  <a:srgbClr val="002060"/>
                </a:solidFill>
              </a:rPr>
              <a:t>تقدم الطعام له</a:t>
            </a:r>
            <a:endParaRPr lang="en-US" sz="2200" b="1" dirty="0">
              <a:solidFill>
                <a:srgbClr val="002060"/>
              </a:solidFill>
            </a:endParaRPr>
          </a:p>
        </p:txBody>
      </p:sp>
      <p:sp>
        <p:nvSpPr>
          <p:cNvPr id="12" name="Double Bracket 11">
            <a:extLst>
              <a:ext uri="{FF2B5EF4-FFF2-40B4-BE49-F238E27FC236}">
                <a16:creationId xmlns:a16="http://schemas.microsoft.com/office/drawing/2014/main" id="{58BFF89C-0E09-4DC6-8416-BE0E34B3D3B0}"/>
              </a:ext>
            </a:extLst>
          </p:cNvPr>
          <p:cNvSpPr/>
          <p:nvPr/>
        </p:nvSpPr>
        <p:spPr>
          <a:xfrm>
            <a:off x="4417255" y="407963"/>
            <a:ext cx="2996419" cy="68931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400" b="1" dirty="0">
                <a:solidFill>
                  <a:srgbClr val="C00000"/>
                </a:solidFill>
              </a:rPr>
              <a:t>آداب الضيافة</a:t>
            </a:r>
            <a:endParaRPr lang="en-US" sz="2400" b="1" dirty="0">
              <a:solidFill>
                <a:srgbClr val="C00000"/>
              </a:solidFill>
            </a:endParaRPr>
          </a:p>
        </p:txBody>
      </p:sp>
    </p:spTree>
    <p:extLst>
      <p:ext uri="{BB962C8B-B14F-4D97-AF65-F5344CB8AC3E}">
        <p14:creationId xmlns:p14="http://schemas.microsoft.com/office/powerpoint/2010/main" val="3861312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t="-9000" b="-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681B2E-9AE1-4ABE-8E27-9BA160342B7D}"/>
              </a:ext>
            </a:extLst>
          </p:cNvPr>
          <p:cNvSpPr>
            <a:spLocks noGrp="1"/>
          </p:cNvSpPr>
          <p:nvPr>
            <p:ph idx="1"/>
          </p:nvPr>
        </p:nvSpPr>
        <p:spPr>
          <a:xfrm>
            <a:off x="0" y="211014"/>
            <a:ext cx="12192000" cy="6646985"/>
          </a:xfrm>
        </p:spPr>
        <p:txBody>
          <a:bodyPr>
            <a:normAutofit/>
          </a:bodyPr>
          <a:lstStyle/>
          <a:p>
            <a:pPr marL="0" indent="0" algn="r">
              <a:buNone/>
            </a:pPr>
            <a:r>
              <a:rPr lang="ar-SY" sz="2600" dirty="0"/>
              <a:t> </a:t>
            </a:r>
            <a:r>
              <a:rPr lang="ar-SY" sz="2600" b="1" dirty="0">
                <a:solidFill>
                  <a:srgbClr val="FF0000"/>
                </a:solidFill>
                <a:effectLst>
                  <a:outerShdw blurRad="38100" dist="38100" dir="2700000" algn="tl">
                    <a:srgbClr val="000000">
                      <a:alpha val="43137"/>
                    </a:srgbClr>
                  </a:outerShdw>
                </a:effectLst>
              </a:rPr>
              <a:t>ج- تقديم الطعام له:</a:t>
            </a:r>
          </a:p>
          <a:p>
            <a:pPr marL="0" indent="0" algn="r">
              <a:buNone/>
            </a:pPr>
            <a:r>
              <a:rPr lang="ar-SY" sz="2400" b="1" dirty="0"/>
              <a:t>وهذا أدب يدخل في تنظيم المائدة، فيجب أن توضع الاصناف أمام كل الضيوف مع تشجيع الضيف على الأكل بقول: </a:t>
            </a:r>
            <a:r>
              <a:rPr lang="ar-SY" sz="2400" b="1" dirty="0">
                <a:solidFill>
                  <a:srgbClr val="C00000"/>
                </a:solidFill>
              </a:rPr>
              <a:t>( كُل ) </a:t>
            </a:r>
            <a:r>
              <a:rPr lang="ar-SY" sz="2400" b="1" dirty="0"/>
              <a:t>ولا مانع أن يكون لكل واحد من الضيوف إناؤه الذي فيه طعامه</a:t>
            </a:r>
          </a:p>
          <a:p>
            <a:pPr marL="0" indent="0" algn="r">
              <a:buNone/>
            </a:pPr>
            <a:r>
              <a:rPr lang="ar-SY" sz="2600" dirty="0"/>
              <a:t> </a:t>
            </a:r>
            <a:r>
              <a:rPr lang="ar-SY" sz="2600" b="1" dirty="0">
                <a:solidFill>
                  <a:srgbClr val="FF0000"/>
                </a:solidFill>
                <a:effectLst>
                  <a:outerShdw blurRad="38100" dist="38100" dir="2700000" algn="tl">
                    <a:srgbClr val="000000">
                      <a:alpha val="43137"/>
                    </a:srgbClr>
                  </a:outerShdw>
                </a:effectLst>
              </a:rPr>
              <a:t>د - إكرام الضيف ثالثة أيام:</a:t>
            </a:r>
          </a:p>
          <a:p>
            <a:pPr marL="0" indent="0" algn="r">
              <a:buNone/>
            </a:pPr>
            <a:endParaRPr lang="ar-SY" dirty="0"/>
          </a:p>
          <a:p>
            <a:pPr marL="0" indent="0" algn="r">
              <a:buNone/>
            </a:pPr>
            <a:endParaRPr lang="ar-SY" dirty="0"/>
          </a:p>
          <a:p>
            <a:pPr marL="0" indent="0" algn="r">
              <a:buNone/>
            </a:pPr>
            <a:endParaRPr lang="ar-SY" dirty="0"/>
          </a:p>
          <a:p>
            <a:pPr marL="0" indent="0" algn="r">
              <a:buNone/>
            </a:pPr>
            <a:r>
              <a:rPr lang="ar-SY" sz="2600" b="1" dirty="0">
                <a:solidFill>
                  <a:srgbClr val="FF0000"/>
                </a:solidFill>
                <a:effectLst>
                  <a:outerShdw blurRad="38100" dist="38100" dir="2700000" algn="tl">
                    <a:srgbClr val="000000">
                      <a:alpha val="43137"/>
                    </a:srgbClr>
                  </a:outerShdw>
                </a:effectLst>
              </a:rPr>
              <a:t>هــ - الخروج مع الضيف إلى باب الدار:</a:t>
            </a:r>
          </a:p>
          <a:p>
            <a:pPr marL="0" indent="0" algn="r">
              <a:buNone/>
            </a:pPr>
            <a:r>
              <a:rPr lang="ar-SY" sz="2400" b="1" dirty="0"/>
              <a:t>يستحب للمضيف أن يخرج مع ضيفه إلى باب الدار، أن أبا عبيد القاسم بن سالم زار أحمد بن حنبل</a:t>
            </a:r>
          </a:p>
          <a:p>
            <a:pPr marL="0" indent="0" algn="r">
              <a:buNone/>
            </a:pPr>
            <a:r>
              <a:rPr lang="ar-SY" sz="2600" b="1" u="sng" dirty="0">
                <a:solidFill>
                  <a:schemeClr val="bg2">
                    <a:lumMod val="50000"/>
                  </a:schemeClr>
                </a:solidFill>
                <a:effectLst>
                  <a:outerShdw blurRad="38100" dist="38100" dir="2700000" algn="tl">
                    <a:srgbClr val="000000">
                      <a:alpha val="43137"/>
                    </a:srgbClr>
                  </a:outerShdw>
                </a:effectLst>
              </a:rPr>
              <a:t>قال أبو عبيد: </a:t>
            </a:r>
            <a:r>
              <a:rPr lang="ar-SY" sz="2300" b="1" dirty="0">
                <a:solidFill>
                  <a:srgbClr val="00B050"/>
                </a:solidFill>
              </a:rPr>
              <a:t>( فلما أردت القيام قام معي،قلت: لا تفعل يا أبا عبدالله فقال: قال الشعبي: من تمام زيارة الزائر أن تمشي معه إلى باب الدار </a:t>
            </a:r>
            <a:r>
              <a:rPr lang="ar-SY" sz="2500" b="1" dirty="0">
                <a:solidFill>
                  <a:srgbClr val="00B050"/>
                </a:solidFill>
              </a:rPr>
              <a:t>)</a:t>
            </a:r>
            <a:endParaRPr lang="en-US" sz="2500" b="1" dirty="0">
              <a:solidFill>
                <a:srgbClr val="00B050"/>
              </a:solidFill>
            </a:endParaRPr>
          </a:p>
        </p:txBody>
      </p:sp>
      <p:sp>
        <p:nvSpPr>
          <p:cNvPr id="5" name="Double Bracket 4">
            <a:extLst>
              <a:ext uri="{FF2B5EF4-FFF2-40B4-BE49-F238E27FC236}">
                <a16:creationId xmlns:a16="http://schemas.microsoft.com/office/drawing/2014/main" id="{96A42B2D-F4CD-473C-BC59-D2B0FF66A6C5}"/>
              </a:ext>
            </a:extLst>
          </p:cNvPr>
          <p:cNvSpPr/>
          <p:nvPr/>
        </p:nvSpPr>
        <p:spPr>
          <a:xfrm>
            <a:off x="1209822" y="2082018"/>
            <a:ext cx="10841503" cy="108321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marL="0" indent="0" algn="r">
              <a:buNone/>
            </a:pPr>
            <a:r>
              <a:rPr lang="ar-SY" sz="2400" b="1" dirty="0"/>
              <a:t>هناك ضيف يقضي ثم ينصرف إذا كان صديقاً من أهل البلد الذي نعيش فيه، أما إذا كان الضيف من منطقة بعيدة، فإنه يحتاج إلى يوم أو أكثر، وقد حدد الإسلام أقصى مدة للضيافة بثلاثة أيام، فإذا زاد الضيف عن هذه المدة كانت هذه الزيارة صدقة عليه</a:t>
            </a:r>
          </a:p>
        </p:txBody>
      </p:sp>
    </p:spTree>
    <p:extLst>
      <p:ext uri="{BB962C8B-B14F-4D97-AF65-F5344CB8AC3E}">
        <p14:creationId xmlns:p14="http://schemas.microsoft.com/office/powerpoint/2010/main" val="4206950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423</Words>
  <Application>Microsoft Office PowerPoint</Application>
  <PresentationFormat>Widescreen</PresentationFormat>
  <Paragraphs>41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11</cp:revision>
  <dcterms:created xsi:type="dcterms:W3CDTF">2021-03-15T21:36:47Z</dcterms:created>
  <dcterms:modified xsi:type="dcterms:W3CDTF">2021-03-15T22:59:26Z</dcterms:modified>
</cp:coreProperties>
</file>