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0" r:id="rId2"/>
    <p:sldId id="447" r:id="rId3"/>
    <p:sldId id="449" r:id="rId4"/>
    <p:sldId id="443" r:id="rId5"/>
    <p:sldId id="256" r:id="rId6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10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33FF"/>
    <a:srgbClr val="D60093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330"/>
      </p:cViewPr>
      <p:guideLst>
        <p:guide orient="horz" pos="2183"/>
        <p:guide pos="3840"/>
        <p:guide orient="horz" pos="211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01/08/1442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909AC0-67BA-4739-8F0E-A75B5EC7AC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461403-F714-4DA6-A363-C417B509AF4D}"/>
              </a:ext>
            </a:extLst>
          </p:cNvPr>
          <p:cNvSpPr/>
          <p:nvPr/>
        </p:nvSpPr>
        <p:spPr>
          <a:xfrm flipH="1">
            <a:off x="3" y="1470623"/>
            <a:ext cx="9123683" cy="1059469"/>
          </a:xfrm>
          <a:custGeom>
            <a:avLst/>
            <a:gdLst>
              <a:gd name="connsiteX0" fmla="*/ 1454087 w 1454087"/>
              <a:gd name="connsiteY0" fmla="*/ 0 h 476761"/>
              <a:gd name="connsiteX1" fmla="*/ 0 w 1454087"/>
              <a:gd name="connsiteY1" fmla="*/ 0 h 476761"/>
              <a:gd name="connsiteX2" fmla="*/ 0 w 1454087"/>
              <a:gd name="connsiteY2" fmla="*/ 271263 h 476761"/>
              <a:gd name="connsiteX3" fmla="*/ 1302021 w 1454087"/>
              <a:gd name="connsiteY3" fmla="*/ 473849 h 476761"/>
              <a:gd name="connsiteX4" fmla="*/ 1454087 w 1454087"/>
              <a:gd name="connsiteY4" fmla="*/ 466723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4087" h="476761">
                <a:moveTo>
                  <a:pt x="1454087" y="0"/>
                </a:moveTo>
                <a:lnTo>
                  <a:pt x="0" y="0"/>
                </a:lnTo>
                <a:lnTo>
                  <a:pt x="0" y="271263"/>
                </a:lnTo>
                <a:cubicBezTo>
                  <a:pt x="425381" y="445104"/>
                  <a:pt x="811717" y="489471"/>
                  <a:pt x="1302021" y="473849"/>
                </a:cubicBezTo>
                <a:lnTo>
                  <a:pt x="1454087" y="466723"/>
                </a:lnTo>
                <a:close/>
              </a:path>
            </a:pathLst>
          </a:custGeom>
          <a:solidFill>
            <a:srgbClr val="FFFF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AD24777-C57D-48F3-8128-698DA761FDE4}"/>
              </a:ext>
            </a:extLst>
          </p:cNvPr>
          <p:cNvSpPr/>
          <p:nvPr/>
        </p:nvSpPr>
        <p:spPr>
          <a:xfrm flipH="1">
            <a:off x="0" y="-1"/>
            <a:ext cx="12192000" cy="2290713"/>
          </a:xfrm>
          <a:custGeom>
            <a:avLst/>
            <a:gdLst>
              <a:gd name="connsiteX0" fmla="*/ 1943100 w 1943100"/>
              <a:gd name="connsiteY0" fmla="*/ 0 h 1543050"/>
              <a:gd name="connsiteX1" fmla="*/ 971550 w 1943100"/>
              <a:gd name="connsiteY1" fmla="*/ 0 h 1543050"/>
              <a:gd name="connsiteX2" fmla="*/ 0 w 1943100"/>
              <a:gd name="connsiteY2" fmla="*/ 0 h 1543050"/>
              <a:gd name="connsiteX3" fmla="*/ 0 w 1943100"/>
              <a:gd name="connsiteY3" fmla="*/ 1209929 h 1543050"/>
              <a:gd name="connsiteX4" fmla="*/ 971550 w 1943100"/>
              <a:gd name="connsiteY4" fmla="*/ 1543050 h 1543050"/>
              <a:gd name="connsiteX5" fmla="*/ 1943100 w 1943100"/>
              <a:gd name="connsiteY5" fmla="*/ 1209929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543050">
                <a:moveTo>
                  <a:pt x="1943100" y="0"/>
                </a:moveTo>
                <a:lnTo>
                  <a:pt x="971550" y="0"/>
                </a:lnTo>
                <a:lnTo>
                  <a:pt x="0" y="0"/>
                </a:lnTo>
                <a:lnTo>
                  <a:pt x="0" y="1209929"/>
                </a:lnTo>
                <a:cubicBezTo>
                  <a:pt x="264744" y="1432227"/>
                  <a:pt x="567733" y="1518930"/>
                  <a:pt x="971550" y="1543050"/>
                </a:cubicBezTo>
                <a:cubicBezTo>
                  <a:pt x="1375367" y="1518930"/>
                  <a:pt x="1678356" y="1432227"/>
                  <a:pt x="1943100" y="120992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F6A049-B503-44CF-9259-9B419FA98560}"/>
              </a:ext>
            </a:extLst>
          </p:cNvPr>
          <p:cNvSpPr/>
          <p:nvPr/>
        </p:nvSpPr>
        <p:spPr>
          <a:xfrm flipV="1">
            <a:off x="3068342" y="3003850"/>
            <a:ext cx="9123627" cy="1059469"/>
          </a:xfrm>
          <a:custGeom>
            <a:avLst/>
            <a:gdLst>
              <a:gd name="connsiteX0" fmla="*/ 1090223 w 1454078"/>
              <a:gd name="connsiteY0" fmla="*/ 476669 h 476761"/>
              <a:gd name="connsiteX1" fmla="*/ 1292988 w 1454078"/>
              <a:gd name="connsiteY1" fmla="*/ 473849 h 476761"/>
              <a:gd name="connsiteX2" fmla="*/ 1454078 w 1454078"/>
              <a:gd name="connsiteY2" fmla="*/ 466247 h 476761"/>
              <a:gd name="connsiteX3" fmla="*/ 1454078 w 1454078"/>
              <a:gd name="connsiteY3" fmla="*/ 0 h 476761"/>
              <a:gd name="connsiteX4" fmla="*/ 0 w 1454078"/>
              <a:gd name="connsiteY4" fmla="*/ 0 h 476761"/>
              <a:gd name="connsiteX5" fmla="*/ 0 w 1454078"/>
              <a:gd name="connsiteY5" fmla="*/ 271263 h 476761"/>
              <a:gd name="connsiteX6" fmla="*/ 1090223 w 1454078"/>
              <a:gd name="connsiteY6" fmla="*/ 476669 h 47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4078" h="476761">
                <a:moveTo>
                  <a:pt x="1090223" y="476669"/>
                </a:moveTo>
                <a:cubicBezTo>
                  <a:pt x="1155980" y="477088"/>
                  <a:pt x="1223430" y="476081"/>
                  <a:pt x="1292988" y="473849"/>
                </a:cubicBezTo>
                <a:lnTo>
                  <a:pt x="1454078" y="466247"/>
                </a:lnTo>
                <a:lnTo>
                  <a:pt x="1454078" y="0"/>
                </a:lnTo>
                <a:lnTo>
                  <a:pt x="0" y="0"/>
                </a:lnTo>
                <a:lnTo>
                  <a:pt x="0" y="271263"/>
                </a:lnTo>
                <a:cubicBezTo>
                  <a:pt x="362083" y="420269"/>
                  <a:pt x="695679" y="474152"/>
                  <a:pt x="1090223" y="476669"/>
                </a:cubicBezTo>
                <a:close/>
              </a:path>
            </a:pathLst>
          </a:custGeom>
          <a:solidFill>
            <a:srgbClr val="CC33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823A752-0C9E-47C4-BA32-F5063C11597D}"/>
              </a:ext>
            </a:extLst>
          </p:cNvPr>
          <p:cNvSpPr/>
          <p:nvPr/>
        </p:nvSpPr>
        <p:spPr>
          <a:xfrm flipH="1" flipV="1">
            <a:off x="-31" y="3141674"/>
            <a:ext cx="12192000" cy="3716327"/>
          </a:xfrm>
          <a:custGeom>
            <a:avLst/>
            <a:gdLst>
              <a:gd name="connsiteX0" fmla="*/ 1943100 w 1943100"/>
              <a:gd name="connsiteY0" fmla="*/ 0 h 1543050"/>
              <a:gd name="connsiteX1" fmla="*/ 971550 w 1943100"/>
              <a:gd name="connsiteY1" fmla="*/ 0 h 1543050"/>
              <a:gd name="connsiteX2" fmla="*/ 0 w 1943100"/>
              <a:gd name="connsiteY2" fmla="*/ 0 h 1543050"/>
              <a:gd name="connsiteX3" fmla="*/ 0 w 1943100"/>
              <a:gd name="connsiteY3" fmla="*/ 1209929 h 1543050"/>
              <a:gd name="connsiteX4" fmla="*/ 971550 w 1943100"/>
              <a:gd name="connsiteY4" fmla="*/ 1543050 h 1543050"/>
              <a:gd name="connsiteX5" fmla="*/ 1943100 w 1943100"/>
              <a:gd name="connsiteY5" fmla="*/ 1209929 h 154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100" h="1543050">
                <a:moveTo>
                  <a:pt x="1943100" y="0"/>
                </a:moveTo>
                <a:lnTo>
                  <a:pt x="971550" y="0"/>
                </a:lnTo>
                <a:lnTo>
                  <a:pt x="0" y="0"/>
                </a:lnTo>
                <a:lnTo>
                  <a:pt x="0" y="1209929"/>
                </a:lnTo>
                <a:cubicBezTo>
                  <a:pt x="264744" y="1432227"/>
                  <a:pt x="567733" y="1518930"/>
                  <a:pt x="971550" y="1543050"/>
                </a:cubicBezTo>
                <a:cubicBezTo>
                  <a:pt x="1375367" y="1518930"/>
                  <a:pt x="1678356" y="1432227"/>
                  <a:pt x="1943100" y="12099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6356" tIns="173178" rIns="346356" bIns="173178"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103335-C031-470E-B9B0-5A09676D27AE}"/>
              </a:ext>
            </a:extLst>
          </p:cNvPr>
          <p:cNvSpPr txBox="1"/>
          <p:nvPr/>
        </p:nvSpPr>
        <p:spPr>
          <a:xfrm>
            <a:off x="3846286" y="972588"/>
            <a:ext cx="6139543" cy="996069"/>
          </a:xfrm>
          <a:prstGeom prst="rect">
            <a:avLst/>
          </a:prstGeom>
          <a:noFill/>
        </p:spPr>
        <p:txBody>
          <a:bodyPr wrap="square" lIns="346356" tIns="173178" rIns="346356" bIns="173178" rtlCol="0">
            <a:spAutoFit/>
          </a:bodyPr>
          <a:lstStyle/>
          <a:p>
            <a:pPr algn="ctr"/>
            <a:r>
              <a:rPr lang="ar-SY" sz="4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اسم الطالب ....... </a:t>
            </a:r>
            <a:endParaRPr lang="en-US" sz="4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8D8A3-C812-4DE2-9021-9D8ED48A2304}"/>
              </a:ext>
            </a:extLst>
          </p:cNvPr>
          <p:cNvSpPr txBox="1"/>
          <p:nvPr/>
        </p:nvSpPr>
        <p:spPr>
          <a:xfrm>
            <a:off x="4198986" y="1567462"/>
            <a:ext cx="4561843" cy="965292"/>
          </a:xfrm>
          <a:prstGeom prst="rect">
            <a:avLst/>
          </a:prstGeom>
          <a:noFill/>
        </p:spPr>
        <p:txBody>
          <a:bodyPr wrap="square" lIns="346356" tIns="173178" rIns="346356" bIns="173178" rtlCol="0">
            <a:spAutoFit/>
          </a:bodyPr>
          <a:lstStyle/>
          <a:p>
            <a:pPr algn="ctr"/>
            <a:r>
              <a:rPr lang="ar-SY" sz="4000" dirty="0">
                <a:solidFill>
                  <a:schemeClr val="bg1">
                    <a:alpha val="52000"/>
                  </a:schemeClr>
                </a:solidFill>
              </a:rPr>
              <a:t>الصف .........          </a:t>
            </a:r>
            <a:endParaRPr lang="en-US" sz="4000" dirty="0">
              <a:solidFill>
                <a:schemeClr val="bg1">
                  <a:alpha val="52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3F7167-100B-4459-8F69-43802571AF8F}"/>
              </a:ext>
            </a:extLst>
          </p:cNvPr>
          <p:cNvSpPr txBox="1"/>
          <p:nvPr/>
        </p:nvSpPr>
        <p:spPr>
          <a:xfrm>
            <a:off x="4198986" y="256223"/>
            <a:ext cx="5786844" cy="965292"/>
          </a:xfrm>
          <a:prstGeom prst="rect">
            <a:avLst/>
          </a:prstGeom>
          <a:noFill/>
        </p:spPr>
        <p:txBody>
          <a:bodyPr wrap="square" lIns="346356" tIns="173178" rIns="346356" bIns="173178" rtlCol="0">
            <a:spAutoFit/>
          </a:bodyPr>
          <a:lstStyle/>
          <a:p>
            <a:pPr algn="ctr"/>
            <a:r>
              <a:rPr lang="ar-SY" sz="40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تقرير عن ..........</a:t>
            </a:r>
            <a:endParaRPr lang="en-US" sz="4000" b="1" dirty="0">
              <a:solidFill>
                <a:srgbClr val="FF99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64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23" y="2786788"/>
            <a:ext cx="903548" cy="66817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448" y="660007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189" y="118272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4917" y="1146679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341" y="1470974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59872" y="1652107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المادّة والطاقة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32594" y="2195561"/>
              <a:ext cx="2316091" cy="630942"/>
              <a:chOff x="3144233" y="5653352"/>
              <a:chExt cx="2316091" cy="630942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44233" y="5822629"/>
                <a:ext cx="23160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4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الطفو</a:t>
                </a:r>
                <a:endParaRPr lang="ar-SY" sz="20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189" y="1124112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6">
            <a:extLst>
              <a:ext uri="{FF2B5EF4-FFF2-40B4-BE49-F238E27FC236}">
                <a16:creationId xmlns:a16="http://schemas.microsoft.com/office/drawing/2014/main" id="{2D4CB226-F877-4EB7-A865-F98099084D18}"/>
              </a:ext>
            </a:extLst>
          </p:cNvPr>
          <p:cNvSpPr txBox="1"/>
          <p:nvPr/>
        </p:nvSpPr>
        <p:spPr>
          <a:xfrm>
            <a:off x="4878952" y="153606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الطفو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DC715143-7334-470B-A014-DCB2A29EA980}"/>
              </a:ext>
            </a:extLst>
          </p:cNvPr>
          <p:cNvSpPr/>
          <p:nvPr/>
        </p:nvSpPr>
        <p:spPr>
          <a:xfrm rot="21082034">
            <a:off x="7235167" y="1637274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: Rounded Corners 4">
            <a:extLst>
              <a:ext uri="{FF2B5EF4-FFF2-40B4-BE49-F238E27FC236}">
                <a16:creationId xmlns:a16="http://schemas.microsoft.com/office/drawing/2014/main" id="{0A29B1CB-0A61-4957-8A39-3368BF16DD12}"/>
              </a:ext>
            </a:extLst>
          </p:cNvPr>
          <p:cNvSpPr/>
          <p:nvPr/>
        </p:nvSpPr>
        <p:spPr>
          <a:xfrm>
            <a:off x="6718781" y="1124112"/>
            <a:ext cx="5145070" cy="952791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59">
            <a:extLst>
              <a:ext uri="{FF2B5EF4-FFF2-40B4-BE49-F238E27FC236}">
                <a16:creationId xmlns:a16="http://schemas.microsoft.com/office/drawing/2014/main" id="{4EA138CA-3174-4A1E-B29D-AB97F593DFA7}"/>
              </a:ext>
            </a:extLst>
          </p:cNvPr>
          <p:cNvGrpSpPr/>
          <p:nvPr/>
        </p:nvGrpSpPr>
        <p:grpSpPr>
          <a:xfrm>
            <a:off x="7053027" y="1286007"/>
            <a:ext cx="4569301" cy="707886"/>
            <a:chOff x="3423367" y="762133"/>
            <a:chExt cx="3962658" cy="707886"/>
          </a:xfrm>
        </p:grpSpPr>
        <p:sp>
          <p:nvSpPr>
            <p:cNvPr id="47" name="TextBox 7">
              <a:extLst>
                <a:ext uri="{FF2B5EF4-FFF2-40B4-BE49-F238E27FC236}">
                  <a16:creationId xmlns:a16="http://schemas.microsoft.com/office/drawing/2014/main" id="{AD477DF3-888F-41F5-9B7C-6DE0F2181350}"/>
                </a:ext>
              </a:extLst>
            </p:cNvPr>
            <p:cNvSpPr txBox="1"/>
            <p:nvPr/>
          </p:nvSpPr>
          <p:spPr>
            <a:xfrm>
              <a:off x="3423368" y="772265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E23CA44F-3E8E-4AD3-B2C9-F0F26A5D32E6}"/>
                </a:ext>
              </a:extLst>
            </p:cNvPr>
            <p:cNvSpPr txBox="1"/>
            <p:nvPr/>
          </p:nvSpPr>
          <p:spPr>
            <a:xfrm>
              <a:off x="3423367" y="762133"/>
              <a:ext cx="39626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أجسام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تطفو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على سطح الماء.</a:t>
              </a:r>
            </a:p>
            <a:p>
              <a:pPr algn="ct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- 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أجسام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تغوص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في الماء.        </a:t>
              </a:r>
            </a:p>
          </p:txBody>
        </p:sp>
      </p:grpSp>
      <p:sp>
        <p:nvSpPr>
          <p:cNvPr id="52" name="Rectangle 11">
            <a:extLst>
              <a:ext uri="{FF2B5EF4-FFF2-40B4-BE49-F238E27FC236}">
                <a16:creationId xmlns:a16="http://schemas.microsoft.com/office/drawing/2014/main" id="{5F8E7BAA-5CCB-4606-BC90-892E615315DF}"/>
              </a:ext>
            </a:extLst>
          </p:cNvPr>
          <p:cNvSpPr/>
          <p:nvPr/>
        </p:nvSpPr>
        <p:spPr>
          <a:xfrm rot="21082034">
            <a:off x="7235167" y="2791480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12">
            <a:extLst>
              <a:ext uri="{FF2B5EF4-FFF2-40B4-BE49-F238E27FC236}">
                <a16:creationId xmlns:a16="http://schemas.microsoft.com/office/drawing/2014/main" id="{A399D4D5-423F-446A-BC08-BD9572F7FFE0}"/>
              </a:ext>
            </a:extLst>
          </p:cNvPr>
          <p:cNvSpPr/>
          <p:nvPr/>
        </p:nvSpPr>
        <p:spPr>
          <a:xfrm>
            <a:off x="6742703" y="2357031"/>
            <a:ext cx="5245632" cy="1418983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60">
            <a:extLst>
              <a:ext uri="{FF2B5EF4-FFF2-40B4-BE49-F238E27FC236}">
                <a16:creationId xmlns:a16="http://schemas.microsoft.com/office/drawing/2014/main" id="{13F6EF0A-E56E-4AA9-A20C-13FBFADA2B5C}"/>
              </a:ext>
            </a:extLst>
          </p:cNvPr>
          <p:cNvGrpSpPr/>
          <p:nvPr/>
        </p:nvGrpSpPr>
        <p:grpSpPr>
          <a:xfrm>
            <a:off x="6860152" y="2481390"/>
            <a:ext cx="4977669" cy="1335466"/>
            <a:chOff x="3395473" y="1971530"/>
            <a:chExt cx="4333964" cy="1335466"/>
          </a:xfrm>
        </p:grpSpPr>
        <p:sp>
          <p:nvSpPr>
            <p:cNvPr id="55" name="TextBox 13">
              <a:extLst>
                <a:ext uri="{FF2B5EF4-FFF2-40B4-BE49-F238E27FC236}">
                  <a16:creationId xmlns:a16="http://schemas.microsoft.com/office/drawing/2014/main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6" name="TextBox 14">
              <a:extLst>
                <a:ext uri="{FF2B5EF4-FFF2-40B4-BE49-F238E27FC236}">
                  <a16:creationId xmlns:a16="http://schemas.microsoft.com/office/drawing/2014/main" id="{8BAC45BA-CA7A-4AEE-94B2-AC4CD7A9171A}"/>
                </a:ext>
              </a:extLst>
            </p:cNvPr>
            <p:cNvSpPr txBox="1"/>
            <p:nvPr/>
          </p:nvSpPr>
          <p:spPr>
            <a:xfrm>
              <a:off x="3395474" y="1983557"/>
              <a:ext cx="43339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يعتمد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موقع الجسم في الماء على عدة </a:t>
              </a:r>
              <a:r>
                <a:rPr lang="ar-SY" sz="2000" b="1" dirty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عوامل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: </a:t>
              </a:r>
              <a:endParaRPr lang="ar-SY" sz="20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1-  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حجم الجسم (تطفو الأجسام الكبيرة المجوَّفة على سطح الماء بينما تغوص الأجسام الصغيرة المصمتة في الماء)</a:t>
              </a:r>
              <a:endParaRPr lang="ar-SY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r"/>
              <a:endParaRPr lang="ar-SY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57" name="Rectangle 16">
            <a:extLst>
              <a:ext uri="{FF2B5EF4-FFF2-40B4-BE49-F238E27FC236}">
                <a16:creationId xmlns:a16="http://schemas.microsoft.com/office/drawing/2014/main" id="{6C6C2728-C084-4615-B21B-DBBE26CA6A30}"/>
              </a:ext>
            </a:extLst>
          </p:cNvPr>
          <p:cNvSpPr/>
          <p:nvPr/>
        </p:nvSpPr>
        <p:spPr>
          <a:xfrm rot="21082034">
            <a:off x="7235167" y="3945686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: Rounded Corners 17">
            <a:extLst>
              <a:ext uri="{FF2B5EF4-FFF2-40B4-BE49-F238E27FC236}">
                <a16:creationId xmlns:a16="http://schemas.microsoft.com/office/drawing/2014/main" id="{710881B9-4B7B-476E-A7EF-0C95EC8A57AB}"/>
              </a:ext>
            </a:extLst>
          </p:cNvPr>
          <p:cNvSpPr/>
          <p:nvPr/>
        </p:nvSpPr>
        <p:spPr>
          <a:xfrm>
            <a:off x="6742703" y="4297640"/>
            <a:ext cx="5245631" cy="1398914"/>
          </a:xfrm>
          <a:prstGeom prst="roundRect">
            <a:avLst>
              <a:gd name="adj" fmla="val 239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75F3C733-71E4-4E72-BE62-9EFF13C79B13}"/>
              </a:ext>
            </a:extLst>
          </p:cNvPr>
          <p:cNvGrpSpPr/>
          <p:nvPr/>
        </p:nvGrpSpPr>
        <p:grpSpPr>
          <a:xfrm>
            <a:off x="6742703" y="4417479"/>
            <a:ext cx="5121148" cy="1339313"/>
            <a:chOff x="2782765" y="3708939"/>
            <a:chExt cx="5121148" cy="1339313"/>
          </a:xfrm>
        </p:grpSpPr>
        <p:sp>
          <p:nvSpPr>
            <p:cNvPr id="64" name="TextBox 18">
              <a:extLst>
                <a:ext uri="{FF2B5EF4-FFF2-40B4-BE49-F238E27FC236}">
                  <a16:creationId xmlns:a16="http://schemas.microsoft.com/office/drawing/2014/main" id="{81D17D86-7F05-4460-9CAB-C152328013D4}"/>
                </a:ext>
              </a:extLst>
            </p:cNvPr>
            <p:cNvSpPr txBox="1"/>
            <p:nvPr/>
          </p:nvSpPr>
          <p:spPr>
            <a:xfrm>
              <a:off x="2782765" y="3708939"/>
              <a:ext cx="51211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2-</a:t>
              </a:r>
              <a:r>
                <a:rPr lang="ar-SY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كثافة الجسم (تطفو الأجسام على سطح السائل إذا كانت كثافتها </a:t>
              </a:r>
              <a:r>
                <a:rPr lang="ar-SY" sz="2000" b="1" dirty="0"/>
                <a:t>أقل من كثافة السائل، بينما تغوص الأجسام في السائل </a:t>
              </a:r>
            </a:p>
            <a:p>
              <a:pPr algn="r"/>
              <a:r>
                <a:rPr lang="ar-SY" sz="2000" b="1" dirty="0"/>
                <a:t>إذا كانت كثافتها أكبر من كثافة السائل)</a:t>
              </a:r>
              <a:r>
                <a:rPr lang="ar-SY" sz="2000" dirty="0"/>
                <a:t>.</a:t>
              </a:r>
            </a:p>
            <a:p>
              <a:pPr algn="r"/>
              <a:endParaRPr lang="ar-SY" sz="20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id="{0EA783C4-D918-40E1-A98A-483B161B04D2}"/>
                </a:ext>
              </a:extLst>
            </p:cNvPr>
            <p:cNvSpPr txBox="1"/>
            <p:nvPr/>
          </p:nvSpPr>
          <p:spPr>
            <a:xfrm>
              <a:off x="3121718" y="4678920"/>
              <a:ext cx="45406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80" name="Group 32">
            <a:extLst>
              <a:ext uri="{FF2B5EF4-FFF2-40B4-BE49-F238E27FC236}">
                <a16:creationId xmlns:a16="http://schemas.microsoft.com/office/drawing/2014/main" id="{1FC0A8A5-B5CE-44FA-BFF9-C176E9D00C49}"/>
              </a:ext>
            </a:extLst>
          </p:cNvPr>
          <p:cNvGrpSpPr/>
          <p:nvPr/>
        </p:nvGrpSpPr>
        <p:grpSpPr>
          <a:xfrm>
            <a:off x="6029794" y="1585788"/>
            <a:ext cx="275287" cy="275287"/>
            <a:chOff x="1750422" y="1134799"/>
            <a:chExt cx="275287" cy="275287"/>
          </a:xfrm>
        </p:grpSpPr>
        <p:sp>
          <p:nvSpPr>
            <p:cNvPr id="81" name="Oval 30">
              <a:extLst>
                <a:ext uri="{FF2B5EF4-FFF2-40B4-BE49-F238E27FC236}">
                  <a16:creationId xmlns:a16="http://schemas.microsoft.com/office/drawing/2014/main" id="{FBA3B2A6-7FC0-4C79-8FF6-56A5E5556C76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31">
              <a:extLst>
                <a:ext uri="{FF2B5EF4-FFF2-40B4-BE49-F238E27FC236}">
                  <a16:creationId xmlns:a16="http://schemas.microsoft.com/office/drawing/2014/main" id="{63388099-2CE8-49D4-8A16-3A94579D2B40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Group 33">
            <a:extLst>
              <a:ext uri="{FF2B5EF4-FFF2-40B4-BE49-F238E27FC236}">
                <a16:creationId xmlns:a16="http://schemas.microsoft.com/office/drawing/2014/main" id="{7DB14193-FCC9-43A1-B3D6-2F84858EB3B1}"/>
              </a:ext>
            </a:extLst>
          </p:cNvPr>
          <p:cNvGrpSpPr/>
          <p:nvPr/>
        </p:nvGrpSpPr>
        <p:grpSpPr>
          <a:xfrm>
            <a:off x="6029794" y="2704942"/>
            <a:ext cx="275287" cy="275287"/>
            <a:chOff x="1750422" y="1134799"/>
            <a:chExt cx="275287" cy="275287"/>
          </a:xfrm>
        </p:grpSpPr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B21CD665-28B0-41DF-A169-12C781F0433C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Oval 35">
              <a:extLst>
                <a:ext uri="{FF2B5EF4-FFF2-40B4-BE49-F238E27FC236}">
                  <a16:creationId xmlns:a16="http://schemas.microsoft.com/office/drawing/2014/main" id="{E923EFB7-3D39-4874-B977-8ED87EFC8D1C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9" name="Group 36">
            <a:extLst>
              <a:ext uri="{FF2B5EF4-FFF2-40B4-BE49-F238E27FC236}">
                <a16:creationId xmlns:a16="http://schemas.microsoft.com/office/drawing/2014/main" id="{B6DE5B81-76B7-4B14-81AD-FE7EC99A418B}"/>
              </a:ext>
            </a:extLst>
          </p:cNvPr>
          <p:cNvGrpSpPr/>
          <p:nvPr/>
        </p:nvGrpSpPr>
        <p:grpSpPr>
          <a:xfrm>
            <a:off x="6029794" y="3839602"/>
            <a:ext cx="275287" cy="275287"/>
            <a:chOff x="1750422" y="1134799"/>
            <a:chExt cx="275287" cy="275287"/>
          </a:xfrm>
        </p:grpSpPr>
        <p:sp>
          <p:nvSpPr>
            <p:cNvPr id="113" name="Oval 37">
              <a:extLst>
                <a:ext uri="{FF2B5EF4-FFF2-40B4-BE49-F238E27FC236}">
                  <a16:creationId xmlns:a16="http://schemas.microsoft.com/office/drawing/2014/main" id="{F6F5A17C-472E-4DF3-B344-461A06558F64}"/>
                </a:ext>
              </a:extLst>
            </p:cNvPr>
            <p:cNvSpPr/>
            <p:nvPr/>
          </p:nvSpPr>
          <p:spPr>
            <a:xfrm>
              <a:off x="1750422" y="1134799"/>
              <a:ext cx="275287" cy="275287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38">
              <a:extLst>
                <a:ext uri="{FF2B5EF4-FFF2-40B4-BE49-F238E27FC236}">
                  <a16:creationId xmlns:a16="http://schemas.microsoft.com/office/drawing/2014/main" id="{19CDC400-11F5-463A-98F6-D8F5B32080C8}"/>
                </a:ext>
              </a:extLst>
            </p:cNvPr>
            <p:cNvSpPr/>
            <p:nvPr/>
          </p:nvSpPr>
          <p:spPr>
            <a:xfrm>
              <a:off x="1827254" y="1211631"/>
              <a:ext cx="121622" cy="121622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2" name="Straight Connector 46">
            <a:extLst>
              <a:ext uri="{FF2B5EF4-FFF2-40B4-BE49-F238E27FC236}">
                <a16:creationId xmlns:a16="http://schemas.microsoft.com/office/drawing/2014/main" id="{AE8AEA5B-8F79-4B4F-B12A-9CD54C2A6126}"/>
              </a:ext>
            </a:extLst>
          </p:cNvPr>
          <p:cNvCxnSpPr>
            <a:cxnSpLocks/>
          </p:cNvCxnSpPr>
          <p:nvPr/>
        </p:nvCxnSpPr>
        <p:spPr>
          <a:xfrm>
            <a:off x="6167437" y="1033436"/>
            <a:ext cx="0" cy="55235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48">
            <a:extLst>
              <a:ext uri="{FF2B5EF4-FFF2-40B4-BE49-F238E27FC236}">
                <a16:creationId xmlns:a16="http://schemas.microsoft.com/office/drawing/2014/main" id="{1BD9EF04-9200-443F-B8C9-35702A445A05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6167437" y="1858687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50">
            <a:extLst>
              <a:ext uri="{FF2B5EF4-FFF2-40B4-BE49-F238E27FC236}">
                <a16:creationId xmlns:a16="http://schemas.microsoft.com/office/drawing/2014/main" id="{0A3BCD9A-447A-4827-A42F-3540D613752C}"/>
              </a:ext>
            </a:extLst>
          </p:cNvPr>
          <p:cNvCxnSpPr>
            <a:cxnSpLocks/>
          </p:cNvCxnSpPr>
          <p:nvPr/>
        </p:nvCxnSpPr>
        <p:spPr>
          <a:xfrm>
            <a:off x="6167436" y="2987720"/>
            <a:ext cx="1" cy="8462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54">
            <a:extLst>
              <a:ext uri="{FF2B5EF4-FFF2-40B4-BE49-F238E27FC236}">
                <a16:creationId xmlns:a16="http://schemas.microsoft.com/office/drawing/2014/main" id="{C031822E-D09B-4311-A1E0-A9A1D440B8AB}"/>
              </a:ext>
            </a:extLst>
          </p:cNvPr>
          <p:cNvSpPr txBox="1"/>
          <p:nvPr/>
        </p:nvSpPr>
        <p:spPr>
          <a:xfrm>
            <a:off x="3396343" y="1432027"/>
            <a:ext cx="2719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0000"/>
                </a:solidFill>
              </a:rPr>
              <a:t>  تقسم الأجسام بحسب موقعها في الماء إلى نوعين :</a:t>
            </a:r>
            <a:endParaRPr lang="en-US" sz="20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8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635393" y="-206833"/>
            <a:ext cx="2706562" cy="6655412"/>
            <a:chOff x="7774691" y="-3254975"/>
            <a:chExt cx="5029652" cy="7065295"/>
          </a:xfrm>
          <a:solidFill>
            <a:srgbClr val="7030A0"/>
          </a:solidFill>
        </p:grpSpPr>
        <p:grpSp>
          <p:nvGrpSpPr>
            <p:cNvPr id="8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254975"/>
              <a:ext cx="5029652" cy="7065295"/>
              <a:chOff x="2000433" y="-5383479"/>
              <a:chExt cx="8318662" cy="11685456"/>
            </a:xfrm>
            <a:grpFill/>
          </p:grpSpPr>
          <p:sp>
            <p:nvSpPr>
              <p:cNvPr id="9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9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9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383479"/>
                <a:ext cx="108313" cy="7201193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6044" y="1452476"/>
              <a:ext cx="4504350" cy="2231481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25316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 animBg="1"/>
      <p:bldP spid="53" grpId="0" animBg="1"/>
      <p:bldP spid="57" grpId="0" animBg="1"/>
      <p:bldP spid="61" grpId="0" animBg="1"/>
      <p:bldP spid="1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EF4FE46-24F0-4F9E-878D-EA10179068E3}"/>
              </a:ext>
            </a:extLst>
          </p:cNvPr>
          <p:cNvSpPr/>
          <p:nvPr/>
        </p:nvSpPr>
        <p:spPr>
          <a:xfrm>
            <a:off x="1519859" y="1600200"/>
            <a:ext cx="3657600" cy="3657600"/>
          </a:xfrm>
          <a:prstGeom prst="ellipse">
            <a:avLst/>
          </a:prstGeom>
          <a:solidFill>
            <a:srgbClr val="383A46"/>
          </a:solidFill>
          <a:ln>
            <a:noFill/>
          </a:ln>
          <a:effectLst>
            <a:outerShdw blurRad="177800" dist="152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499FC8D8-16E8-42AC-8C28-E0F852FDAB2E}"/>
              </a:ext>
            </a:extLst>
          </p:cNvPr>
          <p:cNvSpPr/>
          <p:nvPr/>
        </p:nvSpPr>
        <p:spPr>
          <a:xfrm>
            <a:off x="1717813" y="1828800"/>
            <a:ext cx="3200400" cy="3200400"/>
          </a:xfrm>
          <a:prstGeom prst="donut">
            <a:avLst>
              <a:gd name="adj" fmla="val 10987"/>
            </a:avLst>
          </a:prstGeom>
          <a:solidFill>
            <a:srgbClr val="585A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474A96-0E48-45CD-9C91-0698218D5354}"/>
              </a:ext>
            </a:extLst>
          </p:cNvPr>
          <p:cNvGrpSpPr/>
          <p:nvPr/>
        </p:nvGrpSpPr>
        <p:grpSpPr>
          <a:xfrm>
            <a:off x="5192074" y="1731177"/>
            <a:ext cx="742071" cy="742071"/>
            <a:chOff x="5213176" y="1686822"/>
            <a:chExt cx="742071" cy="7420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4CEC3FD-3CA2-4999-B32F-FFBFDF46174A}"/>
                </a:ext>
              </a:extLst>
            </p:cNvPr>
            <p:cNvSpPr/>
            <p:nvPr/>
          </p:nvSpPr>
          <p:spPr>
            <a:xfrm>
              <a:off x="5213176" y="1686822"/>
              <a:ext cx="742071" cy="742071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2" name="Graphic 21" descr="User network">
              <a:extLst>
                <a:ext uri="{FF2B5EF4-FFF2-40B4-BE49-F238E27FC236}">
                  <a16:creationId xmlns:a16="http://schemas.microsoft.com/office/drawing/2014/main" id="{892D4E10-7D90-4063-B3AD-DECDC7AC0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75413" y="1829257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6616B64-E94D-48EF-8B26-F5F074BEE370}"/>
              </a:ext>
            </a:extLst>
          </p:cNvPr>
          <p:cNvGrpSpPr/>
          <p:nvPr/>
        </p:nvGrpSpPr>
        <p:grpSpPr>
          <a:xfrm>
            <a:off x="4236624" y="511737"/>
            <a:ext cx="742071" cy="742071"/>
            <a:chOff x="4236624" y="858296"/>
            <a:chExt cx="742071" cy="74207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7AA1-0DEA-4478-89D5-AEE0A537C7B2}"/>
                </a:ext>
              </a:extLst>
            </p:cNvPr>
            <p:cNvSpPr/>
            <p:nvPr/>
          </p:nvSpPr>
          <p:spPr>
            <a:xfrm>
              <a:off x="4236624" y="858296"/>
              <a:ext cx="742071" cy="742071"/>
            </a:xfrm>
            <a:prstGeom prst="ellipse">
              <a:avLst/>
            </a:prstGeom>
            <a:solidFill>
              <a:srgbClr val="FF3300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 descr="Business Growth">
              <a:extLst>
                <a:ext uri="{FF2B5EF4-FFF2-40B4-BE49-F238E27FC236}">
                  <a16:creationId xmlns:a16="http://schemas.microsoft.com/office/drawing/2014/main" id="{31F69C6B-4E94-4A96-83AF-F19AC2BC3F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43373" y="1012970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521069-C993-4808-88F5-01C24B56811A}"/>
              </a:ext>
            </a:extLst>
          </p:cNvPr>
          <p:cNvGrpSpPr/>
          <p:nvPr/>
        </p:nvGrpSpPr>
        <p:grpSpPr>
          <a:xfrm>
            <a:off x="5555433" y="3198166"/>
            <a:ext cx="742071" cy="742071"/>
            <a:chOff x="5563110" y="3057964"/>
            <a:chExt cx="742071" cy="74207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43284E-6F04-4D58-B238-CC668A1601BB}"/>
                </a:ext>
              </a:extLst>
            </p:cNvPr>
            <p:cNvSpPr/>
            <p:nvPr/>
          </p:nvSpPr>
          <p:spPr>
            <a:xfrm>
              <a:off x="5563110" y="3057964"/>
              <a:ext cx="742071" cy="742071"/>
            </a:xfrm>
            <a:prstGeom prst="ellipse">
              <a:avLst/>
            </a:prstGeom>
            <a:solidFill>
              <a:srgbClr val="00CC99"/>
            </a:solidFill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6" name="Graphic 25" descr="Presentation with media">
              <a:extLst>
                <a:ext uri="{FF2B5EF4-FFF2-40B4-BE49-F238E27FC236}">
                  <a16:creationId xmlns:a16="http://schemas.microsoft.com/office/drawing/2014/main" id="{DF828DDC-36B9-414A-8869-15A18AF82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97869" y="3202631"/>
              <a:ext cx="457200" cy="457200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47613275-7462-4FB5-8B72-38A76921F51A}"/>
              </a:ext>
            </a:extLst>
          </p:cNvPr>
          <p:cNvSpPr/>
          <p:nvPr/>
        </p:nvSpPr>
        <p:spPr>
          <a:xfrm rot="16200000">
            <a:off x="6564648" y="847862"/>
            <a:ext cx="6077247" cy="5177457"/>
          </a:xfrm>
          <a:prstGeom prst="round2SameRect">
            <a:avLst>
              <a:gd name="adj1" fmla="val 4080"/>
              <a:gd name="adj2" fmla="val 0"/>
            </a:avLst>
          </a:prstGeom>
          <a:solidFill>
            <a:srgbClr val="434552"/>
          </a:solidFill>
          <a:ln>
            <a:noFill/>
          </a:ln>
          <a:effectLst>
            <a:outerShdw blurRad="2032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C3AA5B-9719-4127-998D-173444299584}"/>
              </a:ext>
            </a:extLst>
          </p:cNvPr>
          <p:cNvGrpSpPr/>
          <p:nvPr/>
        </p:nvGrpSpPr>
        <p:grpSpPr>
          <a:xfrm>
            <a:off x="7269487" y="444118"/>
            <a:ext cx="4667568" cy="877163"/>
            <a:chOff x="7442735" y="510378"/>
            <a:chExt cx="4410906" cy="87716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792448-1F1F-4101-8C4C-F2F2CC1AE509}"/>
                </a:ext>
              </a:extLst>
            </p:cNvPr>
            <p:cNvSpPr txBox="1"/>
            <p:nvPr/>
          </p:nvSpPr>
          <p:spPr>
            <a:xfrm>
              <a:off x="7710911" y="510378"/>
              <a:ext cx="3221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>
                <a:solidFill>
                  <a:srgbClr val="FF33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643E86-C33C-45D1-82EE-C948C3B792D7}"/>
                </a:ext>
              </a:extLst>
            </p:cNvPr>
            <p:cNvSpPr txBox="1"/>
            <p:nvPr/>
          </p:nvSpPr>
          <p:spPr>
            <a:xfrm>
              <a:off x="7442735" y="679655"/>
              <a:ext cx="44109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</a:rPr>
                <a:t>يؤثر الماء بقوة دفع رأسياً إلى أعلى على جميع الأجسام المغمورة فيه والطافية على سطحه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6F8281-5952-49DE-A7FB-4E3C1E821622}"/>
              </a:ext>
            </a:extLst>
          </p:cNvPr>
          <p:cNvGrpSpPr/>
          <p:nvPr/>
        </p:nvGrpSpPr>
        <p:grpSpPr>
          <a:xfrm>
            <a:off x="6574971" y="1521023"/>
            <a:ext cx="5617030" cy="1485042"/>
            <a:chOff x="7356647" y="270646"/>
            <a:chExt cx="4425996" cy="148504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7C0E855-0EAF-429A-AB66-864371A3DA0B}"/>
                </a:ext>
              </a:extLst>
            </p:cNvPr>
            <p:cNvSpPr txBox="1"/>
            <p:nvPr/>
          </p:nvSpPr>
          <p:spPr>
            <a:xfrm>
              <a:off x="7928481" y="270646"/>
              <a:ext cx="38541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CC00CC"/>
                  </a:solidFill>
                  <a:latin typeface="Century Gothic" panose="020B0502020202020204" pitchFamily="34" charset="0"/>
                </a:rPr>
                <a:t>تتعرض جميع الأجسام المغمورة أو الطافية على سطح سائل لقوتين:</a:t>
              </a:r>
              <a:endParaRPr lang="en-US" sz="2000" b="1" dirty="0">
                <a:solidFill>
                  <a:srgbClr val="CC00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504D174-1B2F-47B8-ACBC-E87C0E55E1C5}"/>
                </a:ext>
              </a:extLst>
            </p:cNvPr>
            <p:cNvSpPr txBox="1"/>
            <p:nvPr/>
          </p:nvSpPr>
          <p:spPr>
            <a:xfrm>
              <a:off x="7356647" y="1047802"/>
              <a:ext cx="41660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</a:rPr>
                <a:t>- </a:t>
              </a:r>
              <a:r>
                <a:rPr lang="ar-SY" sz="2000" b="1" dirty="0">
                  <a:solidFill>
                    <a:schemeClr val="bg1">
                      <a:lumMod val="85000"/>
                    </a:schemeClr>
                  </a:solidFill>
                </a:rPr>
                <a:t>قوة دفع السائل رأسياً إلى أعلى</a:t>
              </a:r>
            </a:p>
            <a:p>
              <a:pPr algn="r"/>
              <a:r>
                <a:rPr lang="ar-SY" sz="2000" b="1" dirty="0">
                  <a:solidFill>
                    <a:srgbClr val="FF0000"/>
                  </a:solidFill>
                </a:rPr>
                <a:t>-</a:t>
              </a:r>
              <a:r>
                <a:rPr lang="ar-SY" sz="2000" b="1" dirty="0">
                  <a:solidFill>
                    <a:schemeClr val="bg1"/>
                  </a:solidFill>
                </a:rPr>
                <a:t> قوة دفع وزن الجسم رأسياً إلى أسفل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FF627FA-93A2-4594-B2FD-EEFF9ECB7BC5}"/>
              </a:ext>
            </a:extLst>
          </p:cNvPr>
          <p:cNvGrpSpPr/>
          <p:nvPr/>
        </p:nvGrpSpPr>
        <p:grpSpPr>
          <a:xfrm>
            <a:off x="7154800" y="3138879"/>
            <a:ext cx="5037200" cy="2676933"/>
            <a:chOff x="7641399" y="242614"/>
            <a:chExt cx="3922015" cy="267693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488E4FF-904B-4192-9814-1D5CEB21E033}"/>
                </a:ext>
              </a:extLst>
            </p:cNvPr>
            <p:cNvSpPr txBox="1"/>
            <p:nvPr/>
          </p:nvSpPr>
          <p:spPr>
            <a:xfrm>
              <a:off x="7641399" y="242614"/>
              <a:ext cx="39220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00CC99"/>
                  </a:solidFill>
                  <a:latin typeface="Century Gothic" panose="020B0502020202020204" pitchFamily="34" charset="0"/>
                </a:rPr>
                <a:t>يختلف موقع الجسم في السائل بحسب العلاقة بين قوة دفع السائل إلى الأعلى وقوة وزن الجسم إلى الأسفل :</a:t>
              </a:r>
              <a:endParaRPr lang="en-US" sz="2000" b="1" dirty="0">
                <a:solidFill>
                  <a:srgbClr val="00CC99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F46D48C-577C-4DCC-ABD1-ECAE76B45B1B}"/>
                </a:ext>
              </a:extLst>
            </p:cNvPr>
            <p:cNvSpPr txBox="1"/>
            <p:nvPr/>
          </p:nvSpPr>
          <p:spPr>
            <a:xfrm>
              <a:off x="7664568" y="980555"/>
              <a:ext cx="37664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rgbClr val="FF0000"/>
                  </a:solidFill>
                </a:rPr>
                <a:t>- </a:t>
              </a:r>
              <a:r>
                <a:rPr lang="ar-SY" sz="2000" b="1" dirty="0">
                  <a:solidFill>
                    <a:schemeClr val="bg1">
                      <a:lumMod val="85000"/>
                    </a:schemeClr>
                  </a:solidFill>
                </a:rPr>
                <a:t>يطفو الجسم على سطح السائل إذا كانت قوة دفع السائل أكبر من قوة وزن الجسم</a:t>
              </a:r>
            </a:p>
            <a:p>
              <a:pPr algn="r"/>
              <a:r>
                <a:rPr lang="ar-SY" sz="2000" b="1" dirty="0">
                  <a:solidFill>
                    <a:srgbClr val="FF0000"/>
                  </a:solidFill>
                </a:rPr>
                <a:t>- </a:t>
              </a:r>
              <a:r>
                <a:rPr lang="ar-SY" sz="2000" b="1" dirty="0">
                  <a:solidFill>
                    <a:schemeClr val="bg1"/>
                  </a:solidFill>
                </a:rPr>
                <a:t>يعلق الجسم في السائل إذا كانت قوة دفع السائل تساوي قوة وزن الجسم.</a:t>
              </a:r>
            </a:p>
            <a:p>
              <a:pPr algn="r"/>
              <a:r>
                <a:rPr lang="ar-SY" sz="2000" b="1" dirty="0">
                  <a:solidFill>
                    <a:srgbClr val="FF0000"/>
                  </a:solidFill>
                </a:rPr>
                <a:t>- </a:t>
              </a:r>
              <a:r>
                <a:rPr lang="ar-SY" sz="2000" b="1" dirty="0">
                  <a:solidFill>
                    <a:schemeClr val="bg1"/>
                  </a:solidFill>
                </a:rPr>
                <a:t>يغوص الجسم في السائل إذا كانت قوة دفع السائل أقل من قوة وزن الجسم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57195D6-5B4B-41DD-82C8-75323681E661}"/>
              </a:ext>
            </a:extLst>
          </p:cNvPr>
          <p:cNvGrpSpPr/>
          <p:nvPr/>
        </p:nvGrpSpPr>
        <p:grpSpPr>
          <a:xfrm>
            <a:off x="6885429" y="5470748"/>
            <a:ext cx="5136558" cy="1004466"/>
            <a:chOff x="7585214" y="1088062"/>
            <a:chExt cx="4136872" cy="100446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45F73B-C64E-4C23-8404-AD2E8ED1CE60}"/>
                </a:ext>
              </a:extLst>
            </p:cNvPr>
            <p:cNvSpPr txBox="1"/>
            <p:nvPr/>
          </p:nvSpPr>
          <p:spPr>
            <a:xfrm>
              <a:off x="7585214" y="1088062"/>
              <a:ext cx="32215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0099CC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AC63798-6E73-4A69-A064-FAB674E2E3B2}"/>
                </a:ext>
              </a:extLst>
            </p:cNvPr>
            <p:cNvSpPr txBox="1"/>
            <p:nvPr/>
          </p:nvSpPr>
          <p:spPr>
            <a:xfrm>
              <a:off x="7698175" y="1692418"/>
              <a:ext cx="4023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ar-SY" sz="20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843A226-76C8-4BB8-B830-DA9F7BEEC71E}"/>
              </a:ext>
            </a:extLst>
          </p:cNvPr>
          <p:cNvGrpSpPr/>
          <p:nvPr/>
        </p:nvGrpSpPr>
        <p:grpSpPr>
          <a:xfrm>
            <a:off x="7154800" y="5598345"/>
            <a:ext cx="4079631" cy="707647"/>
            <a:chOff x="7710911" y="855457"/>
            <a:chExt cx="4079631" cy="707647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E74AF66-1BE4-4718-A231-130ADFCC73E2}"/>
                </a:ext>
              </a:extLst>
            </p:cNvPr>
            <p:cNvSpPr txBox="1"/>
            <p:nvPr/>
          </p:nvSpPr>
          <p:spPr>
            <a:xfrm>
              <a:off x="7710911" y="855457"/>
              <a:ext cx="32215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rgbClr val="33CC33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354DA37-21A2-4976-B2CA-3F8625FFF1AE}"/>
                </a:ext>
              </a:extLst>
            </p:cNvPr>
            <p:cNvSpPr txBox="1"/>
            <p:nvPr/>
          </p:nvSpPr>
          <p:spPr>
            <a:xfrm>
              <a:off x="7710911" y="1309188"/>
              <a:ext cx="40796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05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9D1362C-3DEF-465A-B100-5259D816C85B}"/>
              </a:ext>
            </a:extLst>
          </p:cNvPr>
          <p:cNvGrpSpPr/>
          <p:nvPr/>
        </p:nvGrpSpPr>
        <p:grpSpPr>
          <a:xfrm>
            <a:off x="3178277" y="1828800"/>
            <a:ext cx="1739936" cy="3195967"/>
            <a:chOff x="3178277" y="1828800"/>
            <a:chExt cx="1739936" cy="319596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E8DEC-4922-4960-9DA3-44567B5AA51A}"/>
                </a:ext>
              </a:extLst>
            </p:cNvPr>
            <p:cNvSpPr/>
            <p:nvPr/>
          </p:nvSpPr>
          <p:spPr>
            <a:xfrm>
              <a:off x="3405809" y="1833233"/>
              <a:ext cx="1512404" cy="3191534"/>
            </a:xfrm>
            <a:custGeom>
              <a:avLst/>
              <a:gdLst>
                <a:gd name="connsiteX0" fmla="*/ 0 w 1512404"/>
                <a:gd name="connsiteY0" fmla="*/ 0 h 3191534"/>
                <a:gd name="connsiteX1" fmla="*/ 75815 w 1512404"/>
                <a:gd name="connsiteY1" fmla="*/ 3829 h 3191534"/>
                <a:gd name="connsiteX2" fmla="*/ 1512404 w 1512404"/>
                <a:gd name="connsiteY2" fmla="*/ 1595767 h 3191534"/>
                <a:gd name="connsiteX3" fmla="*/ 75815 w 1512404"/>
                <a:gd name="connsiteY3" fmla="*/ 3187706 h 3191534"/>
                <a:gd name="connsiteX4" fmla="*/ 0 w 1512404"/>
                <a:gd name="connsiteY4" fmla="*/ 3191534 h 3191534"/>
                <a:gd name="connsiteX5" fmla="*/ 0 w 1512404"/>
                <a:gd name="connsiteY5" fmla="*/ 2839906 h 3191534"/>
                <a:gd name="connsiteX6" fmla="*/ 39863 w 1512404"/>
                <a:gd name="connsiteY6" fmla="*/ 2837893 h 3191534"/>
                <a:gd name="connsiteX7" fmla="*/ 1160776 w 1512404"/>
                <a:gd name="connsiteY7" fmla="*/ 1595767 h 3191534"/>
                <a:gd name="connsiteX8" fmla="*/ 39863 w 1512404"/>
                <a:gd name="connsiteY8" fmla="*/ 353641 h 3191534"/>
                <a:gd name="connsiteX9" fmla="*/ 0 w 1512404"/>
                <a:gd name="connsiteY9" fmla="*/ 351629 h 319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404" h="3191534">
                  <a:moveTo>
                    <a:pt x="0" y="0"/>
                  </a:moveTo>
                  <a:lnTo>
                    <a:pt x="75815" y="3829"/>
                  </a:lnTo>
                  <a:cubicBezTo>
                    <a:pt x="882726" y="85775"/>
                    <a:pt x="1512404" y="767237"/>
                    <a:pt x="1512404" y="1595767"/>
                  </a:cubicBezTo>
                  <a:cubicBezTo>
                    <a:pt x="1512404" y="2424298"/>
                    <a:pt x="882726" y="3105759"/>
                    <a:pt x="75815" y="3187706"/>
                  </a:cubicBezTo>
                  <a:lnTo>
                    <a:pt x="0" y="3191534"/>
                  </a:lnTo>
                  <a:lnTo>
                    <a:pt x="0" y="2839906"/>
                  </a:lnTo>
                  <a:lnTo>
                    <a:pt x="39863" y="2837893"/>
                  </a:lnTo>
                  <a:cubicBezTo>
                    <a:pt x="669463" y="2773954"/>
                    <a:pt x="1160776" y="2242236"/>
                    <a:pt x="1160776" y="1595767"/>
                  </a:cubicBezTo>
                  <a:cubicBezTo>
                    <a:pt x="1160776" y="949298"/>
                    <a:pt x="669463" y="417581"/>
                    <a:pt x="39863" y="353641"/>
                  </a:cubicBezTo>
                  <a:lnTo>
                    <a:pt x="0" y="351629"/>
                  </a:lnTo>
                  <a:close/>
                </a:path>
              </a:pathLst>
            </a:custGeom>
            <a:gradFill>
              <a:gsLst>
                <a:gs pos="0">
                  <a:srgbClr val="FFB343"/>
                </a:gs>
                <a:gs pos="47000">
                  <a:srgbClr val="FE9031"/>
                </a:gs>
                <a:gs pos="97000">
                  <a:srgbClr val="FB4C3B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151134C0-857E-48FC-B0C7-FAB0B29218F5}"/>
                </a:ext>
              </a:extLst>
            </p:cNvPr>
            <p:cNvSpPr/>
            <p:nvPr/>
          </p:nvSpPr>
          <p:spPr>
            <a:xfrm>
              <a:off x="3178277" y="4667865"/>
              <a:ext cx="407841" cy="356902"/>
            </a:xfrm>
            <a:prstGeom prst="ellipse">
              <a:avLst/>
            </a:prstGeom>
            <a:solidFill>
              <a:srgbClr val="FB53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82E9A2B-0BB1-418A-8390-C191C805C985}"/>
                </a:ext>
              </a:extLst>
            </p:cNvPr>
            <p:cNvSpPr/>
            <p:nvPr/>
          </p:nvSpPr>
          <p:spPr>
            <a:xfrm>
              <a:off x="3221623" y="1828800"/>
              <a:ext cx="407841" cy="356902"/>
            </a:xfrm>
            <a:prstGeom prst="ellipse">
              <a:avLst/>
            </a:prstGeom>
            <a:solidFill>
              <a:srgbClr val="FFB1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1937239-14F7-49EB-87B4-16D101B10698}"/>
              </a:ext>
            </a:extLst>
          </p:cNvPr>
          <p:cNvGrpSpPr/>
          <p:nvPr/>
        </p:nvGrpSpPr>
        <p:grpSpPr>
          <a:xfrm>
            <a:off x="0" y="-10849"/>
            <a:ext cx="3383136" cy="6868849"/>
            <a:chOff x="0" y="-10849"/>
            <a:chExt cx="3383136" cy="686884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B6282F0-38B8-4D75-9DC8-A9BDD6C16A78}"/>
                </a:ext>
              </a:extLst>
            </p:cNvPr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>
                <a:gd name="connsiteX0" fmla="*/ 0 w 3200400"/>
                <a:gd name="connsiteY0" fmla="*/ 0 h 6858000"/>
                <a:gd name="connsiteX1" fmla="*/ 3200400 w 3200400"/>
                <a:gd name="connsiteY1" fmla="*/ 0 h 6858000"/>
                <a:gd name="connsiteX2" fmla="*/ 3200400 w 3200400"/>
                <a:gd name="connsiteY2" fmla="*/ 1377539 h 6858000"/>
                <a:gd name="connsiteX3" fmla="*/ 3107656 w 3200400"/>
                <a:gd name="connsiteY3" fmla="*/ 1382222 h 6858000"/>
                <a:gd name="connsiteX4" fmla="*/ 1260613 w 3200400"/>
                <a:gd name="connsiteY4" fmla="*/ 3429000 h 6858000"/>
                <a:gd name="connsiteX5" fmla="*/ 3107656 w 3200400"/>
                <a:gd name="connsiteY5" fmla="*/ 5475778 h 6858000"/>
                <a:gd name="connsiteX6" fmla="*/ 3200400 w 3200400"/>
                <a:gd name="connsiteY6" fmla="*/ 5480461 h 6858000"/>
                <a:gd name="connsiteX7" fmla="*/ 3200400 w 3200400"/>
                <a:gd name="connsiteY7" fmla="*/ 6858000 h 6858000"/>
                <a:gd name="connsiteX8" fmla="*/ 0 w 3200400"/>
                <a:gd name="connsiteY8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00400" h="6858000">
                  <a:moveTo>
                    <a:pt x="0" y="0"/>
                  </a:moveTo>
                  <a:lnTo>
                    <a:pt x="3200400" y="0"/>
                  </a:lnTo>
                  <a:lnTo>
                    <a:pt x="3200400" y="1377539"/>
                  </a:lnTo>
                  <a:lnTo>
                    <a:pt x="3107656" y="1382222"/>
                  </a:lnTo>
                  <a:cubicBezTo>
                    <a:pt x="2070199" y="1487582"/>
                    <a:pt x="1260613" y="2363746"/>
                    <a:pt x="1260613" y="3429000"/>
                  </a:cubicBezTo>
                  <a:cubicBezTo>
                    <a:pt x="1260613" y="4494254"/>
                    <a:pt x="2070199" y="5370419"/>
                    <a:pt x="3107656" y="5475778"/>
                  </a:cubicBezTo>
                  <a:lnTo>
                    <a:pt x="3200400" y="5480461"/>
                  </a:lnTo>
                  <a:lnTo>
                    <a:pt x="32004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434552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27EE67E2-1D75-48B0-BF8F-F2BDC2DB16D8}"/>
                </a:ext>
              </a:extLst>
            </p:cNvPr>
            <p:cNvSpPr/>
            <p:nvPr/>
          </p:nvSpPr>
          <p:spPr>
            <a:xfrm>
              <a:off x="2846315" y="-10849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36151C23-E7EA-481B-8F7D-1F65E223D76F}"/>
                </a:ext>
              </a:extLst>
            </p:cNvPr>
            <p:cNvSpPr/>
            <p:nvPr/>
          </p:nvSpPr>
          <p:spPr>
            <a:xfrm>
              <a:off x="2841674" y="5480427"/>
              <a:ext cx="536821" cy="1371600"/>
            </a:xfrm>
            <a:prstGeom prst="roundRect">
              <a:avLst>
                <a:gd name="adj" fmla="val 42873"/>
              </a:avLst>
            </a:prstGeom>
            <a:solidFill>
              <a:srgbClr val="434552"/>
            </a:solidFill>
            <a:ln>
              <a:solidFill>
                <a:srgbClr val="4345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80001" y="-145143"/>
            <a:ext cx="1901801" cy="6723817"/>
            <a:chOff x="7774691" y="-5636612"/>
            <a:chExt cx="5029652" cy="9446932"/>
          </a:xfrm>
          <a:solidFill>
            <a:srgbClr val="7030A0"/>
          </a:solidFill>
        </p:grpSpPr>
        <p:grpSp>
          <p:nvGrpSpPr>
            <p:cNvPr id="68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5636612"/>
              <a:ext cx="5029652" cy="9446932"/>
              <a:chOff x="2000433" y="-9322524"/>
              <a:chExt cx="8318662" cy="15624501"/>
            </a:xfrm>
            <a:grpFill/>
          </p:grpSpPr>
          <p:sp>
            <p:nvSpPr>
              <p:cNvPr id="73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4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76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75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2" y="-9322524"/>
                <a:ext cx="167559" cy="11140240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2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504" y="1433447"/>
              <a:ext cx="4583125" cy="2269540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4037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083" y="2794545"/>
            <a:ext cx="823155" cy="608720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69730" y="6615266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617471" y="139570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2085199" y="1167977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1026623" y="1492272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090425" y="1706598"/>
              <a:ext cx="14615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 </a:t>
              </a:r>
            </a:p>
            <a:p>
              <a:pPr lvl="0" algn="ctr">
                <a:defRPr/>
              </a:pPr>
              <a:r>
                <a:rPr lang="ar-SY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المادّة والطاقة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623495" y="2195561"/>
              <a:ext cx="2385250" cy="618844"/>
              <a:chOff x="3135134" y="5653352"/>
              <a:chExt cx="2385250" cy="61884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064" y="5653352"/>
                <a:ext cx="11434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endParaRPr lang="ar-SY" sz="16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135134" y="5810531"/>
                <a:ext cx="23852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4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الطفو</a:t>
                </a:r>
                <a:endParaRPr lang="ar-SY" sz="2000" b="1" dirty="0">
                  <a:solidFill>
                    <a:prstClr val="black"/>
                  </a:solidFill>
                  <a:latin typeface="Century Gothic" panose="020B0502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617471" y="1145410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4" name="Group 3">
            <a:extLst>
              <a:ext uri="{FF2B5EF4-FFF2-40B4-BE49-F238E27FC236}">
                <a16:creationId xmlns:a16="http://schemas.microsoft.com/office/drawing/2014/main" id="{BF86B092-B977-448F-BAF9-1F3047CF1523}"/>
              </a:ext>
            </a:extLst>
          </p:cNvPr>
          <p:cNvGrpSpPr/>
          <p:nvPr/>
        </p:nvGrpSpPr>
        <p:grpSpPr>
          <a:xfrm>
            <a:off x="4949371" y="1361280"/>
            <a:ext cx="7130310" cy="1332914"/>
            <a:chOff x="2496457" y="42203"/>
            <a:chExt cx="9724571" cy="1332914"/>
          </a:xfrm>
        </p:grpSpPr>
        <p:sp>
          <p:nvSpPr>
            <p:cNvPr id="95" name="Rectangle 1">
              <a:extLst>
                <a:ext uri="{FF2B5EF4-FFF2-40B4-BE49-F238E27FC236}">
                  <a16:creationId xmlns:a16="http://schemas.microsoft.com/office/drawing/2014/main" id="{466E1915-8575-4BD1-BEA3-8098C281086F}"/>
                </a:ext>
              </a:extLst>
            </p:cNvPr>
            <p:cNvSpPr/>
            <p:nvPr/>
          </p:nvSpPr>
          <p:spPr>
            <a:xfrm>
              <a:off x="2496457" y="42203"/>
              <a:ext cx="9724571" cy="1332914"/>
            </a:xfrm>
            <a:prstGeom prst="rect">
              <a:avLst/>
            </a:prstGeom>
            <a:solidFill>
              <a:srgbClr val="F46136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TextBox 32">
              <a:extLst>
                <a:ext uri="{FF2B5EF4-FFF2-40B4-BE49-F238E27FC236}">
                  <a16:creationId xmlns:a16="http://schemas.microsoft.com/office/drawing/2014/main" id="{333454D2-7A74-4950-9752-E1D28B0E0153}"/>
                </a:ext>
              </a:extLst>
            </p:cNvPr>
            <p:cNvSpPr txBox="1"/>
            <p:nvPr/>
          </p:nvSpPr>
          <p:spPr>
            <a:xfrm>
              <a:off x="3169491" y="108495"/>
              <a:ext cx="9000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- </a:t>
              </a:r>
              <a:r>
                <a:rPr lang="ar-SY" sz="2400" b="1" dirty="0">
                  <a:solidFill>
                    <a:srgbClr val="FFFF00"/>
                  </a:solidFill>
                </a:rPr>
                <a:t>إذا</a:t>
              </a:r>
              <a:r>
                <a:rPr lang="ar-SY" sz="2400" b="1" dirty="0">
                  <a:solidFill>
                    <a:schemeClr val="bg1"/>
                  </a:solidFill>
                </a:rPr>
                <a:t> ُغمر جسم في سائل </a:t>
              </a:r>
              <a:r>
                <a:rPr lang="ar-SY" sz="2400" b="1" dirty="0">
                  <a:solidFill>
                    <a:srgbClr val="FFFF00"/>
                  </a:solidFill>
                </a:rPr>
                <a:t>فإن</a:t>
              </a:r>
              <a:r>
                <a:rPr lang="ar-SY" sz="2400" b="1" dirty="0">
                  <a:solidFill>
                    <a:schemeClr val="bg1"/>
                  </a:solidFill>
                </a:rPr>
                <a:t> وزنه يقل بمقدار قوة دفع السائل له.</a:t>
              </a:r>
            </a:p>
            <a:p>
              <a:pPr algn="r"/>
              <a:r>
                <a:rPr lang="ar-SY" sz="2400" b="1" dirty="0">
                  <a:solidFill>
                    <a:schemeClr val="bg1"/>
                  </a:solidFill>
                </a:rPr>
                <a:t>- </a:t>
              </a:r>
              <a:r>
                <a:rPr lang="ar-SY" sz="2400" b="1" dirty="0">
                  <a:solidFill>
                    <a:srgbClr val="FFFF00"/>
                  </a:solidFill>
                </a:rPr>
                <a:t>تحسب</a:t>
              </a:r>
              <a:r>
                <a:rPr lang="ar-SY" sz="2400" b="1" dirty="0">
                  <a:solidFill>
                    <a:schemeClr val="bg1"/>
                  </a:solidFill>
                </a:rPr>
                <a:t> قوة دفع السائل </a:t>
              </a:r>
              <a:r>
                <a:rPr lang="ar-SY" sz="2400" b="1" dirty="0">
                  <a:solidFill>
                    <a:srgbClr val="FFFF00"/>
                  </a:solidFill>
                </a:rPr>
                <a:t>من</a:t>
              </a:r>
              <a:r>
                <a:rPr lang="ar-SY" sz="2400" b="1" dirty="0">
                  <a:solidFill>
                    <a:schemeClr val="bg1"/>
                  </a:solidFill>
                </a:rPr>
                <a:t> وزن الجسم في الهواء </a:t>
              </a:r>
              <a:r>
                <a:rPr lang="ar-SY" sz="2400" b="1" dirty="0">
                  <a:solidFill>
                    <a:srgbClr val="FFFF00"/>
                  </a:solidFill>
                </a:rPr>
                <a:t>ناقص</a:t>
              </a:r>
              <a:r>
                <a:rPr lang="ar-SY" sz="2400" b="1" dirty="0">
                  <a:solidFill>
                    <a:schemeClr val="bg1"/>
                  </a:solidFill>
                </a:rPr>
                <a:t> وزن الجسم مغموراً في السائل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2">
            <a:extLst>
              <a:ext uri="{FF2B5EF4-FFF2-40B4-BE49-F238E27FC236}">
                <a16:creationId xmlns:a16="http://schemas.microsoft.com/office/drawing/2014/main" id="{0113C156-A151-45C1-A5F4-195581C44C7B}"/>
              </a:ext>
            </a:extLst>
          </p:cNvPr>
          <p:cNvGrpSpPr/>
          <p:nvPr/>
        </p:nvGrpSpPr>
        <p:grpSpPr>
          <a:xfrm>
            <a:off x="3990955" y="1357763"/>
            <a:ext cx="1669616" cy="1361049"/>
            <a:chOff x="-1" y="38686"/>
            <a:chExt cx="3340906" cy="1361049"/>
          </a:xfrm>
        </p:grpSpPr>
        <p:sp>
          <p:nvSpPr>
            <p:cNvPr id="103" name="Freeform: Shape 15">
              <a:extLst>
                <a:ext uri="{FF2B5EF4-FFF2-40B4-BE49-F238E27FC236}">
                  <a16:creationId xmlns:a16="http://schemas.microsoft.com/office/drawing/2014/main" id="{30FE91F9-6D2E-4CB0-9A98-6C72322955D9}"/>
                </a:ext>
              </a:extLst>
            </p:cNvPr>
            <p:cNvSpPr/>
            <p:nvPr/>
          </p:nvSpPr>
          <p:spPr>
            <a:xfrm>
              <a:off x="-1" y="38686"/>
              <a:ext cx="3340906" cy="1361049"/>
            </a:xfrm>
            <a:custGeom>
              <a:avLst/>
              <a:gdLst>
                <a:gd name="connsiteX0" fmla="*/ 3657597 w 3657600"/>
                <a:gd name="connsiteY0" fmla="*/ 0 h 1371600"/>
                <a:gd name="connsiteX1" fmla="*/ 3657600 w 3657600"/>
                <a:gd name="connsiteY1" fmla="*/ 0 h 1371600"/>
                <a:gd name="connsiteX2" fmla="*/ 3657600 w 3657600"/>
                <a:gd name="connsiteY2" fmla="*/ 1371600 h 1371600"/>
                <a:gd name="connsiteX3" fmla="*/ 3657597 w 3657600"/>
                <a:gd name="connsiteY3" fmla="*/ 1371600 h 1371600"/>
                <a:gd name="connsiteX4" fmla="*/ 0 w 3657600"/>
                <a:gd name="connsiteY4" fmla="*/ 0 h 1371600"/>
                <a:gd name="connsiteX5" fmla="*/ 2883874 w 3657600"/>
                <a:gd name="connsiteY5" fmla="*/ 0 h 1371600"/>
                <a:gd name="connsiteX6" fmla="*/ 3657597 w 3657600"/>
                <a:gd name="connsiteY6" fmla="*/ 1371600 h 1371600"/>
                <a:gd name="connsiteX7" fmla="*/ 0 w 36576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57600" h="1371600">
                  <a:moveTo>
                    <a:pt x="3657597" y="0"/>
                  </a:moveTo>
                  <a:lnTo>
                    <a:pt x="3657600" y="0"/>
                  </a:lnTo>
                  <a:lnTo>
                    <a:pt x="3657600" y="1371600"/>
                  </a:lnTo>
                  <a:lnTo>
                    <a:pt x="3657597" y="1371600"/>
                  </a:lnTo>
                  <a:close/>
                  <a:moveTo>
                    <a:pt x="0" y="0"/>
                  </a:moveTo>
                  <a:lnTo>
                    <a:pt x="2883874" y="0"/>
                  </a:lnTo>
                  <a:lnTo>
                    <a:pt x="3657597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27">
              <a:extLst>
                <a:ext uri="{FF2B5EF4-FFF2-40B4-BE49-F238E27FC236}">
                  <a16:creationId xmlns:a16="http://schemas.microsoft.com/office/drawing/2014/main" id="{3550720D-EA6F-4CCC-97D1-1CF97B52E69B}"/>
                </a:ext>
              </a:extLst>
            </p:cNvPr>
            <p:cNvSpPr txBox="1"/>
            <p:nvPr/>
          </p:nvSpPr>
          <p:spPr>
            <a:xfrm>
              <a:off x="447551" y="164498"/>
              <a:ext cx="18433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461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</a:t>
              </a:r>
              <a:endParaRPr lang="en-US" sz="9600" b="1" dirty="0">
                <a:solidFill>
                  <a:srgbClr val="F461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101165" y="3216935"/>
            <a:ext cx="8182507" cy="1332914"/>
            <a:chOff x="2496457" y="1406769"/>
            <a:chExt cx="9973204" cy="1332914"/>
          </a:xfrm>
        </p:grpSpPr>
        <p:sp>
          <p:nvSpPr>
            <p:cNvPr id="22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2F294F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2883373" y="1632732"/>
              <a:ext cx="9586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</a:rPr>
                <a:t>إذا</a:t>
              </a:r>
              <a:r>
                <a:rPr lang="ar-SY" sz="2400" b="1" dirty="0">
                  <a:solidFill>
                    <a:schemeClr val="bg1"/>
                  </a:solidFill>
                </a:rPr>
                <a:t> غُمر جسم في سائل </a:t>
              </a:r>
              <a:r>
                <a:rPr lang="ar-SY" sz="2400" b="1" dirty="0">
                  <a:solidFill>
                    <a:srgbClr val="FFFF00"/>
                  </a:solidFill>
                </a:rPr>
                <a:t>فإنه</a:t>
              </a:r>
              <a:r>
                <a:rPr lang="ar-SY" sz="2400" b="1" dirty="0">
                  <a:solidFill>
                    <a:schemeClr val="bg1"/>
                  </a:solidFill>
                </a:rPr>
                <a:t> يلقى قوة دفع من أسفل إلى أعلى </a:t>
              </a:r>
              <a:r>
                <a:rPr lang="ar-SY" sz="2400" b="1" dirty="0">
                  <a:solidFill>
                    <a:srgbClr val="FFFF00"/>
                  </a:solidFill>
                </a:rPr>
                <a:t>تساوي</a:t>
              </a:r>
              <a:r>
                <a:rPr lang="ar-SY" sz="2400" b="1" dirty="0">
                  <a:solidFill>
                    <a:schemeClr val="bg1"/>
                  </a:solidFill>
                </a:rPr>
                <a:t> وزن السائل المزاح بالجسم المغمور</a:t>
              </a: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2826560" y="3209901"/>
            <a:ext cx="1848656" cy="1371600"/>
            <a:chOff x="-1" y="1399735"/>
            <a:chExt cx="4572000" cy="1371600"/>
          </a:xfrm>
        </p:grpSpPr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6" name="Group 5">
            <a:extLst>
              <a:ext uri="{FF2B5EF4-FFF2-40B4-BE49-F238E27FC236}">
                <a16:creationId xmlns:a16="http://schemas.microsoft.com/office/drawing/2014/main" id="{C2278010-5678-4BF3-80DA-CDC6795229B0}"/>
              </a:ext>
            </a:extLst>
          </p:cNvPr>
          <p:cNvGrpSpPr/>
          <p:nvPr/>
        </p:nvGrpSpPr>
        <p:grpSpPr>
          <a:xfrm>
            <a:off x="4253565" y="5101020"/>
            <a:ext cx="7826116" cy="1332914"/>
            <a:chOff x="2496457" y="1406769"/>
            <a:chExt cx="9724571" cy="1332914"/>
          </a:xfrm>
        </p:grpSpPr>
        <p:sp>
          <p:nvSpPr>
            <p:cNvPr id="39" name="Rectangle 23">
              <a:extLst>
                <a:ext uri="{FF2B5EF4-FFF2-40B4-BE49-F238E27FC236}">
                  <a16:creationId xmlns:a16="http://schemas.microsoft.com/office/drawing/2014/main" id="{0B97E604-EBB6-4EFB-8369-D680BA2A0706}"/>
                </a:ext>
              </a:extLst>
            </p:cNvPr>
            <p:cNvSpPr/>
            <p:nvPr/>
          </p:nvSpPr>
          <p:spPr>
            <a:xfrm>
              <a:off x="2496457" y="1406769"/>
              <a:ext cx="9724571" cy="133291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177800" dist="38100" dir="5400000" algn="t" rotWithShape="0">
                <a:prstClr val="black">
                  <a:alpha val="8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36">
              <a:extLst>
                <a:ext uri="{FF2B5EF4-FFF2-40B4-BE49-F238E27FC236}">
                  <a16:creationId xmlns:a16="http://schemas.microsoft.com/office/drawing/2014/main" id="{DF5EC394-A487-45E4-979B-114E2BB0061F}"/>
                </a:ext>
              </a:extLst>
            </p:cNvPr>
            <p:cNvSpPr txBox="1"/>
            <p:nvPr/>
          </p:nvSpPr>
          <p:spPr>
            <a:xfrm>
              <a:off x="3309156" y="1569466"/>
              <a:ext cx="89118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solidFill>
                    <a:srgbClr val="FFFF00"/>
                  </a:solidFill>
                </a:rPr>
                <a:t>تطفو</a:t>
              </a:r>
              <a:r>
                <a:rPr lang="ar-SY" sz="2400" b="1" dirty="0">
                  <a:solidFill>
                    <a:schemeClr val="bg1"/>
                  </a:solidFill>
                </a:rPr>
                <a:t> السفينة </a:t>
              </a:r>
              <a:r>
                <a:rPr lang="ar-SY" sz="2400" b="1" dirty="0">
                  <a:solidFill>
                    <a:srgbClr val="FFFF00"/>
                  </a:solidFill>
                </a:rPr>
                <a:t>لأن</a:t>
              </a:r>
              <a:r>
                <a:rPr lang="ar-SY" sz="2400" b="1" dirty="0">
                  <a:solidFill>
                    <a:schemeClr val="bg1"/>
                  </a:solidFill>
                </a:rPr>
                <a:t> قوة دفع الماء على الجزء المغمور من السفينة </a:t>
              </a:r>
              <a:r>
                <a:rPr lang="ar-SY" sz="2400" b="1" dirty="0">
                  <a:solidFill>
                    <a:srgbClr val="FFFF00"/>
                  </a:solidFill>
                </a:rPr>
                <a:t>تساوي</a:t>
              </a:r>
              <a:r>
                <a:rPr lang="ar-SY" sz="2400" b="1" dirty="0">
                  <a:solidFill>
                    <a:schemeClr val="bg1"/>
                  </a:solidFill>
                </a:rPr>
                <a:t> وزن السفينة و ما تحمله</a:t>
              </a:r>
            </a:p>
          </p:txBody>
        </p:sp>
      </p:grpSp>
      <p:grpSp>
        <p:nvGrpSpPr>
          <p:cNvPr id="48" name="Group 4">
            <a:extLst>
              <a:ext uri="{FF2B5EF4-FFF2-40B4-BE49-F238E27FC236}">
                <a16:creationId xmlns:a16="http://schemas.microsoft.com/office/drawing/2014/main" id="{58876D07-C3E6-4EFA-8F38-22E7412D790F}"/>
              </a:ext>
            </a:extLst>
          </p:cNvPr>
          <p:cNvGrpSpPr/>
          <p:nvPr/>
        </p:nvGrpSpPr>
        <p:grpSpPr>
          <a:xfrm>
            <a:off x="2978959" y="5093986"/>
            <a:ext cx="2156854" cy="1371600"/>
            <a:chOff x="-1" y="1399735"/>
            <a:chExt cx="4572000" cy="1371600"/>
          </a:xfrm>
        </p:grpSpPr>
        <p:sp>
          <p:nvSpPr>
            <p:cNvPr id="52" name="Freeform: Shape 16">
              <a:extLst>
                <a:ext uri="{FF2B5EF4-FFF2-40B4-BE49-F238E27FC236}">
                  <a16:creationId xmlns:a16="http://schemas.microsoft.com/office/drawing/2014/main" id="{1BD71DFC-4BEE-46B4-A21F-DD7296BDAA9C}"/>
                </a:ext>
              </a:extLst>
            </p:cNvPr>
            <p:cNvSpPr/>
            <p:nvPr/>
          </p:nvSpPr>
          <p:spPr>
            <a:xfrm>
              <a:off x="-1" y="1399735"/>
              <a:ext cx="4572000" cy="1371600"/>
            </a:xfrm>
            <a:custGeom>
              <a:avLst/>
              <a:gdLst>
                <a:gd name="connsiteX0" fmla="*/ 4571999 w 4572000"/>
                <a:gd name="connsiteY0" fmla="*/ 0 h 1371600"/>
                <a:gd name="connsiteX1" fmla="*/ 4572000 w 4572000"/>
                <a:gd name="connsiteY1" fmla="*/ 0 h 1371600"/>
                <a:gd name="connsiteX2" fmla="*/ 4572000 w 4572000"/>
                <a:gd name="connsiteY2" fmla="*/ 1371600 h 1371600"/>
                <a:gd name="connsiteX3" fmla="*/ 4571999 w 4572000"/>
                <a:gd name="connsiteY3" fmla="*/ 1371600 h 1371600"/>
                <a:gd name="connsiteX4" fmla="*/ 0 w 4572000"/>
                <a:gd name="connsiteY4" fmla="*/ 0 h 1371600"/>
                <a:gd name="connsiteX5" fmla="*/ 3798276 w 4572000"/>
                <a:gd name="connsiteY5" fmla="*/ 0 h 1371600"/>
                <a:gd name="connsiteX6" fmla="*/ 4571999 w 4572000"/>
                <a:gd name="connsiteY6" fmla="*/ 1371600 h 1371600"/>
                <a:gd name="connsiteX7" fmla="*/ 0 w 4572000"/>
                <a:gd name="connsiteY7" fmla="*/ 137160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72000" h="1371600">
                  <a:moveTo>
                    <a:pt x="4571999" y="0"/>
                  </a:moveTo>
                  <a:lnTo>
                    <a:pt x="4572000" y="0"/>
                  </a:lnTo>
                  <a:lnTo>
                    <a:pt x="4572000" y="1371600"/>
                  </a:lnTo>
                  <a:lnTo>
                    <a:pt x="4571999" y="1371600"/>
                  </a:lnTo>
                  <a:close/>
                  <a:moveTo>
                    <a:pt x="0" y="0"/>
                  </a:moveTo>
                  <a:lnTo>
                    <a:pt x="3798276" y="0"/>
                  </a:lnTo>
                  <a:lnTo>
                    <a:pt x="4571999" y="1371600"/>
                  </a:lnTo>
                  <a:lnTo>
                    <a:pt x="0" y="1371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66700" dist="114300" dir="1080000" sx="103000" sy="103000" algn="l" rotWithShape="0">
                <a:prstClr val="black">
                  <a:alpha val="9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TextBox 28">
              <a:extLst>
                <a:ext uri="{FF2B5EF4-FFF2-40B4-BE49-F238E27FC236}">
                  <a16:creationId xmlns:a16="http://schemas.microsoft.com/office/drawing/2014/main" id="{FB058C37-93F8-451C-8C5A-4A177C97C537}"/>
                </a:ext>
              </a:extLst>
            </p:cNvPr>
            <p:cNvSpPr txBox="1"/>
            <p:nvPr/>
          </p:nvSpPr>
          <p:spPr>
            <a:xfrm>
              <a:off x="239611" y="1670036"/>
              <a:ext cx="28017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2F294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2</a:t>
              </a:r>
              <a:endParaRPr lang="en-US" sz="9600" b="1" dirty="0">
                <a:solidFill>
                  <a:srgbClr val="2F29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2248" y="306567"/>
            <a:ext cx="2896348" cy="6347269"/>
            <a:chOff x="7774691" y="-4332747"/>
            <a:chExt cx="5029652" cy="8143067"/>
          </a:xfrm>
          <a:solidFill>
            <a:srgbClr val="7030A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4332747"/>
              <a:ext cx="5029652" cy="8143067"/>
              <a:chOff x="2000433" y="-7166031"/>
              <a:chExt cx="8318662" cy="13468008"/>
            </a:xfrm>
            <a:grpFill/>
          </p:grpSpPr>
          <p:sp>
            <p:nvSpPr>
              <p:cNvPr id="5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2"/>
                <a:ext cx="8318662" cy="4108685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9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6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cxnSp>
            <p:nvCxnSpPr>
              <p:cNvPr id="61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7166031"/>
                <a:ext cx="135125" cy="898374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60" y="1500445"/>
              <a:ext cx="4543915" cy="211902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7780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3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2713</TotalTime>
  <Words>274</Words>
  <Application>Microsoft Office PowerPoint</Application>
  <PresentationFormat>شاشة عريضة</PresentationFormat>
  <Paragraphs>32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Roboto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الناصر</cp:lastModifiedBy>
  <cp:revision>1426</cp:revision>
  <dcterms:created xsi:type="dcterms:W3CDTF">2020-10-10T04:32:51Z</dcterms:created>
  <dcterms:modified xsi:type="dcterms:W3CDTF">2021-03-14T14:55:50Z</dcterms:modified>
</cp:coreProperties>
</file>