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 Alsalh" initials="AA" lastIdx="1" clrIdx="0">
    <p:extLst>
      <p:ext uri="{19B8F6BF-5375-455C-9EA6-DF929625EA0E}">
        <p15:presenceInfo xmlns:p15="http://schemas.microsoft.com/office/powerpoint/2012/main" userId="7e85c1cbeb9376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70" autoAdjust="0"/>
  </p:normalViewPr>
  <p:slideViewPr>
    <p:cSldViewPr snapToGrid="0">
      <p:cViewPr varScale="1">
        <p:scale>
          <a:sx n="68" d="100"/>
          <a:sy n="68" d="100"/>
        </p:scale>
        <p:origin x="6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D8638-D38C-4459-BDD3-50001F7F51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934247-0E94-41D9-B3DA-D8873434A7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887E58-ED50-44E9-A1CC-9D5E5DC866C5}"/>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5" name="Footer Placeholder 4">
            <a:extLst>
              <a:ext uri="{FF2B5EF4-FFF2-40B4-BE49-F238E27FC236}">
                <a16:creationId xmlns:a16="http://schemas.microsoft.com/office/drawing/2014/main" id="{69A43148-84C4-48BB-AD1D-834C4CE4AA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827A0-C48E-43F0-89B0-D48227DBBC5D}"/>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3649163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C0345-A1A6-41DD-AB5C-3CE8D8788C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810DA5-5A33-40A8-91F3-7EC065B84E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C4B8F4-57CF-4C5E-AE75-ABDBA5C845E9}"/>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5" name="Footer Placeholder 4">
            <a:extLst>
              <a:ext uri="{FF2B5EF4-FFF2-40B4-BE49-F238E27FC236}">
                <a16:creationId xmlns:a16="http://schemas.microsoft.com/office/drawing/2014/main" id="{2DD264D8-1438-4896-817B-0BC9A5541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96C90D-FF1F-40A5-A00B-19F9BF152A5D}"/>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206579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B6C95D-8CFA-4568-A1AF-A1C267E46A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34FE20-3BFB-4013-8685-4FFF50A48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9936A-A318-4B86-AD00-DB6DEFEE5248}"/>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5" name="Footer Placeholder 4">
            <a:extLst>
              <a:ext uri="{FF2B5EF4-FFF2-40B4-BE49-F238E27FC236}">
                <a16:creationId xmlns:a16="http://schemas.microsoft.com/office/drawing/2014/main" id="{E11FAA6D-8C9E-4949-8CA2-4B627BC771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8C5FF1-740D-4A79-8993-7B96A7746BA3}"/>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51676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6AC11-9B78-4BB9-8CC7-96D5C5482A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F26906-1DE8-41A0-929C-E83043C8CD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8F2A25-DD56-468D-AA3E-501F9B147377}"/>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5" name="Footer Placeholder 4">
            <a:extLst>
              <a:ext uri="{FF2B5EF4-FFF2-40B4-BE49-F238E27FC236}">
                <a16:creationId xmlns:a16="http://schemas.microsoft.com/office/drawing/2014/main" id="{B21BC813-9755-442D-9EA6-E1E03D9FF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7EFF8-702C-43C1-9947-9298683A9DAE}"/>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162850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C9420-CAA7-441E-B34D-5F22984D30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CD751A-FF7B-4132-A7F2-22E417E4FE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D8E4A9-9AD2-405A-ACD0-69F9F1820867}"/>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5" name="Footer Placeholder 4">
            <a:extLst>
              <a:ext uri="{FF2B5EF4-FFF2-40B4-BE49-F238E27FC236}">
                <a16:creationId xmlns:a16="http://schemas.microsoft.com/office/drawing/2014/main" id="{14FC2E19-57A1-4848-B6E7-1C8D7FD5CA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F39650-BF74-4757-ACC0-7F8C4EE65D7C}"/>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191309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ACE1A-0698-4A1A-9750-2568981572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8B3AA3-C6A5-401C-830D-DF457CC873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BCB042-099C-4DD1-BBEF-94F6DA7E6F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BC4198-C35A-4C60-ABB4-C8572F356F52}"/>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6" name="Footer Placeholder 5">
            <a:extLst>
              <a:ext uri="{FF2B5EF4-FFF2-40B4-BE49-F238E27FC236}">
                <a16:creationId xmlns:a16="http://schemas.microsoft.com/office/drawing/2014/main" id="{7E41B74B-A261-4EBC-AF59-886C3C58E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C9301B-CD54-4837-845D-75156E9E52CB}"/>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358331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A508E-BE01-4DF4-A72C-9A44EB1A78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908030-512E-4AE0-B686-B0D7C92ED0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E74DCC-6D5F-4DB9-97A7-5DA2326596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3A601B-5FBE-457E-9891-A049C9DFB4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07FB8A-8FAF-49C7-BD30-38CA94C48E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185A3F-B375-4D9C-BE69-DC1625B60B92}"/>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8" name="Footer Placeholder 7">
            <a:extLst>
              <a:ext uri="{FF2B5EF4-FFF2-40B4-BE49-F238E27FC236}">
                <a16:creationId xmlns:a16="http://schemas.microsoft.com/office/drawing/2014/main" id="{BB44B660-1B8B-4D86-8D35-2972BE451E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7F90F8-B255-45CF-A5EE-D007C1AF7493}"/>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363994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9143-5C42-4873-9095-D718C16F23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0E33F2-9233-4BF9-B6E6-3D2ECE80EDB1}"/>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4" name="Footer Placeholder 3">
            <a:extLst>
              <a:ext uri="{FF2B5EF4-FFF2-40B4-BE49-F238E27FC236}">
                <a16:creationId xmlns:a16="http://schemas.microsoft.com/office/drawing/2014/main" id="{81AD8F30-DEEA-497B-87B1-0AD879FBE2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4FEDF9-0176-49BE-997D-71D734FD544E}"/>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2446397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77B2ED-D159-4683-912D-E27FF89D7E99}"/>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3" name="Footer Placeholder 2">
            <a:extLst>
              <a:ext uri="{FF2B5EF4-FFF2-40B4-BE49-F238E27FC236}">
                <a16:creationId xmlns:a16="http://schemas.microsoft.com/office/drawing/2014/main" id="{3F3ED837-9BD5-406C-AE8F-C46BA28D8E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91CFF1-825D-43C6-8DFB-0333662E5509}"/>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2075241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0717E-91FB-44AD-90A4-706EA25A11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7DAB8C-CA5E-4043-BF74-BE75391A66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B328CF-C739-4742-8E55-3042E2CE8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4F72B1-374B-4C48-A02F-76B3B62CCA67}"/>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6" name="Footer Placeholder 5">
            <a:extLst>
              <a:ext uri="{FF2B5EF4-FFF2-40B4-BE49-F238E27FC236}">
                <a16:creationId xmlns:a16="http://schemas.microsoft.com/office/drawing/2014/main" id="{21412C13-48FC-4BC0-92B6-1D54C80A38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819E21-9C19-46B4-8EB3-4FD11D836124}"/>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47362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55E5-F206-4AA9-9978-E4C1678330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0EA1F3-6139-4C51-BAF6-B78CD427BC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4B6EC8-F4BA-4E45-AE6C-53AB0FCC44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7B9DF9-9013-4889-95CE-120D8FFA8094}"/>
              </a:ext>
            </a:extLst>
          </p:cNvPr>
          <p:cNvSpPr>
            <a:spLocks noGrp="1"/>
          </p:cNvSpPr>
          <p:nvPr>
            <p:ph type="dt" sz="half" idx="10"/>
          </p:nvPr>
        </p:nvSpPr>
        <p:spPr/>
        <p:txBody>
          <a:bodyPr/>
          <a:lstStyle/>
          <a:p>
            <a:fld id="{D20CC23D-0255-487B-B852-7F2EF3FF1441}" type="datetimeFigureOut">
              <a:rPr lang="en-US" smtClean="0"/>
              <a:t>2021-03-14</a:t>
            </a:fld>
            <a:endParaRPr lang="en-US"/>
          </a:p>
        </p:txBody>
      </p:sp>
      <p:sp>
        <p:nvSpPr>
          <p:cNvPr id="6" name="Footer Placeholder 5">
            <a:extLst>
              <a:ext uri="{FF2B5EF4-FFF2-40B4-BE49-F238E27FC236}">
                <a16:creationId xmlns:a16="http://schemas.microsoft.com/office/drawing/2014/main" id="{0485E835-E408-4D77-8E6E-C5D6F60921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E4A2D-5E85-49D3-A442-14511EEB6351}"/>
              </a:ext>
            </a:extLst>
          </p:cNvPr>
          <p:cNvSpPr>
            <a:spLocks noGrp="1"/>
          </p:cNvSpPr>
          <p:nvPr>
            <p:ph type="sldNum" sz="quarter" idx="12"/>
          </p:nvPr>
        </p:nvSpPr>
        <p:spPr/>
        <p:txBody>
          <a:bodyPr/>
          <a:lstStyle/>
          <a:p>
            <a:fld id="{4838B242-6914-434F-A11C-93DAA24A8A53}" type="slidenum">
              <a:rPr lang="en-US" smtClean="0"/>
              <a:t>‹#›</a:t>
            </a:fld>
            <a:endParaRPr lang="en-US"/>
          </a:p>
        </p:txBody>
      </p:sp>
    </p:spTree>
    <p:extLst>
      <p:ext uri="{BB962C8B-B14F-4D97-AF65-F5344CB8AC3E}">
        <p14:creationId xmlns:p14="http://schemas.microsoft.com/office/powerpoint/2010/main" val="38820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4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B17758-6BDE-45E0-B704-F44B49EA2C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0F58B4-6834-47B2-B744-59747E7877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4A4795-DAF6-4628-BC17-E379B7E951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CC23D-0255-487B-B852-7F2EF3FF1441}" type="datetimeFigureOut">
              <a:rPr lang="en-US" smtClean="0"/>
              <a:t>2021-03-14</a:t>
            </a:fld>
            <a:endParaRPr lang="en-US"/>
          </a:p>
        </p:txBody>
      </p:sp>
      <p:sp>
        <p:nvSpPr>
          <p:cNvPr id="5" name="Footer Placeholder 4">
            <a:extLst>
              <a:ext uri="{FF2B5EF4-FFF2-40B4-BE49-F238E27FC236}">
                <a16:creationId xmlns:a16="http://schemas.microsoft.com/office/drawing/2014/main" id="{A54D8E3C-F792-4495-9394-B3383FBF0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9868FC-D512-42FB-AAF0-8AFCC5C480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8B242-6914-434F-A11C-93DAA24A8A53}" type="slidenum">
              <a:rPr lang="en-US" smtClean="0"/>
              <a:t>‹#›</a:t>
            </a:fld>
            <a:endParaRPr lang="en-US"/>
          </a:p>
        </p:txBody>
      </p:sp>
    </p:spTree>
    <p:extLst>
      <p:ext uri="{BB962C8B-B14F-4D97-AF65-F5344CB8AC3E}">
        <p14:creationId xmlns:p14="http://schemas.microsoft.com/office/powerpoint/2010/main" val="1751007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stretch>
            <a:fillRect t="-39000" b="-39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D6640C9-0F62-4C4A-B968-255AC64F79E9}"/>
              </a:ext>
            </a:extLst>
          </p:cNvPr>
          <p:cNvSpPr>
            <a:spLocks noGrp="1"/>
          </p:cNvSpPr>
          <p:nvPr>
            <p:ph type="subTitle" idx="1"/>
          </p:nvPr>
        </p:nvSpPr>
        <p:spPr>
          <a:xfrm>
            <a:off x="0" y="0"/>
            <a:ext cx="12192000" cy="6998677"/>
          </a:xfrm>
        </p:spPr>
        <p:txBody>
          <a:bodyPr/>
          <a:lstStyle/>
          <a:p>
            <a:endParaRPr lang="ar-SY" b="1" dirty="0">
              <a:effectLst>
                <a:outerShdw blurRad="38100" dist="38100" dir="2700000" algn="tl">
                  <a:srgbClr val="000000">
                    <a:alpha val="43137"/>
                  </a:srgbClr>
                </a:outerShdw>
              </a:effectLst>
            </a:endParaRPr>
          </a:p>
          <a:p>
            <a:r>
              <a:rPr lang="ar-SY" b="1" dirty="0">
                <a:effectLst>
                  <a:outerShdw blurRad="38100" dist="38100" dir="2700000" algn="tl">
                    <a:srgbClr val="000000">
                      <a:alpha val="43137"/>
                    </a:srgbClr>
                  </a:outerShdw>
                </a:effectLst>
              </a:rPr>
              <a:t>حُرمة الشـرب مــن آنيـة الذهــب والفضــة</a:t>
            </a:r>
          </a:p>
          <a:p>
            <a:pPr algn="r"/>
            <a:endParaRPr lang="ar-SY" b="1" dirty="0">
              <a:effectLst>
                <a:outerShdw blurRad="38100" dist="38100" dir="2700000" algn="tl">
                  <a:srgbClr val="000000">
                    <a:alpha val="43137"/>
                  </a:srgbClr>
                </a:outerShdw>
              </a:effectLst>
            </a:endParaRPr>
          </a:p>
          <a:p>
            <a:pPr algn="r"/>
            <a:r>
              <a:rPr lang="ar-SY" sz="2200" b="1" dirty="0"/>
              <a:t>أنعــم الله سبحانه وتعالى على الإنسان بنعم كثير، فخلق له ثروات طبيعية، ليستغلها ويسخرها لعمارة الأرض، ومنفعة للناس مثل الذهب، الفضة، الحرير، الديباج ولكن استخدم هذه الثروات له حدود وضوابط شرعية يجب مراعتها</a:t>
            </a:r>
          </a:p>
          <a:p>
            <a:pPr algn="r"/>
            <a:endParaRPr lang="ar-SY" b="1" dirty="0">
              <a:effectLst>
                <a:outerShdw blurRad="38100" dist="38100" dir="2700000" algn="tl">
                  <a:srgbClr val="000000">
                    <a:alpha val="43137"/>
                  </a:srgbClr>
                </a:outerShdw>
              </a:effectLst>
            </a:endParaRPr>
          </a:p>
          <a:p>
            <a:pPr algn="r"/>
            <a:r>
              <a:rPr lang="ar-SY" sz="2200" b="1" dirty="0"/>
              <a:t>عن حذيفة رضي الله عنه قال </a:t>
            </a:r>
            <a:r>
              <a:rPr lang="ar-SY" b="1" u="sng" dirty="0">
                <a:solidFill>
                  <a:schemeClr val="accent3">
                    <a:lumMod val="50000"/>
                  </a:schemeClr>
                </a:solidFill>
              </a:rPr>
              <a:t>النبي ﷺ يقول</a:t>
            </a:r>
            <a:r>
              <a:rPr lang="ar-SY" b="1" u="sng" dirty="0">
                <a:solidFill>
                  <a:srgbClr val="002060"/>
                </a:solidFill>
              </a:rPr>
              <a:t>: </a:t>
            </a:r>
            <a:r>
              <a:rPr lang="en-US" b="1" i="0" dirty="0">
                <a:solidFill>
                  <a:srgbClr val="002060"/>
                </a:solidFill>
                <a:effectLst/>
                <a:latin typeface="HelveticaNeue"/>
              </a:rPr>
              <a:t>﴿</a:t>
            </a:r>
            <a:r>
              <a:rPr lang="ar-SY" b="1" dirty="0">
                <a:solidFill>
                  <a:srgbClr val="002060"/>
                </a:solidFill>
              </a:rPr>
              <a:t> عن حذيفة رضي الله عنه قال النبي ﷺ يقول:  لاَ تَلْبَسُوا الْحَرِيرَ وَلاَ الدِّيبَاجَ وَلاَ تَشْرَبُوا فِي آنِيَةِ الذَّهَبِ وَالْفِضَّةِ وَلاَ تَأْكُلُوا فِي صِحَافِهَا فَإِنَّهَا لَهُمْ فِي الدُّنْيَا </a:t>
            </a:r>
            <a:r>
              <a:rPr lang="en-US" b="1" i="0" dirty="0">
                <a:solidFill>
                  <a:srgbClr val="002060"/>
                </a:solidFill>
                <a:effectLst/>
                <a:latin typeface="HelveticaNeue"/>
              </a:rPr>
              <a:t>﴾</a:t>
            </a:r>
            <a:endParaRPr lang="ar-SY" b="1" i="0" dirty="0">
              <a:solidFill>
                <a:srgbClr val="002060"/>
              </a:solidFill>
              <a:effectLst/>
              <a:latin typeface="HelveticaNeue"/>
            </a:endParaRPr>
          </a:p>
          <a:p>
            <a:pPr algn="r"/>
            <a:endParaRPr lang="ar-SY" b="1" i="0" dirty="0">
              <a:solidFill>
                <a:srgbClr val="002060"/>
              </a:solidFill>
              <a:effectLst/>
              <a:latin typeface="HelveticaNeue"/>
            </a:endParaRPr>
          </a:p>
          <a:p>
            <a:pPr algn="r"/>
            <a:r>
              <a:rPr lang="ar-SY" b="1" dirty="0">
                <a:solidFill>
                  <a:srgbClr val="FF0000"/>
                </a:solidFill>
                <a:effectLst>
                  <a:outerShdw blurRad="38100" dist="38100" dir="2700000" algn="tl">
                    <a:srgbClr val="000000">
                      <a:alpha val="43137"/>
                    </a:srgbClr>
                  </a:outerShdw>
                </a:effectLst>
                <a:latin typeface="HelveticaNeue"/>
              </a:rPr>
              <a:t> 1- راوي الحديث: </a:t>
            </a:r>
            <a:r>
              <a:rPr lang="en-US" b="1" i="0" dirty="0">
                <a:solidFill>
                  <a:srgbClr val="FF0000"/>
                </a:solidFill>
                <a:effectLst>
                  <a:outerShdw blurRad="38100" dist="38100" dir="2700000" algn="tl">
                    <a:srgbClr val="000000">
                      <a:alpha val="43137"/>
                    </a:srgbClr>
                  </a:outerShdw>
                </a:effectLst>
                <a:latin typeface="HelveticaNeue"/>
              </a:rPr>
              <a:t> </a:t>
            </a:r>
            <a:endParaRPr lang="ar-SY" b="1" dirty="0">
              <a:solidFill>
                <a:srgbClr val="FF0000"/>
              </a:solidFill>
              <a:effectLst>
                <a:outerShdw blurRad="38100" dist="38100" dir="2700000" algn="tl">
                  <a:srgbClr val="000000">
                    <a:alpha val="43137"/>
                  </a:srgbClr>
                </a:outerShdw>
              </a:effectLst>
            </a:endParaRPr>
          </a:p>
        </p:txBody>
      </p:sp>
      <p:sp>
        <p:nvSpPr>
          <p:cNvPr id="5" name="Moon 4">
            <a:extLst>
              <a:ext uri="{FF2B5EF4-FFF2-40B4-BE49-F238E27FC236}">
                <a16:creationId xmlns:a16="http://schemas.microsoft.com/office/drawing/2014/main" id="{959EEE7E-510B-4DA4-98E6-AA523508A0FF}"/>
              </a:ext>
            </a:extLst>
          </p:cNvPr>
          <p:cNvSpPr/>
          <p:nvPr/>
        </p:nvSpPr>
        <p:spPr>
          <a:xfrm>
            <a:off x="3726767" y="140680"/>
            <a:ext cx="295421" cy="759657"/>
          </a:xfrm>
          <a:prstGeom prst="moo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6" name="Moon 5">
            <a:extLst>
              <a:ext uri="{FF2B5EF4-FFF2-40B4-BE49-F238E27FC236}">
                <a16:creationId xmlns:a16="http://schemas.microsoft.com/office/drawing/2014/main" id="{2BD27F6B-243C-45AD-B218-0E9599266ADD}"/>
              </a:ext>
            </a:extLst>
          </p:cNvPr>
          <p:cNvSpPr/>
          <p:nvPr/>
        </p:nvSpPr>
        <p:spPr>
          <a:xfrm flipH="1">
            <a:off x="8203811" y="140680"/>
            <a:ext cx="295421" cy="759657"/>
          </a:xfrm>
          <a:prstGeom prst="moo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13" name="Rectangle 12">
            <a:extLst>
              <a:ext uri="{FF2B5EF4-FFF2-40B4-BE49-F238E27FC236}">
                <a16:creationId xmlns:a16="http://schemas.microsoft.com/office/drawing/2014/main" id="{7DB296CE-B2C9-49CE-ABC7-668869A2E9BA}"/>
              </a:ext>
            </a:extLst>
          </p:cNvPr>
          <p:cNvSpPr/>
          <p:nvPr/>
        </p:nvSpPr>
        <p:spPr>
          <a:xfrm>
            <a:off x="6138204" y="3552093"/>
            <a:ext cx="3078480" cy="7596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effectLst>
                  <a:outerShdw blurRad="38100" dist="38100" dir="2700000" algn="tl">
                    <a:srgbClr val="000000">
                      <a:alpha val="43137"/>
                    </a:srgbClr>
                  </a:outerShdw>
                </a:effectLst>
              </a:rPr>
              <a:t>راوي الحديث الشريف</a:t>
            </a:r>
            <a:r>
              <a:rPr lang="en-US" sz="2400" b="1" i="0" dirty="0">
                <a:solidFill>
                  <a:srgbClr val="4D5156"/>
                </a:solidFill>
                <a:effectLst>
                  <a:outerShdw blurRad="38100" dist="38100" dir="2700000" algn="tl">
                    <a:srgbClr val="000000">
                      <a:alpha val="43137"/>
                    </a:srgbClr>
                  </a:outerShdw>
                </a:effectLst>
                <a:latin typeface="HelveticaNeue"/>
              </a:rPr>
              <a:t> </a:t>
            </a:r>
            <a:endParaRPr lang="en-US" sz="2400" b="1" dirty="0">
              <a:effectLst>
                <a:outerShdw blurRad="38100" dist="38100" dir="2700000" algn="tl">
                  <a:srgbClr val="000000">
                    <a:alpha val="43137"/>
                  </a:srgbClr>
                </a:outerShdw>
              </a:effectLst>
            </a:endParaRPr>
          </a:p>
        </p:txBody>
      </p:sp>
      <p:sp>
        <p:nvSpPr>
          <p:cNvPr id="14" name="Rectangle 13">
            <a:extLst>
              <a:ext uri="{FF2B5EF4-FFF2-40B4-BE49-F238E27FC236}">
                <a16:creationId xmlns:a16="http://schemas.microsoft.com/office/drawing/2014/main" id="{4C8CFE1A-09D0-4E2A-8CD4-65C76A1A5E0E}"/>
              </a:ext>
            </a:extLst>
          </p:cNvPr>
          <p:cNvSpPr/>
          <p:nvPr/>
        </p:nvSpPr>
        <p:spPr>
          <a:xfrm>
            <a:off x="6634087" y="5758376"/>
            <a:ext cx="2344622" cy="7596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effectLst>
                  <a:outerShdw blurRad="38100" dist="38100" dir="2700000" algn="tl">
                    <a:srgbClr val="000000">
                      <a:alpha val="43137"/>
                    </a:srgbClr>
                  </a:outerShdw>
                </a:effectLst>
              </a:rPr>
              <a:t>صاحب السر</a:t>
            </a:r>
            <a:endParaRPr lang="en-US" sz="2400" b="1" dirty="0">
              <a:effectLst>
                <a:outerShdw blurRad="38100" dist="38100" dir="2700000" algn="tl">
                  <a:srgbClr val="000000">
                    <a:alpha val="43137"/>
                  </a:srgbClr>
                </a:outerShdw>
              </a:effectLst>
            </a:endParaRPr>
          </a:p>
        </p:txBody>
      </p:sp>
      <p:sp>
        <p:nvSpPr>
          <p:cNvPr id="15" name="Rectangle 14">
            <a:extLst>
              <a:ext uri="{FF2B5EF4-FFF2-40B4-BE49-F238E27FC236}">
                <a16:creationId xmlns:a16="http://schemas.microsoft.com/office/drawing/2014/main" id="{A6611D02-E331-4198-8AF1-CF9335E3D903}"/>
              </a:ext>
            </a:extLst>
          </p:cNvPr>
          <p:cNvSpPr/>
          <p:nvPr/>
        </p:nvSpPr>
        <p:spPr>
          <a:xfrm>
            <a:off x="9487479" y="4717365"/>
            <a:ext cx="2344622" cy="7596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effectLst>
                  <a:outerShdw blurRad="38100" dist="38100" dir="2700000" algn="tl">
                    <a:srgbClr val="000000">
                      <a:alpha val="43137"/>
                    </a:srgbClr>
                  </a:outerShdw>
                </a:effectLst>
              </a:rPr>
              <a:t>حذيفة بن اليمان</a:t>
            </a:r>
            <a:endParaRPr lang="en-US" sz="2400" b="1" dirty="0">
              <a:effectLst>
                <a:outerShdw blurRad="38100" dist="38100" dir="2700000" algn="tl">
                  <a:srgbClr val="000000">
                    <a:alpha val="43137"/>
                  </a:srgbClr>
                </a:outerShdw>
              </a:effectLst>
            </a:endParaRPr>
          </a:p>
        </p:txBody>
      </p:sp>
      <p:sp>
        <p:nvSpPr>
          <p:cNvPr id="16" name="Rectangle 15">
            <a:extLst>
              <a:ext uri="{FF2B5EF4-FFF2-40B4-BE49-F238E27FC236}">
                <a16:creationId xmlns:a16="http://schemas.microsoft.com/office/drawing/2014/main" id="{E400E580-58D2-44C2-9610-47DE63FF164F}"/>
              </a:ext>
            </a:extLst>
          </p:cNvPr>
          <p:cNvSpPr/>
          <p:nvPr/>
        </p:nvSpPr>
        <p:spPr>
          <a:xfrm>
            <a:off x="3516926" y="4717365"/>
            <a:ext cx="2344622" cy="7596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effectLst>
                  <a:outerShdw blurRad="38100" dist="38100" dir="2700000" algn="tl">
                    <a:srgbClr val="000000">
                      <a:alpha val="43137"/>
                    </a:srgbClr>
                  </a:outerShdw>
                </a:effectLst>
              </a:rPr>
              <a:t>شهد أحداً</a:t>
            </a:r>
            <a:endParaRPr lang="en-US" sz="2400" b="1" dirty="0">
              <a:effectLst>
                <a:outerShdw blurRad="38100" dist="38100" dir="2700000" algn="tl">
                  <a:srgbClr val="000000">
                    <a:alpha val="43137"/>
                  </a:srgbClr>
                </a:outerShdw>
              </a:effectLst>
            </a:endParaRPr>
          </a:p>
        </p:txBody>
      </p:sp>
      <p:pic>
        <p:nvPicPr>
          <p:cNvPr id="21" name="Picture 20">
            <a:extLst>
              <a:ext uri="{FF2B5EF4-FFF2-40B4-BE49-F238E27FC236}">
                <a16:creationId xmlns:a16="http://schemas.microsoft.com/office/drawing/2014/main" id="{34C6C2D8-3BA4-490E-9404-6BAF275764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8205" y="4452430"/>
            <a:ext cx="3078479" cy="11746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58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863DDD-4B03-4E89-AC75-E7981F022EFD}"/>
              </a:ext>
            </a:extLst>
          </p:cNvPr>
          <p:cNvSpPr>
            <a:spLocks noGrp="1"/>
          </p:cNvSpPr>
          <p:nvPr>
            <p:ph idx="1"/>
          </p:nvPr>
        </p:nvSpPr>
        <p:spPr>
          <a:xfrm>
            <a:off x="0" y="-1"/>
            <a:ext cx="12192000" cy="6952129"/>
          </a:xfrm>
        </p:spPr>
        <p:txBody>
          <a:bodyPr/>
          <a:lstStyle/>
          <a:p>
            <a:pPr marL="0" indent="0" algn="r">
              <a:buNone/>
            </a:pPr>
            <a:r>
              <a:rPr lang="ar-SY" sz="2400" b="1" dirty="0">
                <a:solidFill>
                  <a:srgbClr val="FF0000"/>
                </a:solidFill>
                <a:effectLst>
                  <a:outerShdw blurRad="38100" dist="38100" dir="2700000" algn="tl">
                    <a:srgbClr val="000000">
                      <a:alpha val="43137"/>
                    </a:srgbClr>
                  </a:outerShdw>
                </a:effectLst>
              </a:rPr>
              <a:t>2 - أثر الترف على المجتمع:</a:t>
            </a:r>
          </a:p>
          <a:p>
            <a:pPr marL="0" indent="0" algn="r">
              <a:buNone/>
            </a:pPr>
            <a:r>
              <a:rPr lang="ar-SY" sz="2400" b="1" dirty="0">
                <a:effectLst>
                  <a:outerShdw blurRad="38100" dist="38100" dir="2700000" algn="tl">
                    <a:srgbClr val="000000">
                      <a:alpha val="43137"/>
                    </a:srgbClr>
                  </a:outerShdw>
                </a:effectLst>
              </a:rPr>
              <a:t>الترف</a:t>
            </a:r>
            <a:r>
              <a:rPr lang="ar-SY" b="1" dirty="0"/>
              <a:t>: </a:t>
            </a:r>
            <a:r>
              <a:rPr lang="ar-SY" sz="2200" b="1" dirty="0"/>
              <a:t>هو تجاوز حد الاعتدال، والتوسع في الرفاهية.</a:t>
            </a:r>
          </a:p>
          <a:p>
            <a:pPr marL="0" indent="0" algn="r">
              <a:buNone/>
            </a:pPr>
            <a:r>
              <a:rPr lang="ar-SY" sz="2400" b="1" u="sng" dirty="0">
                <a:solidFill>
                  <a:schemeClr val="accent3">
                    <a:lumMod val="50000"/>
                  </a:schemeClr>
                </a:solidFill>
                <a:effectLst>
                  <a:outerShdw blurRad="38100" dist="38100" dir="2700000" algn="tl">
                    <a:srgbClr val="000000">
                      <a:alpha val="43137"/>
                    </a:srgbClr>
                  </a:outerShdw>
                </a:effectLst>
              </a:rPr>
              <a:t>مثال:</a:t>
            </a:r>
            <a:r>
              <a:rPr lang="ar-SY" sz="2200" b="1" dirty="0"/>
              <a:t> الإسراف في الأطمعة والأشربة في المناسبات والحديث الشريف فيه دعوة لترك الترف والابتعاد عنه، لانه مرض أصحابه بالكسل والميل للراحة.</a:t>
            </a:r>
          </a:p>
          <a:p>
            <a:pPr marL="0" indent="0" algn="ctr">
              <a:buNone/>
            </a:pPr>
            <a:r>
              <a:rPr lang="ar-SY" sz="2200" b="1" dirty="0">
                <a:effectLst>
                  <a:outerShdw blurRad="38100" dist="38100" dir="2700000" algn="tl">
                    <a:srgbClr val="000000">
                      <a:alpha val="43137"/>
                    </a:srgbClr>
                  </a:outerShdw>
                </a:effectLst>
              </a:rPr>
              <a:t>الهدفين الأساسين لأصل وجود الأنسان</a:t>
            </a:r>
          </a:p>
          <a:p>
            <a:pPr marL="0" indent="0" algn="ctr">
              <a:buNone/>
            </a:pPr>
            <a:endParaRPr lang="ar-SY" sz="2200" b="1" dirty="0">
              <a:effectLst>
                <a:outerShdw blurRad="38100" dist="38100" dir="2700000" algn="tl">
                  <a:srgbClr val="000000">
                    <a:alpha val="43137"/>
                  </a:srgbClr>
                </a:outerShdw>
              </a:effectLst>
            </a:endParaRPr>
          </a:p>
          <a:p>
            <a:pPr marL="0" indent="0" algn="ctr">
              <a:buNone/>
            </a:pPr>
            <a:endParaRPr lang="ar-SY" sz="2200" b="1" dirty="0">
              <a:effectLst>
                <a:outerShdw blurRad="38100" dist="38100" dir="2700000" algn="tl">
                  <a:srgbClr val="000000">
                    <a:alpha val="43137"/>
                  </a:srgbClr>
                </a:outerShdw>
              </a:effectLst>
            </a:endParaRPr>
          </a:p>
          <a:p>
            <a:pPr marL="0" indent="0" algn="r">
              <a:buNone/>
            </a:pPr>
            <a:r>
              <a:rPr lang="ar-SY" sz="2200" b="1" dirty="0">
                <a:effectLst>
                  <a:outerShdw blurRad="38100" dist="38100" dir="2700000" algn="tl">
                    <a:srgbClr val="000000">
                      <a:alpha val="43137"/>
                    </a:srgbClr>
                  </a:outerShdw>
                </a:effectLst>
              </a:rPr>
              <a:t>فالترف يؤدي إلى الهلاك </a:t>
            </a:r>
            <a:r>
              <a:rPr lang="ar-SY" sz="2400" b="1" u="sng" dirty="0">
                <a:solidFill>
                  <a:schemeClr val="accent3">
                    <a:lumMod val="50000"/>
                  </a:schemeClr>
                </a:solidFill>
              </a:rPr>
              <a:t>قال تعالى </a:t>
            </a:r>
            <a:r>
              <a:rPr lang="ar-SY" sz="2400" b="1" dirty="0">
                <a:effectLst>
                  <a:outerShdw blurRad="38100" dist="38100" dir="2700000" algn="tl">
                    <a:srgbClr val="000000">
                      <a:alpha val="43137"/>
                    </a:srgbClr>
                  </a:outerShdw>
                </a:effectLst>
              </a:rPr>
              <a:t>: </a:t>
            </a:r>
            <a:r>
              <a:rPr lang="en-US" sz="2400" b="1" i="0" dirty="0">
                <a:solidFill>
                  <a:srgbClr val="002060"/>
                </a:solidFill>
                <a:effectLst/>
                <a:latin typeface="HelveticaNeue"/>
              </a:rPr>
              <a:t>﴿</a:t>
            </a:r>
            <a:r>
              <a:rPr lang="ar-SY" sz="2400" b="1" i="0" dirty="0">
                <a:solidFill>
                  <a:srgbClr val="002060"/>
                </a:solidFill>
                <a:effectLst/>
                <a:latin typeface="HelveticaNeue"/>
              </a:rPr>
              <a:t> وَإِذَآ أَرَدْنَآ أَن نُّهْلِكَ قَرْيَةً أَمَرْنَا مُتْرَفِيهَا فَفَسَقُواْ فِيهَا فَحَقَّ عَلَيْهَا ٱلْقَوْلُ فَدَمَّرْنَٰهَا تَدْمِيرًا </a:t>
            </a:r>
            <a:r>
              <a:rPr lang="en-US" sz="2400" b="1" i="0" dirty="0">
                <a:solidFill>
                  <a:srgbClr val="002060"/>
                </a:solidFill>
                <a:effectLst/>
                <a:latin typeface="HelveticaNeue"/>
              </a:rPr>
              <a:t>﴾</a:t>
            </a:r>
            <a:endParaRPr lang="ar-SY" sz="2400" b="1" i="0" dirty="0">
              <a:solidFill>
                <a:srgbClr val="002060"/>
              </a:solidFill>
              <a:effectLst/>
              <a:latin typeface="HelveticaNeue"/>
            </a:endParaRPr>
          </a:p>
          <a:p>
            <a:pPr marL="0" indent="0" algn="r">
              <a:buNone/>
            </a:pPr>
            <a:endParaRPr lang="ar-SY" sz="2400" b="1" i="0" dirty="0">
              <a:solidFill>
                <a:srgbClr val="002060"/>
              </a:solidFill>
              <a:effectLst/>
              <a:latin typeface="HelveticaNeue"/>
            </a:endParaRPr>
          </a:p>
          <a:p>
            <a:pPr marL="0" indent="0" algn="r">
              <a:buNone/>
            </a:pPr>
            <a:r>
              <a:rPr lang="ar-SY" sz="2400" b="1" dirty="0">
                <a:solidFill>
                  <a:srgbClr val="FF0000"/>
                </a:solidFill>
                <a:effectLst>
                  <a:outerShdw blurRad="38100" dist="38100" dir="2700000" algn="tl">
                    <a:srgbClr val="000000">
                      <a:alpha val="43137"/>
                    </a:srgbClr>
                  </a:outerShdw>
                </a:effectLst>
              </a:rPr>
              <a:t>3 - الأمور التي نهى عنها الحديث الشريف:</a:t>
            </a:r>
          </a:p>
          <a:p>
            <a:pPr marL="0" indent="0" algn="r">
              <a:buNone/>
            </a:pPr>
            <a:r>
              <a:rPr lang="ar-SY" sz="2400" b="1" u="sng" dirty="0">
                <a:solidFill>
                  <a:srgbClr val="0070C0"/>
                </a:solidFill>
                <a:effectLst>
                  <a:outerShdw blurRad="38100" dist="38100" dir="2700000" algn="tl">
                    <a:srgbClr val="000000">
                      <a:alpha val="43137"/>
                    </a:srgbClr>
                  </a:outerShdw>
                </a:effectLst>
              </a:rPr>
              <a:t>اولاً</a:t>
            </a:r>
            <a:r>
              <a:rPr lang="ar-SY" sz="2200" b="1" dirty="0">
                <a:solidFill>
                  <a:srgbClr val="0070C0"/>
                </a:solidFill>
              </a:rPr>
              <a:t>: </a:t>
            </a:r>
            <a:r>
              <a:rPr lang="ar-SY" sz="2200" b="1" dirty="0"/>
              <a:t>النًهي عن لبس الحرير والديباج للرجل دون المرأة : فلبسها حرام على الرجل وحلال للمرأة</a:t>
            </a:r>
          </a:p>
          <a:p>
            <a:pPr marL="0" indent="0" algn="r">
              <a:buNone/>
            </a:pPr>
            <a:r>
              <a:rPr lang="ar-SY" sz="2200" b="1" dirty="0">
                <a:effectLst>
                  <a:outerShdw blurRad="38100" dist="38100" dir="2700000" algn="tl">
                    <a:srgbClr val="000000">
                      <a:alpha val="43137"/>
                    </a:srgbClr>
                  </a:outerShdw>
                </a:effectLst>
              </a:rPr>
              <a:t>سبب تحريم الحرير والديباج للرجال :</a:t>
            </a:r>
          </a:p>
          <a:p>
            <a:pPr marL="0" indent="0" algn="r">
              <a:buNone/>
            </a:pPr>
            <a:endParaRPr lang="ar-SY" sz="2200" b="1" dirty="0"/>
          </a:p>
          <a:p>
            <a:pPr marL="0" indent="0" algn="r">
              <a:buNone/>
            </a:pPr>
            <a:endParaRPr lang="ar-SY" sz="2200" b="1" dirty="0"/>
          </a:p>
        </p:txBody>
      </p:sp>
      <p:sp>
        <p:nvSpPr>
          <p:cNvPr id="4" name="Double Bracket 3">
            <a:extLst>
              <a:ext uri="{FF2B5EF4-FFF2-40B4-BE49-F238E27FC236}">
                <a16:creationId xmlns:a16="http://schemas.microsoft.com/office/drawing/2014/main" id="{2769919A-B09A-488D-86A5-487BF741D6FB}"/>
              </a:ext>
            </a:extLst>
          </p:cNvPr>
          <p:cNvSpPr/>
          <p:nvPr/>
        </p:nvSpPr>
        <p:spPr>
          <a:xfrm>
            <a:off x="2151530" y="2128702"/>
            <a:ext cx="2432470" cy="293801"/>
          </a:xfrm>
          <a:prstGeom prst="bracketPair">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r>
              <a:rPr lang="ar-SY" sz="2200" b="1" dirty="0">
                <a:effectLst>
                  <a:outerShdw blurRad="38100" dist="38100" dir="2700000" algn="tl">
                    <a:srgbClr val="000000">
                      <a:alpha val="43137"/>
                    </a:srgbClr>
                  </a:outerShdw>
                </a:effectLst>
              </a:rPr>
              <a:t>عبادة الله سبحانه وتعالى</a:t>
            </a:r>
            <a:endParaRPr lang="en-US" sz="2200" b="1" dirty="0">
              <a:effectLst>
                <a:outerShdw blurRad="38100" dist="38100" dir="2700000" algn="tl">
                  <a:srgbClr val="000000">
                    <a:alpha val="43137"/>
                  </a:srgbClr>
                </a:outerShdw>
              </a:effectLst>
            </a:endParaRPr>
          </a:p>
        </p:txBody>
      </p:sp>
      <p:sp>
        <p:nvSpPr>
          <p:cNvPr id="5" name="Double Bracket 4">
            <a:extLst>
              <a:ext uri="{FF2B5EF4-FFF2-40B4-BE49-F238E27FC236}">
                <a16:creationId xmlns:a16="http://schemas.microsoft.com/office/drawing/2014/main" id="{0D260F2D-3578-487B-9FA7-B7731C9BC7BC}"/>
              </a:ext>
            </a:extLst>
          </p:cNvPr>
          <p:cNvSpPr/>
          <p:nvPr/>
        </p:nvSpPr>
        <p:spPr>
          <a:xfrm>
            <a:off x="7995759" y="2128702"/>
            <a:ext cx="2432470" cy="293801"/>
          </a:xfrm>
          <a:prstGeom prst="bracketPair">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r>
              <a:rPr lang="ar-SY" sz="2200" b="1" dirty="0">
                <a:effectLst>
                  <a:outerShdw blurRad="38100" dist="38100" dir="2700000" algn="tl">
                    <a:srgbClr val="000000">
                      <a:alpha val="43137"/>
                    </a:srgbClr>
                  </a:outerShdw>
                </a:effectLst>
              </a:rPr>
              <a:t>عمارة الأرض</a:t>
            </a:r>
            <a:endParaRPr lang="en-US" sz="2200" b="1" dirty="0">
              <a:effectLst>
                <a:outerShdw blurRad="38100" dist="38100" dir="2700000" algn="tl">
                  <a:srgbClr val="000000">
                    <a:alpha val="43137"/>
                  </a:srgbClr>
                </a:outerShdw>
              </a:effectLst>
            </a:endParaRPr>
          </a:p>
        </p:txBody>
      </p:sp>
      <p:sp>
        <p:nvSpPr>
          <p:cNvPr id="6" name="Double Bracket 5">
            <a:extLst>
              <a:ext uri="{FF2B5EF4-FFF2-40B4-BE49-F238E27FC236}">
                <a16:creationId xmlns:a16="http://schemas.microsoft.com/office/drawing/2014/main" id="{EC2F04F7-167D-4453-8B38-0323AF77C54B}"/>
              </a:ext>
            </a:extLst>
          </p:cNvPr>
          <p:cNvSpPr/>
          <p:nvPr/>
        </p:nvSpPr>
        <p:spPr>
          <a:xfrm>
            <a:off x="6188615" y="4938909"/>
            <a:ext cx="2434676" cy="413020"/>
          </a:xfrm>
          <a:prstGeom prst="bracketPair">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r>
              <a:rPr lang="ar-SY" sz="2200" b="1" dirty="0">
                <a:effectLst>
                  <a:outerShdw blurRad="38100" dist="38100" dir="2700000" algn="tl">
                    <a:srgbClr val="000000">
                      <a:alpha val="43137"/>
                    </a:srgbClr>
                  </a:outerShdw>
                </a:effectLst>
              </a:rPr>
              <a:t>ترك الإسراف والتبذير</a:t>
            </a:r>
            <a:endParaRPr lang="en-US" sz="2200" b="1" dirty="0">
              <a:effectLst>
                <a:outerShdw blurRad="38100" dist="38100" dir="2700000" algn="tl">
                  <a:srgbClr val="000000">
                    <a:alpha val="43137"/>
                  </a:srgbClr>
                </a:outerShdw>
              </a:effectLst>
            </a:endParaRPr>
          </a:p>
        </p:txBody>
      </p:sp>
      <p:sp>
        <p:nvSpPr>
          <p:cNvPr id="7" name="Double Bracket 6">
            <a:extLst>
              <a:ext uri="{FF2B5EF4-FFF2-40B4-BE49-F238E27FC236}">
                <a16:creationId xmlns:a16="http://schemas.microsoft.com/office/drawing/2014/main" id="{CE1FC470-4E86-4A03-A415-B693C9F647D5}"/>
              </a:ext>
            </a:extLst>
          </p:cNvPr>
          <p:cNvSpPr/>
          <p:nvPr/>
        </p:nvSpPr>
        <p:spPr>
          <a:xfrm>
            <a:off x="3570917" y="4938307"/>
            <a:ext cx="2432470" cy="425867"/>
          </a:xfrm>
          <a:prstGeom prst="bracketPair">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r>
              <a:rPr lang="ar-SY" sz="2200" b="1" dirty="0">
                <a:effectLst>
                  <a:outerShdw blurRad="38100" dist="38100" dir="2700000" algn="tl">
                    <a:srgbClr val="000000">
                      <a:alpha val="43137"/>
                    </a:srgbClr>
                  </a:outerShdw>
                </a:effectLst>
              </a:rPr>
              <a:t>عدم تشبه الرجل بالمرأة</a:t>
            </a:r>
            <a:endParaRPr lang="en-US" sz="2200" b="1" dirty="0">
              <a:effectLst>
                <a:outerShdw blurRad="38100" dist="38100" dir="2700000" algn="tl">
                  <a:srgbClr val="000000">
                    <a:alpha val="43137"/>
                  </a:srgbClr>
                </a:outerShdw>
              </a:effectLst>
            </a:endParaRPr>
          </a:p>
        </p:txBody>
      </p:sp>
      <p:sp>
        <p:nvSpPr>
          <p:cNvPr id="8" name="Double Bracket 7">
            <a:extLst>
              <a:ext uri="{FF2B5EF4-FFF2-40B4-BE49-F238E27FC236}">
                <a16:creationId xmlns:a16="http://schemas.microsoft.com/office/drawing/2014/main" id="{863E4708-3EC1-4F46-9E00-D9E950B32B1B}"/>
              </a:ext>
            </a:extLst>
          </p:cNvPr>
          <p:cNvSpPr/>
          <p:nvPr/>
        </p:nvSpPr>
        <p:spPr>
          <a:xfrm>
            <a:off x="569223" y="4926062"/>
            <a:ext cx="2814259" cy="425867"/>
          </a:xfrm>
          <a:prstGeom prst="bracketPair">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r>
              <a:rPr lang="ar-SY" sz="2200" b="1" dirty="0">
                <a:effectLst>
                  <a:outerShdw blurRad="38100" dist="38100" dir="2700000" algn="tl">
                    <a:srgbClr val="000000">
                      <a:alpha val="43137"/>
                    </a:srgbClr>
                  </a:outerShdw>
                </a:effectLst>
              </a:rPr>
              <a:t>إيقاء الرجل على رجولته وقوته</a:t>
            </a:r>
            <a:endParaRPr lang="en-US" sz="2200" b="1" dirty="0">
              <a:effectLst>
                <a:outerShdw blurRad="38100" dist="38100" dir="2700000" algn="tl">
                  <a:srgbClr val="000000">
                    <a:alpha val="43137"/>
                  </a:srgbClr>
                </a:outerShdw>
              </a:effectLst>
            </a:endParaRPr>
          </a:p>
        </p:txBody>
      </p:sp>
      <p:sp>
        <p:nvSpPr>
          <p:cNvPr id="10" name="Frame 9">
            <a:extLst>
              <a:ext uri="{FF2B5EF4-FFF2-40B4-BE49-F238E27FC236}">
                <a16:creationId xmlns:a16="http://schemas.microsoft.com/office/drawing/2014/main" id="{57C66B21-837A-4122-A6B5-28A245CC2292}"/>
              </a:ext>
            </a:extLst>
          </p:cNvPr>
          <p:cNvSpPr/>
          <p:nvPr/>
        </p:nvSpPr>
        <p:spPr>
          <a:xfrm>
            <a:off x="2427921" y="5795682"/>
            <a:ext cx="7119495" cy="847165"/>
          </a:xfrm>
          <a:prstGeom prst="frame">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indent="0" algn="r">
              <a:buNone/>
            </a:pPr>
            <a:r>
              <a:rPr lang="ar-SY" sz="2200" b="1">
                <a:solidFill>
                  <a:srgbClr val="FF0000"/>
                </a:solidFill>
                <a:effectLst>
                  <a:outerShdw blurRad="38100" dist="38100" dir="2700000" algn="tl">
                    <a:srgbClr val="000000">
                      <a:alpha val="43137"/>
                    </a:srgbClr>
                  </a:outerShdw>
                </a:effectLst>
              </a:rPr>
              <a:t>وجزاء من يلبس الحرير في الدنيا من الرجال أن يحرم من لبسه في الآخرة</a:t>
            </a:r>
            <a:endParaRPr lang="ar-SY" sz="2200" b="1" dirty="0">
              <a:solidFill>
                <a:srgbClr val="FF0000"/>
              </a:solidFill>
            </a:endParaRPr>
          </a:p>
        </p:txBody>
      </p:sp>
    </p:spTree>
    <p:extLst>
      <p:ext uri="{BB962C8B-B14F-4D97-AF65-F5344CB8AC3E}">
        <p14:creationId xmlns:p14="http://schemas.microsoft.com/office/powerpoint/2010/main" val="4289835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B509E7-0B01-491E-A4AD-C9F6A92757CE}"/>
              </a:ext>
            </a:extLst>
          </p:cNvPr>
          <p:cNvSpPr>
            <a:spLocks noGrp="1"/>
          </p:cNvSpPr>
          <p:nvPr>
            <p:ph idx="1"/>
          </p:nvPr>
        </p:nvSpPr>
        <p:spPr>
          <a:xfrm>
            <a:off x="0" y="0"/>
            <a:ext cx="12192000" cy="6858001"/>
          </a:xfrm>
        </p:spPr>
        <p:txBody>
          <a:bodyPr>
            <a:normAutofit fontScale="55000" lnSpcReduction="20000"/>
          </a:bodyPr>
          <a:lstStyle/>
          <a:p>
            <a:pPr marL="0" indent="0" algn="r">
              <a:buNone/>
            </a:pPr>
            <a:endParaRPr lang="ar-SY" sz="2900" b="1" u="sng" dirty="0">
              <a:solidFill>
                <a:srgbClr val="0070C0"/>
              </a:solidFill>
              <a:effectLst>
                <a:outerShdw blurRad="38100" dist="38100" dir="2700000" algn="tl">
                  <a:srgbClr val="000000">
                    <a:alpha val="43137"/>
                  </a:srgbClr>
                </a:outerShdw>
              </a:effectLst>
            </a:endParaRPr>
          </a:p>
          <a:p>
            <a:pPr marL="0" indent="0" algn="r">
              <a:buNone/>
            </a:pPr>
            <a:r>
              <a:rPr lang="ar-SY" sz="4000" b="1" u="sng" dirty="0">
                <a:solidFill>
                  <a:srgbClr val="0070C0"/>
                </a:solidFill>
                <a:effectLst>
                  <a:outerShdw blurRad="38100" dist="38100" dir="2700000" algn="tl">
                    <a:srgbClr val="000000">
                      <a:alpha val="43137"/>
                    </a:srgbClr>
                  </a:outerShdw>
                </a:effectLst>
              </a:rPr>
              <a:t>ثانياً</a:t>
            </a:r>
            <a:r>
              <a:rPr lang="ar-SY" sz="2400" b="1" dirty="0">
                <a:solidFill>
                  <a:srgbClr val="0070C0"/>
                </a:solidFill>
                <a:effectLst>
                  <a:outerShdw blurRad="38100" dist="38100" dir="2700000" algn="tl">
                    <a:srgbClr val="000000">
                      <a:alpha val="43137"/>
                    </a:srgbClr>
                  </a:outerShdw>
                </a:effectLst>
              </a:rPr>
              <a:t>:</a:t>
            </a:r>
            <a:r>
              <a:rPr lang="ar-SY" sz="2400" b="1" dirty="0">
                <a:solidFill>
                  <a:srgbClr val="FF0000"/>
                </a:solidFill>
                <a:effectLst>
                  <a:outerShdw blurRad="38100" dist="38100" dir="2700000" algn="tl">
                    <a:srgbClr val="000000">
                      <a:alpha val="43137"/>
                    </a:srgbClr>
                  </a:outerShdw>
                </a:effectLst>
              </a:rPr>
              <a:t> </a:t>
            </a:r>
            <a:r>
              <a:rPr lang="ar-SY" sz="4000" b="1" dirty="0"/>
              <a:t>النهي عن الأكل والشرب في آنية الذهب والفضة: نهى الرسول ﷺ عن الأكل و الشرب في الأواني المصنوعة من الذهب والفضة، والنهي لكل من الرجل والمرأة كما يحذر من استخدماها في البيوت والمطاعم</a:t>
            </a:r>
          </a:p>
          <a:p>
            <a:pPr marL="0" indent="0" algn="r">
              <a:buNone/>
            </a:pPr>
            <a:endParaRPr lang="ar-SY" sz="2200" b="1" dirty="0"/>
          </a:p>
          <a:p>
            <a:pPr marL="0" indent="0" algn="r">
              <a:buNone/>
            </a:pPr>
            <a:r>
              <a:rPr lang="ar-SY" sz="4000" b="1" dirty="0">
                <a:solidFill>
                  <a:srgbClr val="002060"/>
                </a:solidFill>
                <a:effectLst>
                  <a:outerShdw blurRad="38100" dist="38100" dir="2700000" algn="tl">
                    <a:srgbClr val="000000">
                      <a:alpha val="43137"/>
                    </a:srgbClr>
                  </a:outerShdw>
                </a:effectLst>
              </a:rPr>
              <a:t>ويحمل النهي والتحذير في الحديث الشريف على الأسباب الآتية:</a:t>
            </a:r>
          </a:p>
          <a:p>
            <a:pPr marL="0" indent="0" algn="r">
              <a:buNone/>
            </a:pPr>
            <a:endParaRPr lang="ar-SY" sz="2400" b="1" dirty="0">
              <a:solidFill>
                <a:srgbClr val="002060"/>
              </a:solidFill>
            </a:endParaRPr>
          </a:p>
          <a:p>
            <a:pPr marL="0" indent="0" algn="r">
              <a:buNone/>
            </a:pPr>
            <a:endParaRPr lang="ar-SY" sz="2400" b="1" dirty="0">
              <a:solidFill>
                <a:srgbClr val="002060"/>
              </a:solidFill>
            </a:endParaRPr>
          </a:p>
          <a:p>
            <a:pPr marL="0" indent="0" algn="r">
              <a:buNone/>
            </a:pPr>
            <a:endParaRPr lang="ar-SY" sz="2400" b="1" dirty="0">
              <a:solidFill>
                <a:srgbClr val="002060"/>
              </a:solidFill>
            </a:endParaRPr>
          </a:p>
          <a:p>
            <a:pPr marL="0" indent="0" algn="r">
              <a:buNone/>
            </a:pPr>
            <a:endParaRPr lang="ar-SY" sz="2400" b="1" dirty="0">
              <a:solidFill>
                <a:srgbClr val="002060"/>
              </a:solidFill>
            </a:endParaRPr>
          </a:p>
          <a:p>
            <a:pPr marL="0" indent="0" algn="r">
              <a:buNone/>
            </a:pPr>
            <a:endParaRPr lang="ar-SY" sz="2400" b="1" dirty="0">
              <a:solidFill>
                <a:srgbClr val="002060"/>
              </a:solidFill>
            </a:endParaRPr>
          </a:p>
          <a:p>
            <a:pPr marL="0" indent="0" algn="r">
              <a:buNone/>
            </a:pPr>
            <a:endParaRPr lang="ar-SY" sz="2400" b="1" dirty="0">
              <a:solidFill>
                <a:srgbClr val="002060"/>
              </a:solidFill>
            </a:endParaRPr>
          </a:p>
          <a:p>
            <a:pPr marL="0" indent="0" algn="ctr">
              <a:buNone/>
            </a:pPr>
            <a:endParaRPr lang="ar-SY" sz="2400" b="1" dirty="0">
              <a:solidFill>
                <a:srgbClr val="002060"/>
              </a:solidFill>
            </a:endParaRPr>
          </a:p>
          <a:p>
            <a:pPr marL="0" indent="0" algn="r">
              <a:buNone/>
            </a:pPr>
            <a:endParaRPr lang="ar-SY" sz="2400" b="1" dirty="0">
              <a:solidFill>
                <a:srgbClr val="002060"/>
              </a:solidFill>
            </a:endParaRPr>
          </a:p>
          <a:p>
            <a:pPr marL="0" indent="0" algn="r">
              <a:buNone/>
            </a:pPr>
            <a:endParaRPr lang="ar-SY" sz="2400" b="1" dirty="0">
              <a:solidFill>
                <a:srgbClr val="002060"/>
              </a:solidFill>
            </a:endParaRPr>
          </a:p>
          <a:p>
            <a:pPr marL="0" indent="0" algn="r">
              <a:buNone/>
            </a:pPr>
            <a:r>
              <a:rPr lang="ar-SY" sz="4400" b="1" dirty="0">
                <a:solidFill>
                  <a:srgbClr val="FF0000"/>
                </a:solidFill>
                <a:effectLst>
                  <a:outerShdw blurRad="38100" dist="38100" dir="2700000" algn="tl">
                    <a:srgbClr val="000000">
                      <a:alpha val="43137"/>
                    </a:srgbClr>
                  </a:outerShdw>
                </a:effectLst>
              </a:rPr>
              <a:t>4 - كف ارتقى المسلمون في الماضي: </a:t>
            </a:r>
            <a:endParaRPr lang="ar-SY" sz="4400" b="1" dirty="0">
              <a:solidFill>
                <a:srgbClr val="002060"/>
              </a:solidFill>
            </a:endParaRPr>
          </a:p>
          <a:p>
            <a:pPr marL="0" indent="0" algn="r">
              <a:buNone/>
            </a:pPr>
            <a:r>
              <a:rPr lang="ar-SY" sz="4000" b="1" dirty="0"/>
              <a:t>إن الإسلام ارتقى، وانتشر، وساد، وحكم، حينما كان أبناؤه رجالاً أصحاب شجاعة وبطولة،</a:t>
            </a:r>
          </a:p>
          <a:p>
            <a:pPr marL="0" indent="0" algn="r">
              <a:buNone/>
            </a:pPr>
            <a:r>
              <a:rPr lang="ar-SY" sz="4000" b="1" dirty="0"/>
              <a:t> معتدلين في معيشتهم لا يسرفون ولا يبخلون فلم تنعم أبناؤه بالترف والرفاهية أصيبو بالضعف والذل والهوان لذا يجب على المسلمين الابتعاد عن الترف والراحة والبطالة واستبدال ذلك بالعمل والنشاط والحركة، حتى يعودو كما كانو في الماضي أقوياء سادة للعالمين</a:t>
            </a:r>
          </a:p>
          <a:p>
            <a:pPr marL="0" indent="0" algn="r">
              <a:buNone/>
            </a:pPr>
            <a:endParaRPr lang="ar-SY" sz="4000" b="1" dirty="0">
              <a:solidFill>
                <a:srgbClr val="002060"/>
              </a:solidFill>
            </a:endParaRPr>
          </a:p>
          <a:p>
            <a:pPr marL="0" indent="0" algn="r">
              <a:buNone/>
            </a:pPr>
            <a:endParaRPr lang="ar-SY" sz="2400" b="1" dirty="0">
              <a:solidFill>
                <a:srgbClr val="002060"/>
              </a:solidFill>
            </a:endParaRPr>
          </a:p>
          <a:p>
            <a:pPr marL="0" indent="0" algn="r">
              <a:buNone/>
            </a:pPr>
            <a:endParaRPr lang="ar-SY" sz="2400" b="1" dirty="0">
              <a:solidFill>
                <a:srgbClr val="002060"/>
              </a:solidFill>
            </a:endParaRPr>
          </a:p>
          <a:p>
            <a:pPr marL="0" indent="0" algn="r">
              <a:buNone/>
            </a:pPr>
            <a:endParaRPr lang="ar-SY" sz="2400" b="1" dirty="0">
              <a:solidFill>
                <a:srgbClr val="002060"/>
              </a:solidFill>
            </a:endParaRPr>
          </a:p>
          <a:p>
            <a:pPr marL="0" indent="0" algn="r">
              <a:buNone/>
            </a:pPr>
            <a:r>
              <a:rPr lang="ar-SY" sz="2400" b="1" dirty="0">
                <a:solidFill>
                  <a:srgbClr val="002060"/>
                </a:solidFill>
              </a:rPr>
              <a:t> </a:t>
            </a:r>
            <a:endParaRPr lang="en-US" sz="2400" dirty="0"/>
          </a:p>
        </p:txBody>
      </p:sp>
      <p:sp>
        <p:nvSpPr>
          <p:cNvPr id="4" name="Double Bracket 3">
            <a:extLst>
              <a:ext uri="{FF2B5EF4-FFF2-40B4-BE49-F238E27FC236}">
                <a16:creationId xmlns:a16="http://schemas.microsoft.com/office/drawing/2014/main" id="{B9076B46-744A-4F53-906E-195AF007C12B}"/>
              </a:ext>
            </a:extLst>
          </p:cNvPr>
          <p:cNvSpPr/>
          <p:nvPr/>
        </p:nvSpPr>
        <p:spPr>
          <a:xfrm>
            <a:off x="4598888" y="1474683"/>
            <a:ext cx="7449671" cy="56253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200" b="1" dirty="0">
                <a:solidFill>
                  <a:schemeClr val="tx1">
                    <a:lumMod val="95000"/>
                    <a:lumOff val="5000"/>
                  </a:schemeClr>
                </a:solidFill>
                <a:effectLst>
                  <a:outerShdw blurRad="38100" dist="38100" dir="2700000" algn="tl">
                    <a:srgbClr val="000000">
                      <a:alpha val="43137"/>
                    </a:srgbClr>
                  </a:outerShdw>
                </a:effectLst>
              </a:rPr>
              <a:t>حتى لا يشيع الإسراف فيه كسرٌ لقلوب الفقراء الذين لايجدونحاجاتهم الضرورية</a:t>
            </a:r>
            <a:endParaRPr lang="en-US" sz="2200" b="1" dirty="0">
              <a:solidFill>
                <a:schemeClr val="tx1">
                  <a:lumMod val="95000"/>
                  <a:lumOff val="5000"/>
                </a:schemeClr>
              </a:solidFill>
              <a:effectLst>
                <a:outerShdw blurRad="38100" dist="38100" dir="2700000" algn="tl">
                  <a:srgbClr val="000000">
                    <a:alpha val="43137"/>
                  </a:srgbClr>
                </a:outerShdw>
              </a:effectLst>
            </a:endParaRPr>
          </a:p>
        </p:txBody>
      </p:sp>
      <p:sp>
        <p:nvSpPr>
          <p:cNvPr id="5" name="Double Bracket 4">
            <a:extLst>
              <a:ext uri="{FF2B5EF4-FFF2-40B4-BE49-F238E27FC236}">
                <a16:creationId xmlns:a16="http://schemas.microsoft.com/office/drawing/2014/main" id="{9D86C6DE-9620-4419-9796-FD4A1A4868E1}"/>
              </a:ext>
            </a:extLst>
          </p:cNvPr>
          <p:cNvSpPr/>
          <p:nvPr/>
        </p:nvSpPr>
        <p:spPr>
          <a:xfrm>
            <a:off x="4585445" y="2168334"/>
            <a:ext cx="7449671" cy="56253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200" b="1" dirty="0">
                <a:solidFill>
                  <a:schemeClr val="tx1">
                    <a:lumMod val="95000"/>
                    <a:lumOff val="5000"/>
                  </a:schemeClr>
                </a:solidFill>
                <a:effectLst>
                  <a:outerShdw blurRad="38100" dist="38100" dir="2700000" algn="tl">
                    <a:srgbClr val="000000">
                      <a:alpha val="43137"/>
                    </a:srgbClr>
                  </a:outerShdw>
                </a:effectLst>
              </a:rPr>
              <a:t>لان الاسراف فيه كسرٌ لقلوب الفقراء الذين لا يجدون حاجاتهم الضرورية</a:t>
            </a:r>
            <a:endParaRPr lang="en-US" sz="2200" b="1" dirty="0">
              <a:solidFill>
                <a:schemeClr val="tx1">
                  <a:lumMod val="95000"/>
                  <a:lumOff val="5000"/>
                </a:schemeClr>
              </a:solidFill>
              <a:effectLst>
                <a:outerShdw blurRad="38100" dist="38100" dir="2700000" algn="tl">
                  <a:srgbClr val="000000">
                    <a:alpha val="43137"/>
                  </a:srgbClr>
                </a:outerShdw>
              </a:effectLst>
            </a:endParaRPr>
          </a:p>
        </p:txBody>
      </p:sp>
      <p:sp>
        <p:nvSpPr>
          <p:cNvPr id="8" name="Double Bracket 7">
            <a:extLst>
              <a:ext uri="{FF2B5EF4-FFF2-40B4-BE49-F238E27FC236}">
                <a16:creationId xmlns:a16="http://schemas.microsoft.com/office/drawing/2014/main" id="{04B96062-EBFB-4331-A4A6-209622EC982C}"/>
              </a:ext>
            </a:extLst>
          </p:cNvPr>
          <p:cNvSpPr/>
          <p:nvPr/>
        </p:nvSpPr>
        <p:spPr>
          <a:xfrm>
            <a:off x="4598888" y="2949366"/>
            <a:ext cx="7449671" cy="56253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200" b="1" dirty="0">
                <a:solidFill>
                  <a:schemeClr val="tx1">
                    <a:lumMod val="95000"/>
                    <a:lumOff val="5000"/>
                  </a:schemeClr>
                </a:solidFill>
                <a:effectLst>
                  <a:outerShdw blurRad="38100" dist="38100" dir="2700000" algn="tl">
                    <a:srgbClr val="000000">
                      <a:alpha val="43137"/>
                    </a:srgbClr>
                  </a:outerShdw>
                </a:effectLst>
              </a:rPr>
              <a:t>الأسراف يؤدي إلى الفقر</a:t>
            </a:r>
            <a:endParaRPr lang="en-US" sz="2200" b="1" dirty="0">
              <a:solidFill>
                <a:schemeClr val="tx1">
                  <a:lumMod val="95000"/>
                  <a:lumOff val="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4935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376</Words>
  <Application>Microsoft Office PowerPoint</Application>
  <PresentationFormat>Widescreen</PresentationFormat>
  <Paragraphs>53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HelveticaNeue</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Alsalh</dc:creator>
  <cp:lastModifiedBy>Ahmad Alsalh</cp:lastModifiedBy>
  <cp:revision>15</cp:revision>
  <dcterms:created xsi:type="dcterms:W3CDTF">2021-03-14T13:48:32Z</dcterms:created>
  <dcterms:modified xsi:type="dcterms:W3CDTF">2021-03-14T16:14:15Z</dcterms:modified>
</cp:coreProperties>
</file>