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 Alsalh" initials="AA" lastIdx="1" clrIdx="0">
    <p:extLst>
      <p:ext uri="{19B8F6BF-5375-455C-9EA6-DF929625EA0E}">
        <p15:presenceInfo xmlns:p15="http://schemas.microsoft.com/office/powerpoint/2012/main" userId="7e85c1cbeb9376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5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AF4E-9F4A-4C83-836B-B27775F9DF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61BB47-4F21-4AC2-9E96-BF02D02539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EF7B6F-B3BA-4653-8E32-874ABCDA5BA5}"/>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5" name="Footer Placeholder 4">
            <a:extLst>
              <a:ext uri="{FF2B5EF4-FFF2-40B4-BE49-F238E27FC236}">
                <a16:creationId xmlns:a16="http://schemas.microsoft.com/office/drawing/2014/main" id="{2C0A5FD4-0F1F-4B1C-B543-961CD24B4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5ADB4E-A0DE-4C9E-BACD-225AA6168B6B}"/>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94307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81EE-47CF-415E-9641-CDCC3CCB87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3588A-66CC-49DC-B3AE-AEB51CF551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E00D8B-1FA1-4BF2-86D4-CD5B236DFFFE}"/>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5" name="Footer Placeholder 4">
            <a:extLst>
              <a:ext uri="{FF2B5EF4-FFF2-40B4-BE49-F238E27FC236}">
                <a16:creationId xmlns:a16="http://schemas.microsoft.com/office/drawing/2014/main" id="{F316F017-6395-49B5-8EA8-19C2CB8C9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A6C395-948A-486C-9087-F0D971C3642D}"/>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375981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720027-A9B2-412C-908D-3EB897886C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761D77-AD52-46A4-BC43-3187CAE733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773E4-9CA6-4DDF-8AF6-BFFA4FDC0BF1}"/>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5" name="Footer Placeholder 4">
            <a:extLst>
              <a:ext uri="{FF2B5EF4-FFF2-40B4-BE49-F238E27FC236}">
                <a16:creationId xmlns:a16="http://schemas.microsoft.com/office/drawing/2014/main" id="{9604CCB3-9289-4680-A824-BD4BEEF97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C36782-234D-4FBD-BDB4-303B8D7F46D2}"/>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300809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45B99-190E-443F-92CB-748FD908A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F51DE-5226-4538-B6D7-7F29C181FE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30BB4F-D4BE-4726-AD0E-8DC7C4959926}"/>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5" name="Footer Placeholder 4">
            <a:extLst>
              <a:ext uri="{FF2B5EF4-FFF2-40B4-BE49-F238E27FC236}">
                <a16:creationId xmlns:a16="http://schemas.microsoft.com/office/drawing/2014/main" id="{77CB0D79-32B7-45D1-B8F2-B3101E1800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29A9E-0AC0-4BD7-8BF1-2DF485D5CFD9}"/>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224850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12E3F-0C0C-47D9-B88B-590981C211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9B3134-7C2C-41A4-912B-AE615E6536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7554D9-B9EF-44E7-AB02-A85328F047D9}"/>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5" name="Footer Placeholder 4">
            <a:extLst>
              <a:ext uri="{FF2B5EF4-FFF2-40B4-BE49-F238E27FC236}">
                <a16:creationId xmlns:a16="http://schemas.microsoft.com/office/drawing/2014/main" id="{2875715E-3AD4-476E-A02A-26B3F2D550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FF8A3-40FE-4E6F-B0F1-4E238A954912}"/>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152588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E8D8E-22A3-49F7-BC45-134787D57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ACC513-8356-4E04-9EB7-A1BE23309B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ECE2C0-D0F7-41D6-9434-43A1A0D60A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FC5CC5-99A0-48DA-BBEA-687F8CAD9AFA}"/>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6" name="Footer Placeholder 5">
            <a:extLst>
              <a:ext uri="{FF2B5EF4-FFF2-40B4-BE49-F238E27FC236}">
                <a16:creationId xmlns:a16="http://schemas.microsoft.com/office/drawing/2014/main" id="{B7970A92-D505-440B-B131-73E36D4F87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5F8752-B782-4056-AF29-82D356CC1678}"/>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1684146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5241-D535-4BCD-B743-BA33E72BD4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B02C83-6744-4E5A-8C34-D9D0DBBEC2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FCCDD5-11F9-409C-B00B-2BB40A9BB8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BA170A-8E15-4E9A-AEEB-711234D04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A2E6D8-31BB-4137-B329-2113F6D657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390A29-FDEB-4082-A8CD-8699B92D8158}"/>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8" name="Footer Placeholder 7">
            <a:extLst>
              <a:ext uri="{FF2B5EF4-FFF2-40B4-BE49-F238E27FC236}">
                <a16:creationId xmlns:a16="http://schemas.microsoft.com/office/drawing/2014/main" id="{055C5DDC-4378-45F6-ADB4-59C40D9EAA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13566F-6882-461D-ADB6-B9377FCB6910}"/>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248296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4537D-71A0-424A-A045-74E5E8104C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209582-BD92-4579-A0DE-0AFDFB121645}"/>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4" name="Footer Placeholder 3">
            <a:extLst>
              <a:ext uri="{FF2B5EF4-FFF2-40B4-BE49-F238E27FC236}">
                <a16:creationId xmlns:a16="http://schemas.microsoft.com/office/drawing/2014/main" id="{790C20A6-93F8-456F-9207-B1024AC77E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05453E-FEF8-48DD-B649-0C712800039C}"/>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230693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99B36B-0D1F-4879-816B-FF897B2554ED}"/>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3" name="Footer Placeholder 2">
            <a:extLst>
              <a:ext uri="{FF2B5EF4-FFF2-40B4-BE49-F238E27FC236}">
                <a16:creationId xmlns:a16="http://schemas.microsoft.com/office/drawing/2014/main" id="{18E7C1B2-9847-4183-9418-156BC2E992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89C344-4CB9-4118-91C8-CA1EA8A2A6FF}"/>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20161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5F68E-FA09-4F0C-9F4B-EF9BAF869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8D495D-C720-48EA-BA06-4D2DEEB0A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08AF6F-2CFD-4325-8216-55FAAD45F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B52083-D749-4A8C-8428-50AA5E9D226B}"/>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6" name="Footer Placeholder 5">
            <a:extLst>
              <a:ext uri="{FF2B5EF4-FFF2-40B4-BE49-F238E27FC236}">
                <a16:creationId xmlns:a16="http://schemas.microsoft.com/office/drawing/2014/main" id="{E31F6F93-A701-4A1D-A35A-0EF0F671A5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0075EF-F892-478D-B18D-409E75412634}"/>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616697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4D2C2-16F9-4A9D-A315-E1050EF998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FCD967-6ABA-43BF-8ABF-D18B5C4C50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72CFAB-DBC9-4392-913B-050B9C6C2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B09E9F-53B9-4F8C-AB32-7F5508D860FC}"/>
              </a:ext>
            </a:extLst>
          </p:cNvPr>
          <p:cNvSpPr>
            <a:spLocks noGrp="1"/>
          </p:cNvSpPr>
          <p:nvPr>
            <p:ph type="dt" sz="half" idx="10"/>
          </p:nvPr>
        </p:nvSpPr>
        <p:spPr/>
        <p:txBody>
          <a:bodyPr/>
          <a:lstStyle/>
          <a:p>
            <a:fld id="{2BE6C79F-1E29-4F65-8348-BF8A41D8B6C8}" type="datetimeFigureOut">
              <a:rPr lang="en-US" smtClean="0"/>
              <a:t>2021-03-18</a:t>
            </a:fld>
            <a:endParaRPr lang="en-US"/>
          </a:p>
        </p:txBody>
      </p:sp>
      <p:sp>
        <p:nvSpPr>
          <p:cNvPr id="6" name="Footer Placeholder 5">
            <a:extLst>
              <a:ext uri="{FF2B5EF4-FFF2-40B4-BE49-F238E27FC236}">
                <a16:creationId xmlns:a16="http://schemas.microsoft.com/office/drawing/2014/main" id="{2C09F1D4-9F44-4589-8BED-7B659CDA99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8F37B-F0AD-48AC-9679-87D96D40DC64}"/>
              </a:ext>
            </a:extLst>
          </p:cNvPr>
          <p:cNvSpPr>
            <a:spLocks noGrp="1"/>
          </p:cNvSpPr>
          <p:nvPr>
            <p:ph type="sldNum" sz="quarter" idx="12"/>
          </p:nvPr>
        </p:nvSpPr>
        <p:spPr/>
        <p:txBody>
          <a:bodyPr/>
          <a:lstStyle/>
          <a:p>
            <a:fld id="{852F6292-3247-4AFF-B92D-97CEFCE059C7}" type="slidenum">
              <a:rPr lang="en-US" smtClean="0"/>
              <a:t>‹#›</a:t>
            </a:fld>
            <a:endParaRPr lang="en-US"/>
          </a:p>
        </p:txBody>
      </p:sp>
    </p:spTree>
    <p:extLst>
      <p:ext uri="{BB962C8B-B14F-4D97-AF65-F5344CB8AC3E}">
        <p14:creationId xmlns:p14="http://schemas.microsoft.com/office/powerpoint/2010/main" val="269158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t="-32000" b="-3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CCDB40-8408-44E8-BB25-3D3740EB99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C4948F-4025-4483-A08B-5A87F2E152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3AB555-D9DD-43B9-8B0F-BBF9B48FF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6C79F-1E29-4F65-8348-BF8A41D8B6C8}" type="datetimeFigureOut">
              <a:rPr lang="en-US" smtClean="0"/>
              <a:t>2021-03-18</a:t>
            </a:fld>
            <a:endParaRPr lang="en-US"/>
          </a:p>
        </p:txBody>
      </p:sp>
      <p:sp>
        <p:nvSpPr>
          <p:cNvPr id="5" name="Footer Placeholder 4">
            <a:extLst>
              <a:ext uri="{FF2B5EF4-FFF2-40B4-BE49-F238E27FC236}">
                <a16:creationId xmlns:a16="http://schemas.microsoft.com/office/drawing/2014/main" id="{7A060987-3CFB-4655-A9DD-FBA9C0304D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6C47E2-5BC1-4746-818A-A864575892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F6292-3247-4AFF-B92D-97CEFCE059C7}" type="slidenum">
              <a:rPr lang="en-US" smtClean="0"/>
              <a:t>‹#›</a:t>
            </a:fld>
            <a:endParaRPr lang="en-US"/>
          </a:p>
        </p:txBody>
      </p:sp>
    </p:spTree>
    <p:extLst>
      <p:ext uri="{BB962C8B-B14F-4D97-AF65-F5344CB8AC3E}">
        <p14:creationId xmlns:p14="http://schemas.microsoft.com/office/powerpoint/2010/main" val="2846022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ki/%D9%8A%D8%B9%D9%82%D9%88%D8%A8"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ar.wikipedia.org/wiki/%D8%A7%D9%84%D9%84%D9%87" TargetMode="External"/><Relationship Id="rId5" Type="http://schemas.openxmlformats.org/officeDocument/2006/relationships/hyperlink" Target="https://ar.wikipedia.org/wiki/%D8%A7%D9%84%D8%AA%D9%88%D8%B1%D8%A7%D8%A9" TargetMode="External"/><Relationship Id="rId4" Type="http://schemas.openxmlformats.org/officeDocument/2006/relationships/hyperlink" Target="https://ar.wikipedia.org/wiki/%D8%A7%D9%84%D9%82%D8%B1%D8%A2%D9%8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
            <a:lum/>
          </a:blip>
          <a:srcRect/>
          <a:stretch>
            <a:fillRect t="-32000" b="-32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C4E799-AC22-4141-AABF-DEC5C27F2EFD}"/>
              </a:ext>
            </a:extLst>
          </p:cNvPr>
          <p:cNvSpPr>
            <a:spLocks noGrp="1"/>
          </p:cNvSpPr>
          <p:nvPr>
            <p:ph type="subTitle" idx="1"/>
          </p:nvPr>
        </p:nvSpPr>
        <p:spPr>
          <a:xfrm>
            <a:off x="0" y="211014"/>
            <a:ext cx="12192000" cy="6646985"/>
          </a:xfrm>
        </p:spPr>
        <p:txBody>
          <a:bodyPr/>
          <a:lstStyle/>
          <a:p>
            <a:r>
              <a:rPr lang="ar-SY" b="1" dirty="0">
                <a:solidFill>
                  <a:srgbClr val="C00000"/>
                </a:solidFill>
                <a:effectLst>
                  <a:outerShdw blurRad="38100" dist="38100" dir="2700000" algn="tl">
                    <a:srgbClr val="000000">
                      <a:alpha val="43137"/>
                    </a:srgbClr>
                  </a:outerShdw>
                </a:effectLst>
              </a:rPr>
              <a:t>يوســـف علــيه الصــلاة والســلام</a:t>
            </a:r>
          </a:p>
          <a:p>
            <a:endParaRPr lang="ar-SY" b="1" dirty="0">
              <a:solidFill>
                <a:srgbClr val="002060"/>
              </a:solidFill>
              <a:effectLst>
                <a:outerShdw blurRad="38100" dist="38100" dir="2700000" algn="tl">
                  <a:srgbClr val="000000">
                    <a:alpha val="43137"/>
                  </a:srgbClr>
                </a:outerShdw>
              </a:effectLst>
            </a:endParaRPr>
          </a:p>
          <a:p>
            <a:pPr algn="r"/>
            <a:r>
              <a:rPr lang="ar-SY" b="1" dirty="0"/>
              <a:t>تعدّ قصة يوسف عليه السلام هي إحدى القصَص القرآنيّة التي ذُكرت أحداثها بالتفصيل؛ حيث أنزل الله -تعالى- فيها سورة كاملة منفصلة تتحدث عن قصّة نبي الله يوسف وأبيه يعقوب</a:t>
            </a:r>
          </a:p>
          <a:p>
            <a:pPr algn="r"/>
            <a:r>
              <a:rPr lang="ar-SY" b="1" dirty="0">
                <a:solidFill>
                  <a:srgbClr val="C00000"/>
                </a:solidFill>
              </a:rPr>
              <a:t>حياة يوسف عليه السلام:</a:t>
            </a:r>
          </a:p>
          <a:p>
            <a:pPr algn="r"/>
            <a:endParaRPr lang="ar-SY" b="1" dirty="0">
              <a:solidFill>
                <a:srgbClr val="C00000"/>
              </a:solidFill>
            </a:endParaRPr>
          </a:p>
          <a:p>
            <a:pPr algn="r"/>
            <a:r>
              <a:rPr lang="ar-SY" sz="2300" b="1" dirty="0">
                <a:solidFill>
                  <a:schemeClr val="accent5">
                    <a:lumMod val="50000"/>
                  </a:schemeClr>
                </a:solidFill>
              </a:rPr>
              <a:t>كان ولايزال جماله وحسنه حديثًا بين الناس، </a:t>
            </a:r>
          </a:p>
          <a:p>
            <a:pPr algn="r"/>
            <a:r>
              <a:rPr lang="ar-SY" sz="2300" b="1" dirty="0">
                <a:solidFill>
                  <a:schemeClr val="accent5">
                    <a:lumMod val="50000"/>
                  </a:schemeClr>
                </a:solidFill>
              </a:rPr>
              <a:t>هذا الجمال الذي سبب له الكثير من المحن طوال حياته</a:t>
            </a:r>
          </a:p>
          <a:p>
            <a:pPr algn="r"/>
            <a:r>
              <a:rPr lang="ar-SY" sz="2300" b="1" dirty="0">
                <a:solidFill>
                  <a:schemeClr val="accent5">
                    <a:lumMod val="50000"/>
                  </a:schemeClr>
                </a:solidFill>
              </a:rPr>
              <a:t>ولكن إيمانه الشديد بالله عز وجل ملأ قلبه ثباتًا أمام الفتن</a:t>
            </a:r>
          </a:p>
          <a:p>
            <a:pPr algn="r"/>
            <a:r>
              <a:rPr lang="ar-SY" sz="2300" b="1" dirty="0">
                <a:solidFill>
                  <a:schemeClr val="accent5">
                    <a:lumMod val="50000"/>
                  </a:schemeClr>
                </a:solidFill>
              </a:rPr>
              <a:t> وزاده حسنًا على حسنه، إنه نبي الله يوسف الصديق</a:t>
            </a:r>
          </a:p>
          <a:p>
            <a:pPr algn="r"/>
            <a:endParaRPr lang="ar-SY" b="1" dirty="0">
              <a:solidFill>
                <a:srgbClr val="002060"/>
              </a:solidFill>
              <a:effectLst>
                <a:outerShdw blurRad="38100" dist="38100" dir="2700000" algn="tl">
                  <a:srgbClr val="000000">
                    <a:alpha val="43137"/>
                  </a:srgbClr>
                </a:outerShdw>
              </a:effectLst>
            </a:endParaRPr>
          </a:p>
          <a:p>
            <a:pPr algn="r"/>
            <a:endParaRPr lang="en-US" b="1" dirty="0">
              <a:solidFill>
                <a:srgbClr val="002060"/>
              </a:solidFill>
              <a:effectLst>
                <a:outerShdw blurRad="38100" dist="38100" dir="2700000" algn="tl">
                  <a:srgbClr val="000000">
                    <a:alpha val="43137"/>
                  </a:srgbClr>
                </a:outerShdw>
              </a:effectLst>
            </a:endParaRPr>
          </a:p>
        </p:txBody>
      </p:sp>
      <p:sp>
        <p:nvSpPr>
          <p:cNvPr id="4" name="Right Brace 3">
            <a:extLst>
              <a:ext uri="{FF2B5EF4-FFF2-40B4-BE49-F238E27FC236}">
                <a16:creationId xmlns:a16="http://schemas.microsoft.com/office/drawing/2014/main" id="{A20CD5A6-1D0F-4ED6-A61C-9B14C2705C4B}"/>
              </a:ext>
            </a:extLst>
          </p:cNvPr>
          <p:cNvSpPr/>
          <p:nvPr/>
        </p:nvSpPr>
        <p:spPr>
          <a:xfrm>
            <a:off x="8407786" y="-14068"/>
            <a:ext cx="211015" cy="9988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a:extLst>
              <a:ext uri="{FF2B5EF4-FFF2-40B4-BE49-F238E27FC236}">
                <a16:creationId xmlns:a16="http://schemas.microsoft.com/office/drawing/2014/main" id="{8D309B82-71CD-48E0-A392-3214C0ED7828}"/>
              </a:ext>
            </a:extLst>
          </p:cNvPr>
          <p:cNvSpPr/>
          <p:nvPr/>
        </p:nvSpPr>
        <p:spPr>
          <a:xfrm>
            <a:off x="8196771" y="56270"/>
            <a:ext cx="211015" cy="85812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a:extLst>
              <a:ext uri="{FF2B5EF4-FFF2-40B4-BE49-F238E27FC236}">
                <a16:creationId xmlns:a16="http://schemas.microsoft.com/office/drawing/2014/main" id="{DD857A65-1C11-4615-8230-FB63E4C9E7D0}"/>
              </a:ext>
            </a:extLst>
          </p:cNvPr>
          <p:cNvSpPr/>
          <p:nvPr/>
        </p:nvSpPr>
        <p:spPr>
          <a:xfrm>
            <a:off x="7985756" y="168807"/>
            <a:ext cx="211015" cy="64711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a:extLst>
              <a:ext uri="{FF2B5EF4-FFF2-40B4-BE49-F238E27FC236}">
                <a16:creationId xmlns:a16="http://schemas.microsoft.com/office/drawing/2014/main" id="{A3B54E3D-282B-4C70-BB1E-8289EEC5B072}"/>
              </a:ext>
            </a:extLst>
          </p:cNvPr>
          <p:cNvSpPr/>
          <p:nvPr/>
        </p:nvSpPr>
        <p:spPr>
          <a:xfrm rot="10800000">
            <a:off x="3634153" y="-16408"/>
            <a:ext cx="211015" cy="9988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e 13">
            <a:extLst>
              <a:ext uri="{FF2B5EF4-FFF2-40B4-BE49-F238E27FC236}">
                <a16:creationId xmlns:a16="http://schemas.microsoft.com/office/drawing/2014/main" id="{70DA21FE-7F19-4F15-A4D4-1C9DC8184E87}"/>
              </a:ext>
            </a:extLst>
          </p:cNvPr>
          <p:cNvSpPr/>
          <p:nvPr/>
        </p:nvSpPr>
        <p:spPr>
          <a:xfrm rot="10800000">
            <a:off x="3845167" y="70337"/>
            <a:ext cx="211015" cy="85812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e 14">
            <a:extLst>
              <a:ext uri="{FF2B5EF4-FFF2-40B4-BE49-F238E27FC236}">
                <a16:creationId xmlns:a16="http://schemas.microsoft.com/office/drawing/2014/main" id="{AEF65C38-777B-4BFC-A43C-A56850776D4B}"/>
              </a:ext>
            </a:extLst>
          </p:cNvPr>
          <p:cNvSpPr/>
          <p:nvPr/>
        </p:nvSpPr>
        <p:spPr>
          <a:xfrm rot="10800000">
            <a:off x="4086669" y="182875"/>
            <a:ext cx="211015" cy="64711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Double Brace 17">
            <a:extLst>
              <a:ext uri="{FF2B5EF4-FFF2-40B4-BE49-F238E27FC236}">
                <a16:creationId xmlns:a16="http://schemas.microsoft.com/office/drawing/2014/main" id="{355106DE-116A-40EE-90B9-3E4C9E814523}"/>
              </a:ext>
            </a:extLst>
          </p:cNvPr>
          <p:cNvSpPr/>
          <p:nvPr/>
        </p:nvSpPr>
        <p:spPr>
          <a:xfrm>
            <a:off x="1819418" y="3979975"/>
            <a:ext cx="3010486" cy="794826"/>
          </a:xfrm>
          <a:prstGeom prst="bracePair">
            <a:avLst>
              <a:gd name="adj" fmla="val 25000"/>
            </a:avLst>
          </a:prstGeom>
          <a:solidFill>
            <a:schemeClr val="bg1"/>
          </a:solidFill>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400" b="1" dirty="0">
                <a:solidFill>
                  <a:srgbClr val="002060"/>
                </a:solidFill>
              </a:rPr>
              <a:t>غيرة إخوته وإلقائه في السجن</a:t>
            </a:r>
            <a:endParaRPr lang="en-US" sz="2400" b="1" dirty="0">
              <a:solidFill>
                <a:srgbClr val="002060"/>
              </a:solidFill>
            </a:endParaRPr>
          </a:p>
        </p:txBody>
      </p:sp>
      <p:sp>
        <p:nvSpPr>
          <p:cNvPr id="22" name="Double Brace 21">
            <a:extLst>
              <a:ext uri="{FF2B5EF4-FFF2-40B4-BE49-F238E27FC236}">
                <a16:creationId xmlns:a16="http://schemas.microsoft.com/office/drawing/2014/main" id="{BC3028B8-0EDA-4752-8722-ABA7D8A18F2D}"/>
              </a:ext>
            </a:extLst>
          </p:cNvPr>
          <p:cNvSpPr/>
          <p:nvPr/>
        </p:nvSpPr>
        <p:spPr>
          <a:xfrm>
            <a:off x="3784208" y="3106601"/>
            <a:ext cx="2883877" cy="760826"/>
          </a:xfrm>
          <a:prstGeom prst="bracePair">
            <a:avLst>
              <a:gd name="adj" fmla="val 25000"/>
            </a:avLst>
          </a:prstGeom>
          <a:solidFill>
            <a:schemeClr val="bg1"/>
          </a:solidFill>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400" b="1" dirty="0">
                <a:solidFill>
                  <a:srgbClr val="002060"/>
                </a:solidFill>
              </a:rPr>
              <a:t>محنة امرأة العزيز</a:t>
            </a:r>
            <a:endParaRPr lang="en-US" sz="2400" b="1" dirty="0">
              <a:solidFill>
                <a:srgbClr val="002060"/>
              </a:solidFill>
            </a:endParaRPr>
          </a:p>
        </p:txBody>
      </p:sp>
      <p:sp>
        <p:nvSpPr>
          <p:cNvPr id="23" name="Double Brace 22">
            <a:extLst>
              <a:ext uri="{FF2B5EF4-FFF2-40B4-BE49-F238E27FC236}">
                <a16:creationId xmlns:a16="http://schemas.microsoft.com/office/drawing/2014/main" id="{259C32A4-4783-4AA2-A9FB-A295662B8DD5}"/>
              </a:ext>
            </a:extLst>
          </p:cNvPr>
          <p:cNvSpPr/>
          <p:nvPr/>
        </p:nvSpPr>
        <p:spPr>
          <a:xfrm>
            <a:off x="131293" y="2958891"/>
            <a:ext cx="2883877" cy="794825"/>
          </a:xfrm>
          <a:prstGeom prst="bracePair">
            <a:avLst>
              <a:gd name="adj" fmla="val 25000"/>
            </a:avLst>
          </a:prstGeom>
          <a:solidFill>
            <a:schemeClr val="bg1"/>
          </a:solidFill>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400" b="1" dirty="0">
                <a:solidFill>
                  <a:srgbClr val="002060"/>
                </a:solidFill>
              </a:rPr>
              <a:t>محنة دخوله السجن</a:t>
            </a:r>
            <a:endParaRPr lang="en-US" sz="2400" b="1" dirty="0">
              <a:solidFill>
                <a:srgbClr val="002060"/>
              </a:solidFill>
            </a:endParaRPr>
          </a:p>
        </p:txBody>
      </p:sp>
      <p:sp>
        <p:nvSpPr>
          <p:cNvPr id="24" name="Double Brace 23">
            <a:extLst>
              <a:ext uri="{FF2B5EF4-FFF2-40B4-BE49-F238E27FC236}">
                <a16:creationId xmlns:a16="http://schemas.microsoft.com/office/drawing/2014/main" id="{7DD09A23-78D5-4745-B293-9421E1BE4022}"/>
              </a:ext>
            </a:extLst>
          </p:cNvPr>
          <p:cNvSpPr/>
          <p:nvPr/>
        </p:nvSpPr>
        <p:spPr>
          <a:xfrm>
            <a:off x="2192214" y="2022218"/>
            <a:ext cx="2883877" cy="647115"/>
          </a:xfrm>
          <a:prstGeom prst="bracePair">
            <a:avLst>
              <a:gd name="adj" fmla="val 25000"/>
            </a:avLst>
          </a:prstGeom>
          <a:solidFill>
            <a:schemeClr val="bg1"/>
          </a:solidFill>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1"/>
            <a:r>
              <a:rPr lang="ar-SY" sz="2400" b="1" dirty="0">
                <a:solidFill>
                  <a:srgbClr val="002060"/>
                </a:solidFill>
              </a:rPr>
              <a:t>محن سيدنا يوسف</a:t>
            </a:r>
          </a:p>
        </p:txBody>
      </p:sp>
      <p:cxnSp>
        <p:nvCxnSpPr>
          <p:cNvPr id="26" name="Straight Arrow Connector 25">
            <a:extLst>
              <a:ext uri="{FF2B5EF4-FFF2-40B4-BE49-F238E27FC236}">
                <a16:creationId xmlns:a16="http://schemas.microsoft.com/office/drawing/2014/main" id="{897DC8A9-CF6C-4372-ADEA-A33226B7D11E}"/>
              </a:ext>
            </a:extLst>
          </p:cNvPr>
          <p:cNvCxnSpPr>
            <a:cxnSpLocks/>
            <a:stCxn id="24" idx="2"/>
            <a:endCxn id="23" idx="3"/>
          </p:cNvCxnSpPr>
          <p:nvPr/>
        </p:nvCxnSpPr>
        <p:spPr>
          <a:xfrm flipH="1">
            <a:off x="3015170" y="2669333"/>
            <a:ext cx="618983" cy="686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8A0344D-6527-4F5E-9320-144328165FA4}"/>
              </a:ext>
            </a:extLst>
          </p:cNvPr>
          <p:cNvCxnSpPr>
            <a:cxnSpLocks/>
            <a:endCxn id="22" idx="1"/>
          </p:cNvCxnSpPr>
          <p:nvPr/>
        </p:nvCxnSpPr>
        <p:spPr>
          <a:xfrm>
            <a:off x="3634152" y="2697472"/>
            <a:ext cx="150056" cy="789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028BE0A-2440-4378-B1F2-0B37CDA74321}"/>
              </a:ext>
            </a:extLst>
          </p:cNvPr>
          <p:cNvCxnSpPr>
            <a:cxnSpLocks/>
            <a:endCxn id="18" idx="0"/>
          </p:cNvCxnSpPr>
          <p:nvPr/>
        </p:nvCxnSpPr>
        <p:spPr>
          <a:xfrm flipH="1">
            <a:off x="3324661" y="2688085"/>
            <a:ext cx="309491" cy="1291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Rectangle: Beveled 1">
            <a:extLst>
              <a:ext uri="{FF2B5EF4-FFF2-40B4-BE49-F238E27FC236}">
                <a16:creationId xmlns:a16="http://schemas.microsoft.com/office/drawing/2014/main" id="{40EB9DC7-2053-4DB2-B7D6-97EACA149F89}"/>
              </a:ext>
            </a:extLst>
          </p:cNvPr>
          <p:cNvSpPr/>
          <p:nvPr/>
        </p:nvSpPr>
        <p:spPr>
          <a:xfrm>
            <a:off x="1259062" y="5203861"/>
            <a:ext cx="10818045" cy="1617791"/>
          </a:xfrm>
          <a:prstGeom prst="bevel">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SY" sz="2200" b="1" i="0" dirty="0">
                <a:solidFill>
                  <a:srgbClr val="202122"/>
                </a:solidFill>
                <a:effectLst/>
                <a:latin typeface="Arial" panose="020B0604020202020204" pitchFamily="34" charset="0"/>
              </a:rPr>
              <a:t>يعتبر يوسف بن </a:t>
            </a:r>
            <a:r>
              <a:rPr lang="ar-SY" sz="2200" b="1" i="0" u="none" strike="noStrike" dirty="0">
                <a:solidFill>
                  <a:srgbClr val="0645AD"/>
                </a:solidFill>
                <a:effectLst/>
                <a:latin typeface="Arial" panose="020B0604020202020204" pitchFamily="34" charset="0"/>
                <a:hlinkClick r:id="rId3" tooltip="يعقوب"/>
              </a:rPr>
              <a:t>يعقوب</a:t>
            </a:r>
            <a:r>
              <a:rPr lang="ar-SY" sz="2200" b="1" i="0" dirty="0">
                <a:solidFill>
                  <a:srgbClr val="202122"/>
                </a:solidFill>
                <a:effectLst/>
                <a:latin typeface="Arial" panose="020B0604020202020204" pitchFamily="34" charset="0"/>
              </a:rPr>
              <a:t> عليهما السلام، من أكثر الشخصيات المَعروفة في </a:t>
            </a:r>
            <a:r>
              <a:rPr lang="ar-SY" sz="2200" b="1" i="0" u="none" strike="noStrike" dirty="0">
                <a:solidFill>
                  <a:srgbClr val="0645AD"/>
                </a:solidFill>
                <a:effectLst/>
                <a:latin typeface="Arial" panose="020B0604020202020204" pitchFamily="34" charset="0"/>
                <a:hlinkClick r:id="rId4" tooltip="القرآن"/>
              </a:rPr>
              <a:t>القران الكريم</a:t>
            </a:r>
            <a:r>
              <a:rPr lang="ar-SY" sz="2200" b="1" i="0" dirty="0">
                <a:solidFill>
                  <a:srgbClr val="202122"/>
                </a:solidFill>
                <a:effectLst/>
                <a:latin typeface="Arial" panose="020B0604020202020204" pitchFamily="34" charset="0"/>
              </a:rPr>
              <a:t> </a:t>
            </a:r>
            <a:r>
              <a:rPr lang="ar-SY" sz="2200" b="1" i="0" u="none" strike="noStrike" dirty="0">
                <a:solidFill>
                  <a:srgbClr val="0645AD"/>
                </a:solidFill>
                <a:effectLst/>
                <a:latin typeface="Arial" panose="020B0604020202020204" pitchFamily="34" charset="0"/>
                <a:hlinkClick r:id="rId5" tooltip="التوراة"/>
              </a:rPr>
              <a:t>وكتاب التوراة</a:t>
            </a:r>
            <a:r>
              <a:rPr lang="ar-SY" sz="2200" b="1" i="0" dirty="0">
                <a:solidFill>
                  <a:srgbClr val="202122"/>
                </a:solidFill>
                <a:effectLst/>
                <a:latin typeface="Arial" panose="020B0604020202020204" pitchFamily="34" charset="0"/>
              </a:rPr>
              <a:t>، حيث كان معروفاً بردائه ذي الألوان وعلى المقدرة التي أعطاها له </a:t>
            </a:r>
            <a:r>
              <a:rPr lang="ar-SY" sz="2200" b="1" i="0" u="none" strike="noStrike" dirty="0">
                <a:solidFill>
                  <a:srgbClr val="0645AD"/>
                </a:solidFill>
                <a:effectLst/>
                <a:latin typeface="Arial" panose="020B0604020202020204" pitchFamily="34" charset="0"/>
                <a:hlinkClick r:id="rId6" tooltip="الله"/>
              </a:rPr>
              <a:t>الله</a:t>
            </a:r>
            <a:r>
              <a:rPr lang="ar-SY" sz="2200" b="1" i="0" dirty="0">
                <a:solidFill>
                  <a:srgbClr val="202122"/>
                </a:solidFill>
                <a:effectLst/>
                <a:latin typeface="Arial" panose="020B0604020202020204" pitchFamily="34" charset="0"/>
              </a:rPr>
              <a:t> في تَأْوِيلِ الْأَحَادِيثِ وأيضا معروف بجماله الشديد فهو أخذ نصف جمال الدني</a:t>
            </a:r>
            <a:endParaRPr lang="en-US" sz="22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123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FF62F-DFB5-4871-84FC-0D16A2BED380}"/>
              </a:ext>
            </a:extLst>
          </p:cNvPr>
          <p:cNvSpPr>
            <a:spLocks noGrp="1"/>
          </p:cNvSpPr>
          <p:nvPr>
            <p:ph idx="1"/>
          </p:nvPr>
        </p:nvSpPr>
        <p:spPr>
          <a:xfrm>
            <a:off x="0" y="98474"/>
            <a:ext cx="12192000" cy="6858000"/>
          </a:xfrm>
        </p:spPr>
        <p:txBody>
          <a:bodyPr/>
          <a:lstStyle/>
          <a:p>
            <a:pPr marL="0" indent="0" algn="r">
              <a:buNone/>
            </a:pPr>
            <a:r>
              <a:rPr lang="ar-SY" sz="2400" b="1" dirty="0">
                <a:solidFill>
                  <a:srgbClr val="7030A0"/>
                </a:solidFill>
              </a:rPr>
              <a:t>  رؤيا يوسف عليه السلام:    </a:t>
            </a:r>
          </a:p>
          <a:p>
            <a:pPr marL="0" indent="0" algn="r">
              <a:buNone/>
            </a:pPr>
            <a:r>
              <a:rPr lang="ar-SY" sz="2300" b="1" dirty="0"/>
              <a:t>رؤيا يوسف: ( </a:t>
            </a:r>
            <a:r>
              <a:rPr lang="ar-SY" sz="2300" b="1" i="0" dirty="0">
                <a:solidFill>
                  <a:srgbClr val="CC0033"/>
                </a:solidFill>
                <a:effectLst/>
                <a:latin typeface="Simplified Arabic" panose="02020603050405020304" pitchFamily="18" charset="-78"/>
                <a:cs typeface="Simplified Arabic" panose="02020603050405020304" pitchFamily="18" charset="-78"/>
              </a:rPr>
              <a:t>إِذْ قَالَ يُوسُفُ لِأَبِيهِ يَا أَبتِ إِنِّي رَأَيْتُ أَحَدَ عَشَرَ كَوْكَبًا وَالشَّمْسَ وَالْقَمَرَ رَأَيْتُهُمْ لِي سَاجِدِينَ )</a:t>
            </a:r>
          </a:p>
          <a:p>
            <a:pPr marL="0" indent="0" algn="r">
              <a:buNone/>
            </a:pPr>
            <a:r>
              <a:rPr lang="ar-SY" sz="2300" b="1" dirty="0"/>
              <a:t> </a:t>
            </a:r>
            <a:r>
              <a:rPr lang="ar-SY" sz="2300" b="1" i="0" dirty="0">
                <a:solidFill>
                  <a:srgbClr val="000000"/>
                </a:solidFill>
                <a:effectLst/>
                <a:latin typeface="Simplified Arabic" panose="02020603050405020304" pitchFamily="18" charset="-78"/>
                <a:cs typeface="Simplified Arabic" panose="02020603050405020304" pitchFamily="18" charset="-78"/>
              </a:rPr>
              <a:t>رؤيا رآها يوسف وقصها على أبيه يعقوب </a:t>
            </a:r>
            <a:r>
              <a:rPr lang="ar-SY" sz="2300" b="1" i="0" dirty="0">
                <a:solidFill>
                  <a:srgbClr val="0070C0"/>
                </a:solidFill>
                <a:effectLst/>
                <a:latin typeface="Simplified Arabic" panose="02020603050405020304" pitchFamily="18" charset="-78"/>
                <a:cs typeface="Simplified Arabic" panose="02020603050405020304" pitchFamily="18" charset="-78"/>
              </a:rPr>
              <a:t>(عليهما السلام) </a:t>
            </a:r>
            <a:r>
              <a:rPr lang="ar-SY" sz="2300" b="1" i="0" dirty="0">
                <a:solidFill>
                  <a:srgbClr val="000000"/>
                </a:solidFill>
                <a:effectLst/>
                <a:latin typeface="Simplified Arabic" panose="02020603050405020304" pitchFamily="18" charset="-78"/>
                <a:cs typeface="Simplified Arabic" panose="02020603050405020304" pitchFamily="18" charset="-78"/>
              </a:rPr>
              <a:t>فعبرها أبوه له ونهاه أن يقصها على إخوته، وهذه الرؤيا بشرى بشر الله سبحانه يوسف بها ليكون مادة روحية لتربيته تعالى عبده في صراط الولاية والقرب من ربه، وهي بمنزلة المدخل في قصته (عليه السلام)</a:t>
            </a:r>
          </a:p>
          <a:p>
            <a:pPr marL="0" indent="0" algn="r">
              <a:buNone/>
            </a:pPr>
            <a:endParaRPr lang="ar-SY" sz="2300" b="1" dirty="0">
              <a:solidFill>
                <a:srgbClr val="000000"/>
              </a:solidFill>
              <a:latin typeface="Simplified Arabic" panose="02020603050405020304" pitchFamily="18" charset="-78"/>
              <a:cs typeface="Simplified Arabic" panose="02020603050405020304" pitchFamily="18" charset="-78"/>
            </a:endParaRPr>
          </a:p>
          <a:p>
            <a:pPr marL="0" indent="0" algn="r">
              <a:buNone/>
            </a:pPr>
            <a:endParaRPr lang="ar-SY" sz="2300" b="1" i="0" dirty="0">
              <a:solidFill>
                <a:srgbClr val="000000"/>
              </a:solidFill>
              <a:effectLst/>
              <a:latin typeface="Simplified Arabic" panose="02020603050405020304" pitchFamily="18" charset="-78"/>
              <a:cs typeface="Simplified Arabic" panose="02020603050405020304" pitchFamily="18" charset="-78"/>
            </a:endParaRPr>
          </a:p>
          <a:p>
            <a:pPr marL="0" indent="0" algn="r">
              <a:buNone/>
            </a:pPr>
            <a:endParaRPr lang="ar-SY" sz="2300" b="1" i="0" dirty="0">
              <a:solidFill>
                <a:srgbClr val="000000"/>
              </a:solidFill>
              <a:effectLst/>
              <a:latin typeface="Simplified Arabic" panose="02020603050405020304" pitchFamily="18" charset="-78"/>
              <a:cs typeface="Simplified Arabic" panose="02020603050405020304" pitchFamily="18" charset="-78"/>
            </a:endParaRPr>
          </a:p>
          <a:p>
            <a:pPr marL="0" indent="0" algn="r">
              <a:buNone/>
            </a:pPr>
            <a:r>
              <a:rPr lang="ar-SY" sz="2300" b="1" dirty="0">
                <a:solidFill>
                  <a:srgbClr val="7030A0"/>
                </a:solidFill>
                <a:latin typeface="Simplified Arabic" panose="02020603050405020304" pitchFamily="18" charset="-78"/>
                <a:cs typeface="Simplified Arabic" panose="02020603050405020304" pitchFamily="18" charset="-78"/>
              </a:rPr>
              <a:t>  يوسف عليه الصلاة والسلام بين إخوته وإلقائه في الجب:</a:t>
            </a:r>
          </a:p>
          <a:p>
            <a:pPr marL="0" indent="0" algn="r">
              <a:buNone/>
            </a:pPr>
            <a:r>
              <a:rPr lang="ar-SY" sz="2400" b="1" dirty="0">
                <a:solidFill>
                  <a:srgbClr val="333333"/>
                </a:solidFill>
                <a:latin typeface="DroidArabicKufi-Regular"/>
                <a:cs typeface="Simplified Arabic" panose="02020603050405020304" pitchFamily="18" charset="-78"/>
              </a:rPr>
              <a:t> </a:t>
            </a:r>
            <a:r>
              <a:rPr lang="ar-SY" sz="2300" b="1" dirty="0">
                <a:solidFill>
                  <a:srgbClr val="333333"/>
                </a:solidFill>
                <a:latin typeface="DroidArabicKufi-Regular"/>
                <a:cs typeface="Simplified Arabic" panose="02020603050405020304" pitchFamily="18" charset="-78"/>
              </a:rPr>
              <a:t>تطور حقد وكره أخوة يوسف له فقررو أن يتخلصو منه ليصبح حب ابيهم لهم وحدهم، </a:t>
            </a:r>
            <a:r>
              <a:rPr lang="ar-SY" sz="2300" b="1" i="0" dirty="0">
                <a:solidFill>
                  <a:srgbClr val="333333"/>
                </a:solidFill>
                <a:effectLst/>
                <a:latin typeface="DroidArabicKufi-Regular"/>
              </a:rPr>
              <a:t>فتشاوروا بينهم على الطريقة الأفضل للتخلص منه دون أن يعلم والدهم، فاقترحوا قتله؛ فقال أحدهم أنّ إلقائه في البئر أفضل من قتله</a:t>
            </a:r>
          </a:p>
          <a:p>
            <a:pPr marL="0" indent="0" algn="r">
              <a:buNone/>
            </a:pPr>
            <a:r>
              <a:rPr lang="ar-SY" sz="2400" b="1" dirty="0">
                <a:solidFill>
                  <a:srgbClr val="333333"/>
                </a:solidFill>
                <a:latin typeface="DroidArabicKufi-Regular"/>
              </a:rPr>
              <a:t>فقالو: </a:t>
            </a:r>
            <a:r>
              <a:rPr lang="ar-SY" sz="2300" b="1" dirty="0">
                <a:solidFill>
                  <a:srgbClr val="C00000"/>
                </a:solidFill>
                <a:latin typeface="DroidArabicKufi-Regular"/>
              </a:rPr>
              <a:t>( اقْتُلُوا يُوسُفَ أَوِ اطْرَحُوهُ أَرْضًا يَخْلُ لَكُمْ وَجْهُ أَبِيكُمْ وَتَكُونُوا مِن بَعْدِهِ قَوْمًا صَالِحِينَ )</a:t>
            </a:r>
          </a:p>
        </p:txBody>
      </p:sp>
      <p:sp>
        <p:nvSpPr>
          <p:cNvPr id="5" name="Rectangle: Beveled 4">
            <a:extLst>
              <a:ext uri="{FF2B5EF4-FFF2-40B4-BE49-F238E27FC236}">
                <a16:creationId xmlns:a16="http://schemas.microsoft.com/office/drawing/2014/main" id="{7725EC11-FB61-4F8A-9421-ADE6A18A6EDF}"/>
              </a:ext>
            </a:extLst>
          </p:cNvPr>
          <p:cNvSpPr/>
          <p:nvPr/>
        </p:nvSpPr>
        <p:spPr>
          <a:xfrm>
            <a:off x="365760" y="2082018"/>
            <a:ext cx="11558954" cy="1252021"/>
          </a:xfrm>
          <a:prstGeom prst="bevel">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indent="0" algn="r">
              <a:buNone/>
            </a:pPr>
            <a:r>
              <a:rPr lang="ar-SY" sz="2300" b="1" dirty="0">
                <a:solidFill>
                  <a:srgbClr val="000000"/>
                </a:solidFill>
                <a:latin typeface="Simplified Arabic" panose="02020603050405020304" pitchFamily="18" charset="-78"/>
                <a:cs typeface="Simplified Arabic" panose="02020603050405020304" pitchFamily="18" charset="-78"/>
              </a:rPr>
              <a:t>وكرر</a:t>
            </a:r>
            <a:r>
              <a:rPr lang="ar-SY" sz="2300" b="1" i="0" dirty="0">
                <a:solidFill>
                  <a:srgbClr val="000000"/>
                </a:solidFill>
                <a:effectLst/>
                <a:latin typeface="Simplified Arabic" panose="02020603050405020304" pitchFamily="18" charset="-78"/>
                <a:cs typeface="Simplified Arabic" panose="02020603050405020304" pitchFamily="18" charset="-78"/>
              </a:rPr>
              <a:t> ذكر الرؤية لطول الفصل بين قوله </a:t>
            </a:r>
            <a:r>
              <a:rPr lang="ar-SY" sz="2300" b="1" i="0" dirty="0">
                <a:solidFill>
                  <a:srgbClr val="0070C0"/>
                </a:solidFill>
                <a:effectLst/>
                <a:latin typeface="Simplified Arabic" panose="02020603050405020304" pitchFamily="18" charset="-78"/>
                <a:cs typeface="Simplified Arabic" panose="02020603050405020304" pitchFamily="18" charset="-78"/>
              </a:rPr>
              <a:t>﴿رأيت﴾ </a:t>
            </a:r>
            <a:r>
              <a:rPr lang="ar-SY" sz="2300" b="1" i="0" dirty="0">
                <a:solidFill>
                  <a:srgbClr val="000000"/>
                </a:solidFill>
                <a:effectLst/>
                <a:latin typeface="Simplified Arabic" panose="02020603050405020304" pitchFamily="18" charset="-78"/>
                <a:cs typeface="Simplified Arabic" panose="02020603050405020304" pitchFamily="18" charset="-78"/>
              </a:rPr>
              <a:t>وقوله </a:t>
            </a:r>
            <a:r>
              <a:rPr lang="ar-SY" sz="2300" b="1" i="0" dirty="0">
                <a:solidFill>
                  <a:srgbClr val="0070C0"/>
                </a:solidFill>
                <a:effectLst/>
                <a:latin typeface="Simplified Arabic" panose="02020603050405020304" pitchFamily="18" charset="-78"/>
                <a:cs typeface="Simplified Arabic" panose="02020603050405020304" pitchFamily="18" charset="-78"/>
              </a:rPr>
              <a:t>﴿لي ساجدين﴾ </a:t>
            </a:r>
            <a:r>
              <a:rPr lang="ar-SY" sz="2300" b="1" i="0" dirty="0">
                <a:solidFill>
                  <a:srgbClr val="000000"/>
                </a:solidFill>
                <a:effectLst/>
                <a:latin typeface="Simplified Arabic" panose="02020603050405020304" pitchFamily="18" charset="-78"/>
                <a:cs typeface="Simplified Arabic" panose="02020603050405020304" pitchFamily="18" charset="-78"/>
              </a:rPr>
              <a:t>ومن فائدة التكرير الدلالة على أنه إنما رآهم مجتمعين على السجود جميعا لا فرادى.</a:t>
            </a:r>
          </a:p>
        </p:txBody>
      </p:sp>
      <p:sp>
        <p:nvSpPr>
          <p:cNvPr id="7" name="Rectangle: Beveled 6">
            <a:extLst>
              <a:ext uri="{FF2B5EF4-FFF2-40B4-BE49-F238E27FC236}">
                <a16:creationId xmlns:a16="http://schemas.microsoft.com/office/drawing/2014/main" id="{4CFDE4BB-B8E0-466A-B9DB-5FBDA8DB4A6D}"/>
              </a:ext>
            </a:extLst>
          </p:cNvPr>
          <p:cNvSpPr/>
          <p:nvPr/>
        </p:nvSpPr>
        <p:spPr>
          <a:xfrm>
            <a:off x="365760" y="5036234"/>
            <a:ext cx="11558954" cy="1793632"/>
          </a:xfrm>
          <a:prstGeom prst="bevel">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indent="0" algn="r">
              <a:buNone/>
            </a:pPr>
            <a:r>
              <a:rPr lang="ar-SY" sz="2300" b="1" i="0" dirty="0">
                <a:solidFill>
                  <a:srgbClr val="333333"/>
                </a:solidFill>
                <a:effectLst/>
                <a:latin typeface="DroidArabicKufi-Regular"/>
              </a:rPr>
              <a:t>وطلبو من والدهم أن يسمح لهم باصطحاب يوسف معهم ليلعب، فرفض يعقوب خوفاً من أن يأكله الذئب لكنهم اقنعوه وخرجو بهوفي نيتهم إلقاءه في البئر، والقوه في البئر وعادو إلى ابيهم يمثلون الحزن والبكاء على ما حصل بيوسف، واخرجو له قميص يوسف ملطخا بالدماء زاعمين ان قد اكله الذئب، إلا أن يعقوب لم يصدقهم</a:t>
            </a:r>
            <a:r>
              <a:rPr lang="ar-SY" sz="2300" b="1" i="0" dirty="0">
                <a:solidFill>
                  <a:srgbClr val="000000"/>
                </a:solidFill>
                <a:effectLst/>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82301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71E93A-B0E4-4178-B3FA-1D3D26788355}"/>
              </a:ext>
            </a:extLst>
          </p:cNvPr>
          <p:cNvSpPr>
            <a:spLocks noGrp="1"/>
          </p:cNvSpPr>
          <p:nvPr>
            <p:ph idx="1"/>
          </p:nvPr>
        </p:nvSpPr>
        <p:spPr>
          <a:xfrm>
            <a:off x="0" y="0"/>
            <a:ext cx="12192000" cy="6858000"/>
          </a:xfrm>
        </p:spPr>
        <p:txBody>
          <a:bodyPr>
            <a:normAutofit lnSpcReduction="10000"/>
          </a:bodyPr>
          <a:lstStyle/>
          <a:p>
            <a:pPr marL="0" indent="0" algn="r">
              <a:buNone/>
            </a:pPr>
            <a:r>
              <a:rPr lang="ar-SY" sz="2300" b="1" dirty="0">
                <a:solidFill>
                  <a:srgbClr val="7030A0"/>
                </a:solidFill>
              </a:rPr>
              <a:t>يوسف عليه الصلاة والسلام وامرأة العزيز:</a:t>
            </a:r>
          </a:p>
          <a:p>
            <a:pPr marL="0" indent="0" algn="r">
              <a:buNone/>
            </a:pPr>
            <a:r>
              <a:rPr lang="ar-SY" sz="2300" b="1" dirty="0"/>
              <a:t>طلب عزيز من زوجته أن تربيه وتعتني به وهذل لطف من الله أن يحل في بيت يكرم، فيه ولما راودته امراءة العزيز، ورادته لنفسها فأبى</a:t>
            </a:r>
          </a:p>
          <a:p>
            <a:pPr marL="0" indent="0" algn="r">
              <a:buNone/>
            </a:pPr>
            <a:r>
              <a:rPr lang="ar-SY" sz="2300" b="1" dirty="0"/>
              <a:t>قال تعالى: </a:t>
            </a:r>
            <a:r>
              <a:rPr lang="ar-SY" sz="2300" b="1" dirty="0">
                <a:solidFill>
                  <a:srgbClr val="00B050"/>
                </a:solidFill>
              </a:rPr>
              <a:t>(</a:t>
            </a:r>
            <a:r>
              <a:rPr lang="ar-SY" sz="2300" b="1" i="0" dirty="0">
                <a:solidFill>
                  <a:srgbClr val="00B050"/>
                </a:solidFill>
                <a:effectLst/>
                <a:latin typeface="Arial" panose="020B0604020202020204" pitchFamily="34" charset="0"/>
              </a:rPr>
              <a:t>وَرَاوَدَتْهُ الَّتِي هُوَ فِي بَيْتِهَا عَنْ نَفْسِهِ وَغَلَّقَتِ الْأَبْوَابَ وَقَالَتْ هَيْتَ لَكَ ۚ قَالَ مَعَاذَ اللَّهِ ۖ إِنَّهُ رَبِّي أَحْسَنَ مَثْوَايَ ۖ إِنَّهُ لَا يُفْلِحُ الظَّالِمُونَ )</a:t>
            </a:r>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r>
              <a:rPr lang="ar-SY" sz="2400" b="1" dirty="0">
                <a:solidFill>
                  <a:srgbClr val="C00000"/>
                </a:solidFill>
              </a:rPr>
              <a:t>دخول يوسف عليه الصلاة والسلام السجن:</a:t>
            </a:r>
          </a:p>
          <a:p>
            <a:pPr marL="0" indent="0" algn="r">
              <a:buNone/>
            </a:pPr>
            <a:r>
              <a:rPr lang="ar-SY" sz="2300" b="1" i="0" dirty="0">
                <a:solidFill>
                  <a:srgbClr val="333333"/>
                </a:solidFill>
                <a:effectLst/>
                <a:latin typeface="DroidArabicKufi-Regular"/>
              </a:rPr>
              <a:t>قرر</a:t>
            </a:r>
            <a:r>
              <a:rPr lang="ar-SY" sz="2300" b="1" i="0" dirty="0">
                <a:solidFill>
                  <a:srgbClr val="00B0F0"/>
                </a:solidFill>
                <a:effectLst/>
                <a:latin typeface="DroidArabicKufi-Regular"/>
              </a:rPr>
              <a:t>العزيز</a:t>
            </a:r>
            <a:r>
              <a:rPr lang="ar-SY" sz="2300" b="1" i="0" dirty="0">
                <a:solidFill>
                  <a:srgbClr val="333333"/>
                </a:solidFill>
                <a:effectLst/>
                <a:latin typeface="DroidArabicKufi-Regular"/>
              </a:rPr>
              <a:t>أن يضعوا يوسف في السجن بالرغم من علمهم ببراءته، وعزموا أن يضعوه في السجن مدّة من الزمن بنيّة رد التهمة عن امرأة العزيز وتجنباً لغوايتها به مرّة أخرى دخل يوسف السجن ظلماً، وهناك التقى العديد من البشر، وقد اشتهر؛ بأنّه شخص صالح، صادق الحديث، كثير العبادة، ودخل في تلك الفترة فتيان</a:t>
            </a:r>
          </a:p>
          <a:p>
            <a:pPr marL="0" indent="0" algn="r">
              <a:buNone/>
            </a:pPr>
            <a:r>
              <a:rPr lang="ar-SY" sz="2300" b="1" i="0" dirty="0">
                <a:solidFill>
                  <a:srgbClr val="333333"/>
                </a:solidFill>
                <a:effectLst/>
                <a:latin typeface="DroidArabicKufi-Regular"/>
              </a:rPr>
              <a:t> الأوّل ساقي الملك</a:t>
            </a:r>
          </a:p>
          <a:p>
            <a:pPr marL="0" indent="0" algn="r">
              <a:buNone/>
            </a:pPr>
            <a:r>
              <a:rPr lang="ar-SY" sz="2300" b="1" i="0" dirty="0">
                <a:solidFill>
                  <a:srgbClr val="333333"/>
                </a:solidFill>
                <a:effectLst/>
                <a:latin typeface="DroidArabicKufi-Regular"/>
              </a:rPr>
              <a:t>والثاني خبّاز الملك، وقد رأى كلّ واحد منهما في المنام حلماً، وأتيا إلى يوسف وقصّ كل منهما خبره عليه وطلبا منه تأويل ذلك، وكان الله قد علّم يوسف التفسير، ولأن يوسف نبيّ فقد استغل هذه الفرصة ليدعوا إلى الله فذكّرهما بالله وبوحدانيته، ودعاهما إلى عبادته وحده وترك ما يعبدون من غيره</a:t>
            </a:r>
            <a:endParaRPr lang="ar-SY" sz="2300" b="1" dirty="0"/>
          </a:p>
        </p:txBody>
      </p:sp>
      <p:sp>
        <p:nvSpPr>
          <p:cNvPr id="4" name="Rectangle: Beveled 3">
            <a:extLst>
              <a:ext uri="{FF2B5EF4-FFF2-40B4-BE49-F238E27FC236}">
                <a16:creationId xmlns:a16="http://schemas.microsoft.com/office/drawing/2014/main" id="{6B5ED96B-BE99-4C7D-BAEF-E486ED3F2C62}"/>
              </a:ext>
            </a:extLst>
          </p:cNvPr>
          <p:cNvSpPr/>
          <p:nvPr/>
        </p:nvSpPr>
        <p:spPr>
          <a:xfrm>
            <a:off x="647114" y="2082018"/>
            <a:ext cx="11544886" cy="1346982"/>
          </a:xfrm>
          <a:prstGeom prst="bevel">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indent="0" algn="r">
              <a:buNone/>
            </a:pPr>
            <a:r>
              <a:rPr lang="ar-SY" sz="2300" b="1" dirty="0">
                <a:latin typeface="Arial" panose="020B0604020202020204" pitchFamily="34" charset="0"/>
              </a:rPr>
              <a:t>وحاول الهروب منها فاتبعته وشدته من قميصه، فإذا بزوجها عند الباب فحرضته عليه واتهمته في المذنية</a:t>
            </a:r>
          </a:p>
          <a:p>
            <a:pPr marL="0" indent="0" algn="r">
              <a:buNone/>
            </a:pPr>
            <a:r>
              <a:rPr lang="ar-SY" sz="2300" b="1" dirty="0">
                <a:latin typeface="Arial" panose="020B0604020202020204" pitchFamily="34" charset="0"/>
              </a:rPr>
              <a:t>وعصم الله يوسف عليه السلام من الفحشاء</a:t>
            </a:r>
          </a:p>
        </p:txBody>
      </p:sp>
    </p:spTree>
    <p:extLst>
      <p:ext uri="{BB962C8B-B14F-4D97-AF65-F5344CB8AC3E}">
        <p14:creationId xmlns:p14="http://schemas.microsoft.com/office/powerpoint/2010/main" val="366108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80B56A-FD2D-4D89-BA55-68ADC82EC2AF}"/>
              </a:ext>
            </a:extLst>
          </p:cNvPr>
          <p:cNvSpPr>
            <a:spLocks noGrp="1"/>
          </p:cNvSpPr>
          <p:nvPr>
            <p:ph idx="1"/>
          </p:nvPr>
        </p:nvSpPr>
        <p:spPr>
          <a:xfrm>
            <a:off x="0" y="0"/>
            <a:ext cx="12192000" cy="6858000"/>
          </a:xfrm>
        </p:spPr>
        <p:txBody>
          <a:bodyPr/>
          <a:lstStyle/>
          <a:p>
            <a:pPr marL="0" indent="0" algn="r">
              <a:buNone/>
            </a:pPr>
            <a:r>
              <a:rPr lang="ar-SY" b="1" dirty="0">
                <a:solidFill>
                  <a:srgbClr val="C00000"/>
                </a:solidFill>
              </a:rPr>
              <a:t>علم يوسف عليه الصلاة والسلام بتعبير الرؤى:</a:t>
            </a:r>
          </a:p>
          <a:p>
            <a:pPr marL="0" indent="0" algn="r">
              <a:buNone/>
            </a:pPr>
            <a:r>
              <a:rPr lang="ar-SY" sz="2300" b="1" i="0" dirty="0">
                <a:solidFill>
                  <a:srgbClr val="000000"/>
                </a:solidFill>
                <a:effectLst/>
                <a:latin typeface="Dubai-Regular"/>
              </a:rPr>
              <a:t>في قصة يوسف رأينا انه لم يدخل السجن لطهارة ثوبه فحسب، بل لم يكن مستعدّاً للخروج من السجن حتّى يعود مبعوث الملك ويجري التحقيقات حول النسوة اللائي قطّعن أيديهن لتثبت براءته ويخرج من السجن مرفوع الرأس لا أن يخرج كأي مجرم ملوّث يشمله عفو الملك</a:t>
            </a:r>
          </a:p>
          <a:p>
            <a:pPr marL="0" indent="0" algn="r">
              <a:buNone/>
            </a:pPr>
            <a:endParaRPr lang="ar-SY" sz="2300" b="1" dirty="0">
              <a:solidFill>
                <a:srgbClr val="000000"/>
              </a:solidFill>
              <a:latin typeface="Dubai-Regular"/>
            </a:endParaRPr>
          </a:p>
          <a:p>
            <a:pPr marL="0" indent="0" algn="r">
              <a:buNone/>
            </a:pPr>
            <a:endParaRPr lang="ar-SY" sz="2300" b="1" i="0" dirty="0">
              <a:solidFill>
                <a:srgbClr val="000000"/>
              </a:solidFill>
              <a:effectLst/>
              <a:latin typeface="Dubai-Regular"/>
            </a:endParaRPr>
          </a:p>
          <a:p>
            <a:pPr marL="0" indent="0" algn="r">
              <a:buNone/>
            </a:pPr>
            <a:endParaRPr lang="ar-SY" sz="2300" b="1" dirty="0">
              <a:solidFill>
                <a:srgbClr val="000000"/>
              </a:solidFill>
              <a:latin typeface="Dubai-Regular"/>
            </a:endParaRPr>
          </a:p>
          <a:p>
            <a:pPr marL="0" indent="0" algn="r">
              <a:buNone/>
            </a:pPr>
            <a:endParaRPr lang="ar-SY" sz="2300" b="1" i="0" dirty="0">
              <a:solidFill>
                <a:srgbClr val="000000"/>
              </a:solidFill>
              <a:effectLst/>
              <a:latin typeface="Dubai-Regular"/>
            </a:endParaRPr>
          </a:p>
          <a:p>
            <a:pPr marL="0" indent="0" algn="r">
              <a:buNone/>
            </a:pPr>
            <a:r>
              <a:rPr lang="ar-SY" sz="2300" b="1" dirty="0">
                <a:solidFill>
                  <a:srgbClr val="0070C0"/>
                </a:solidFill>
                <a:latin typeface="Dubai-Regular"/>
              </a:rPr>
              <a:t>الحفيظ الأمين وعزيز مصر:</a:t>
            </a:r>
            <a:endParaRPr lang="ar-SY" sz="2300" b="1" dirty="0">
              <a:solidFill>
                <a:srgbClr val="0070C0"/>
              </a:solidFill>
            </a:endParaRPr>
          </a:p>
          <a:p>
            <a:pPr marL="0" indent="0" algn="r">
              <a:buNone/>
            </a:pPr>
            <a:r>
              <a:rPr lang="ar-SY" sz="2300" b="1" dirty="0"/>
              <a:t>بعد معرفة ملك مصر فضل يوسف وعرف أمانته قام بتعين يوسف مستشاراً ومسؤولاً عن خزائن الحبوب وتوزيعها على الناس</a:t>
            </a:r>
          </a:p>
          <a:p>
            <a:pPr marL="0" indent="0" algn="r">
              <a:buNone/>
            </a:pPr>
            <a:r>
              <a:rPr lang="ar-SY" sz="2300" b="1" dirty="0"/>
              <a:t>وأصبح من المقربين عنده </a:t>
            </a:r>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p:txBody>
      </p:sp>
      <p:sp>
        <p:nvSpPr>
          <p:cNvPr id="5" name="Rectangle: Beveled 4">
            <a:extLst>
              <a:ext uri="{FF2B5EF4-FFF2-40B4-BE49-F238E27FC236}">
                <a16:creationId xmlns:a16="http://schemas.microsoft.com/office/drawing/2014/main" id="{53832CCC-F747-436C-BAE6-55E24D4EE573}"/>
              </a:ext>
            </a:extLst>
          </p:cNvPr>
          <p:cNvSpPr/>
          <p:nvPr/>
        </p:nvSpPr>
        <p:spPr>
          <a:xfrm>
            <a:off x="540107" y="1597489"/>
            <a:ext cx="11544886" cy="1346982"/>
          </a:xfrm>
          <a:prstGeom prst="bevel">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indent="0" algn="r">
              <a:buNone/>
            </a:pPr>
            <a:r>
              <a:rPr lang="ar-SY" sz="2400" b="1" dirty="0"/>
              <a:t>تأويل يوسف عليه السلام رؤيا الملك أنه سياتي للناس سبع سنين خصبة ثم يأتي بعدها سبع سنين جافة</a:t>
            </a:r>
          </a:p>
          <a:p>
            <a:pPr marL="0" indent="0" algn="r">
              <a:buNone/>
            </a:pPr>
            <a:r>
              <a:rPr lang="ar-SY" sz="2400" b="1" dirty="0"/>
              <a:t>وذكر له وسيلة للحفاظ على ثروة الحبوب </a:t>
            </a:r>
          </a:p>
        </p:txBody>
      </p:sp>
      <p:sp>
        <p:nvSpPr>
          <p:cNvPr id="7" name="Rectangle: Beveled 6">
            <a:extLst>
              <a:ext uri="{FF2B5EF4-FFF2-40B4-BE49-F238E27FC236}">
                <a16:creationId xmlns:a16="http://schemas.microsoft.com/office/drawing/2014/main" id="{5E2B924F-411B-4F85-B7C0-17915083A652}"/>
              </a:ext>
            </a:extLst>
          </p:cNvPr>
          <p:cNvSpPr/>
          <p:nvPr/>
        </p:nvSpPr>
        <p:spPr>
          <a:xfrm>
            <a:off x="540107" y="4726745"/>
            <a:ext cx="11544886" cy="1880748"/>
          </a:xfrm>
          <a:prstGeom prst="bevel">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SY" sz="2400" b="1" i="0" dirty="0">
                <a:solidFill>
                  <a:srgbClr val="000000"/>
                </a:solidFill>
                <a:effectLst/>
                <a:latin typeface="Tahoma" panose="020B0604030504040204" pitchFamily="34" charset="0"/>
              </a:rPr>
              <a:t>سأله الملك أن يُعبِّر رؤياه شفاهاً فأجابه يوسف بذلك فقال له: ما ترى أن تصنع؟ قال: تجمع الطَّعام في السِّنين المخصبة ليأتيك الخلق فيمتارون منك بحكمك فقال: مَنْ لي بهذا ومَنْ يجمعه؟ فقال يوسف: ﴿ </a:t>
            </a:r>
            <a:r>
              <a:rPr lang="ar-SY" sz="2400" b="1" i="0" dirty="0">
                <a:solidFill>
                  <a:srgbClr val="008000"/>
                </a:solidFill>
                <a:effectLst/>
                <a:latin typeface="Tahoma" panose="020B0604030504040204" pitchFamily="34" charset="0"/>
              </a:rPr>
              <a:t>قال اجعلني على خزائن الأرض</a:t>
            </a:r>
            <a:r>
              <a:rPr lang="ar-SY" sz="2400" b="1" i="0" dirty="0">
                <a:solidFill>
                  <a:srgbClr val="000000"/>
                </a:solidFill>
                <a:effectLst/>
                <a:latin typeface="Tahoma" panose="020B0604030504040204" pitchFamily="34" charset="0"/>
              </a:rPr>
              <a:t> ﴾ على حفظها وأراد بالأرض أرض مصر </a:t>
            </a:r>
            <a:r>
              <a:rPr lang="ar-SY" sz="2400" b="1" i="0" dirty="0">
                <a:solidFill>
                  <a:srgbClr val="00B050"/>
                </a:solidFill>
                <a:effectLst/>
                <a:latin typeface="Tahoma" panose="020B0604030504040204" pitchFamily="34" charset="0"/>
              </a:rPr>
              <a:t>﴿ إِنِّي حَفِيظٌ عَلِيمٌ ﴾</a:t>
            </a:r>
            <a:endParaRPr lang="ar-SY" sz="2400" b="1" dirty="0">
              <a:solidFill>
                <a:srgbClr val="00B050"/>
              </a:solidFill>
            </a:endParaRPr>
          </a:p>
        </p:txBody>
      </p:sp>
    </p:spTree>
    <p:extLst>
      <p:ext uri="{BB962C8B-B14F-4D97-AF65-F5344CB8AC3E}">
        <p14:creationId xmlns:p14="http://schemas.microsoft.com/office/powerpoint/2010/main" val="295088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7C30F7-00C8-4D99-9B23-5DA27766A7B3}"/>
              </a:ext>
            </a:extLst>
          </p:cNvPr>
          <p:cNvSpPr>
            <a:spLocks noGrp="1"/>
          </p:cNvSpPr>
          <p:nvPr>
            <p:ph idx="1"/>
          </p:nvPr>
        </p:nvSpPr>
        <p:spPr>
          <a:xfrm>
            <a:off x="0" y="0"/>
            <a:ext cx="12192000" cy="6858000"/>
          </a:xfrm>
        </p:spPr>
        <p:txBody>
          <a:bodyPr/>
          <a:lstStyle/>
          <a:p>
            <a:pPr marL="0" indent="0" algn="r">
              <a:buNone/>
            </a:pPr>
            <a:r>
              <a:rPr lang="ar-SY" sz="2400" b="1" dirty="0">
                <a:solidFill>
                  <a:srgbClr val="C00000"/>
                </a:solidFill>
                <a:latin typeface="DroidArabicKufi-Regular"/>
              </a:rPr>
              <a:t>تحقق الحلم ونصرة يوسف عليه الصلاة والسلام:</a:t>
            </a:r>
            <a:endParaRPr lang="en-US" sz="2400" b="1" dirty="0">
              <a:solidFill>
                <a:srgbClr val="C00000"/>
              </a:solidFill>
              <a:latin typeface="DroidArabicKufi-Regular"/>
            </a:endParaRPr>
          </a:p>
          <a:p>
            <a:pPr marL="0" indent="0" algn="r">
              <a:buNone/>
            </a:pPr>
            <a:endParaRPr lang="en-US" sz="2400" b="1" i="0" dirty="0">
              <a:solidFill>
                <a:srgbClr val="C00000"/>
              </a:solidFill>
              <a:effectLst/>
              <a:latin typeface="DroidArabicKufi-Regular"/>
            </a:endParaRPr>
          </a:p>
          <a:p>
            <a:pPr marL="0" indent="0" algn="r">
              <a:buNone/>
            </a:pPr>
            <a:r>
              <a:rPr lang="ar-SY" sz="2400" b="1" i="0" dirty="0">
                <a:solidFill>
                  <a:srgbClr val="333333"/>
                </a:solidFill>
                <a:effectLst/>
                <a:latin typeface="DroidArabicKufi-Regular"/>
              </a:rPr>
              <a:t>عظات وعبر من قصة يوسف عليه السلام امتلأت قصّة يوسف بالعبر والمعاني التي ترفع من المستوى الإيمانيّ والأخلاقيّ والسلوكيّ للمؤمن، وقد ارتكزت هذه القصة على ثلاث محاور أساسية؛ هي الثقة بتدبير الله، والصبر على المصيبة، وترك اليأس؛ فيتوكّل العبد على الله ويعلم أنّ كل ما يحصل له فيه حكمة قد يعلمها وقد تخفى عنه، وهو في ذلك كلّه صابر محتسب متوكل على الله مستسلم لقضائه وقدره، وهو لا ييأس من تنزل رحمة الله عليه، فيُبقي اتّصاله بالله ودعاءه له حاضراً، كما يشكر الله دائماً، ويُرجع الفضل له أولاً وآخراً</a:t>
            </a:r>
          </a:p>
          <a:p>
            <a:pPr marL="0" indent="0" algn="r">
              <a:buNone/>
            </a:pPr>
            <a:endParaRPr lang="en-US" sz="2400" b="1" dirty="0">
              <a:solidFill>
                <a:srgbClr val="333333"/>
              </a:solidFill>
              <a:latin typeface="DroidArabicKufi-Regular"/>
            </a:endParaRPr>
          </a:p>
          <a:p>
            <a:pPr marL="0" indent="0" algn="r">
              <a:buNone/>
            </a:pPr>
            <a:endParaRPr lang="en-US" sz="2400" b="1" dirty="0">
              <a:solidFill>
                <a:srgbClr val="333333"/>
              </a:solidFill>
              <a:latin typeface="DroidArabicKufi-Regular"/>
            </a:endParaRPr>
          </a:p>
          <a:p>
            <a:pPr marL="0" indent="0" algn="r">
              <a:buNone/>
            </a:pPr>
            <a:endParaRPr lang="en-US" sz="2400" b="1" dirty="0"/>
          </a:p>
        </p:txBody>
      </p:sp>
      <p:sp>
        <p:nvSpPr>
          <p:cNvPr id="4" name="Rectangle: Beveled 3">
            <a:extLst>
              <a:ext uri="{FF2B5EF4-FFF2-40B4-BE49-F238E27FC236}">
                <a16:creationId xmlns:a16="http://schemas.microsoft.com/office/drawing/2014/main" id="{62200A00-2DB8-4AAC-B6A9-D826A1C44DB6}"/>
              </a:ext>
            </a:extLst>
          </p:cNvPr>
          <p:cNvSpPr/>
          <p:nvPr/>
        </p:nvSpPr>
        <p:spPr>
          <a:xfrm>
            <a:off x="647114" y="3220146"/>
            <a:ext cx="11544886" cy="1880748"/>
          </a:xfrm>
          <a:prstGeom prst="bevel">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indent="0" algn="r">
              <a:buNone/>
            </a:pPr>
            <a:r>
              <a:rPr lang="ar-SY" sz="2400" b="1" dirty="0">
                <a:solidFill>
                  <a:srgbClr val="333333"/>
                </a:solidFill>
                <a:latin typeface="DroidArabicKufi-Regular"/>
              </a:rPr>
              <a:t>ومما يجدر بنا التأمل فيه هنا مشاعر يوسف عليه الصلاة والسلام وقد تحققت رؤياه وأعزه الله إذ يتلطف بإخوته فلم يعاتبهم ولم يذكرهم بأخطائهم بل قال لهم: </a:t>
            </a:r>
            <a:r>
              <a:rPr lang="ar-SY" sz="2400" b="1" dirty="0">
                <a:solidFill>
                  <a:srgbClr val="00B050"/>
                </a:solidFill>
                <a:latin typeface="DroidArabicKufi-Regular"/>
              </a:rPr>
              <a:t>(قَالَ لَا تَثْرِيبَ عَلَيْكُمُ الْيَوْمَ يَغْفِرُ اللَّهُ لَكُمْ وَهُوَ أَرْحَمُ الرَّاحِمِينَ )</a:t>
            </a:r>
            <a:endParaRPr lang="en-US" sz="2400" b="1" dirty="0">
              <a:solidFill>
                <a:srgbClr val="00B050"/>
              </a:solidFill>
              <a:latin typeface="DroidArabicKufi-Regular"/>
            </a:endParaRPr>
          </a:p>
        </p:txBody>
      </p:sp>
    </p:spTree>
    <p:extLst>
      <p:ext uri="{BB962C8B-B14F-4D97-AF65-F5344CB8AC3E}">
        <p14:creationId xmlns:p14="http://schemas.microsoft.com/office/powerpoint/2010/main" val="745677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899</Words>
  <Application>Microsoft Office PowerPoint</Application>
  <PresentationFormat>Widescreen</PresentationFormat>
  <Paragraphs>65</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DroidArabicKufi-Regular</vt:lpstr>
      <vt:lpstr>Dubai-Regular</vt:lpstr>
      <vt:lpstr>Simplified Arabic</vt:lpstr>
      <vt:lpstr>Tahoma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26</cp:revision>
  <dcterms:created xsi:type="dcterms:W3CDTF">2021-03-17T19:02:08Z</dcterms:created>
  <dcterms:modified xsi:type="dcterms:W3CDTF">2021-03-18T18:26:13Z</dcterms:modified>
</cp:coreProperties>
</file>