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0" r:id="rId2"/>
    <p:sldId id="433" r:id="rId3"/>
    <p:sldId id="443" r:id="rId4"/>
    <p:sldId id="446" r:id="rId5"/>
    <p:sldId id="256" r:id="rId6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10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9933FF"/>
    <a:srgbClr val="D60093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50" y="330"/>
      </p:cViewPr>
      <p:guideLst>
        <p:guide orient="horz" pos="2183"/>
        <p:guide pos="3840"/>
        <p:guide orient="horz" pos="2110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01/08/1442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909AC0-67BA-4739-8F0E-A75B5EC7AC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5461403-F714-4DA6-A363-C417B509AF4D}"/>
              </a:ext>
            </a:extLst>
          </p:cNvPr>
          <p:cNvSpPr/>
          <p:nvPr/>
        </p:nvSpPr>
        <p:spPr>
          <a:xfrm flipH="1">
            <a:off x="3" y="1470623"/>
            <a:ext cx="9123683" cy="1059469"/>
          </a:xfrm>
          <a:custGeom>
            <a:avLst/>
            <a:gdLst>
              <a:gd name="connsiteX0" fmla="*/ 1454087 w 1454087"/>
              <a:gd name="connsiteY0" fmla="*/ 0 h 476761"/>
              <a:gd name="connsiteX1" fmla="*/ 0 w 1454087"/>
              <a:gd name="connsiteY1" fmla="*/ 0 h 476761"/>
              <a:gd name="connsiteX2" fmla="*/ 0 w 1454087"/>
              <a:gd name="connsiteY2" fmla="*/ 271263 h 476761"/>
              <a:gd name="connsiteX3" fmla="*/ 1302021 w 1454087"/>
              <a:gd name="connsiteY3" fmla="*/ 473849 h 476761"/>
              <a:gd name="connsiteX4" fmla="*/ 1454087 w 1454087"/>
              <a:gd name="connsiteY4" fmla="*/ 466723 h 47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087" h="476761">
                <a:moveTo>
                  <a:pt x="1454087" y="0"/>
                </a:moveTo>
                <a:lnTo>
                  <a:pt x="0" y="0"/>
                </a:lnTo>
                <a:lnTo>
                  <a:pt x="0" y="271263"/>
                </a:lnTo>
                <a:cubicBezTo>
                  <a:pt x="425381" y="445104"/>
                  <a:pt x="811717" y="489471"/>
                  <a:pt x="1302021" y="473849"/>
                </a:cubicBezTo>
                <a:lnTo>
                  <a:pt x="1454087" y="466723"/>
                </a:lnTo>
                <a:close/>
              </a:path>
            </a:pathLst>
          </a:custGeom>
          <a:solidFill>
            <a:srgbClr val="FFFF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AD24777-C57D-48F3-8128-698DA761FDE4}"/>
              </a:ext>
            </a:extLst>
          </p:cNvPr>
          <p:cNvSpPr/>
          <p:nvPr/>
        </p:nvSpPr>
        <p:spPr>
          <a:xfrm flipH="1">
            <a:off x="0" y="-1"/>
            <a:ext cx="12192000" cy="2290713"/>
          </a:xfrm>
          <a:custGeom>
            <a:avLst/>
            <a:gdLst>
              <a:gd name="connsiteX0" fmla="*/ 1943100 w 1943100"/>
              <a:gd name="connsiteY0" fmla="*/ 0 h 1543050"/>
              <a:gd name="connsiteX1" fmla="*/ 971550 w 1943100"/>
              <a:gd name="connsiteY1" fmla="*/ 0 h 1543050"/>
              <a:gd name="connsiteX2" fmla="*/ 0 w 1943100"/>
              <a:gd name="connsiteY2" fmla="*/ 0 h 1543050"/>
              <a:gd name="connsiteX3" fmla="*/ 0 w 1943100"/>
              <a:gd name="connsiteY3" fmla="*/ 1209929 h 1543050"/>
              <a:gd name="connsiteX4" fmla="*/ 971550 w 1943100"/>
              <a:gd name="connsiteY4" fmla="*/ 1543050 h 1543050"/>
              <a:gd name="connsiteX5" fmla="*/ 1943100 w 1943100"/>
              <a:gd name="connsiteY5" fmla="*/ 1209929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3100" h="1543050">
                <a:moveTo>
                  <a:pt x="1943100" y="0"/>
                </a:moveTo>
                <a:lnTo>
                  <a:pt x="971550" y="0"/>
                </a:lnTo>
                <a:lnTo>
                  <a:pt x="0" y="0"/>
                </a:lnTo>
                <a:lnTo>
                  <a:pt x="0" y="1209929"/>
                </a:lnTo>
                <a:cubicBezTo>
                  <a:pt x="264744" y="1432227"/>
                  <a:pt x="567733" y="1518930"/>
                  <a:pt x="971550" y="1543050"/>
                </a:cubicBezTo>
                <a:cubicBezTo>
                  <a:pt x="1375367" y="1518930"/>
                  <a:pt x="1678356" y="1432227"/>
                  <a:pt x="1943100" y="1209929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1F6A049-B503-44CF-9259-9B419FA98560}"/>
              </a:ext>
            </a:extLst>
          </p:cNvPr>
          <p:cNvSpPr/>
          <p:nvPr/>
        </p:nvSpPr>
        <p:spPr>
          <a:xfrm flipV="1">
            <a:off x="3068342" y="3003850"/>
            <a:ext cx="9123627" cy="1059469"/>
          </a:xfrm>
          <a:custGeom>
            <a:avLst/>
            <a:gdLst>
              <a:gd name="connsiteX0" fmla="*/ 1090223 w 1454078"/>
              <a:gd name="connsiteY0" fmla="*/ 476669 h 476761"/>
              <a:gd name="connsiteX1" fmla="*/ 1292988 w 1454078"/>
              <a:gd name="connsiteY1" fmla="*/ 473849 h 476761"/>
              <a:gd name="connsiteX2" fmla="*/ 1454078 w 1454078"/>
              <a:gd name="connsiteY2" fmla="*/ 466247 h 476761"/>
              <a:gd name="connsiteX3" fmla="*/ 1454078 w 1454078"/>
              <a:gd name="connsiteY3" fmla="*/ 0 h 476761"/>
              <a:gd name="connsiteX4" fmla="*/ 0 w 1454078"/>
              <a:gd name="connsiteY4" fmla="*/ 0 h 476761"/>
              <a:gd name="connsiteX5" fmla="*/ 0 w 1454078"/>
              <a:gd name="connsiteY5" fmla="*/ 271263 h 476761"/>
              <a:gd name="connsiteX6" fmla="*/ 1090223 w 1454078"/>
              <a:gd name="connsiteY6" fmla="*/ 476669 h 47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4078" h="476761">
                <a:moveTo>
                  <a:pt x="1090223" y="476669"/>
                </a:moveTo>
                <a:cubicBezTo>
                  <a:pt x="1155980" y="477088"/>
                  <a:pt x="1223430" y="476081"/>
                  <a:pt x="1292988" y="473849"/>
                </a:cubicBezTo>
                <a:lnTo>
                  <a:pt x="1454078" y="466247"/>
                </a:lnTo>
                <a:lnTo>
                  <a:pt x="1454078" y="0"/>
                </a:lnTo>
                <a:lnTo>
                  <a:pt x="0" y="0"/>
                </a:lnTo>
                <a:lnTo>
                  <a:pt x="0" y="271263"/>
                </a:lnTo>
                <a:cubicBezTo>
                  <a:pt x="362083" y="420269"/>
                  <a:pt x="695679" y="474152"/>
                  <a:pt x="1090223" y="476669"/>
                </a:cubicBezTo>
                <a:close/>
              </a:path>
            </a:pathLst>
          </a:custGeom>
          <a:solidFill>
            <a:srgbClr val="CC33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823A752-0C9E-47C4-BA32-F5063C11597D}"/>
              </a:ext>
            </a:extLst>
          </p:cNvPr>
          <p:cNvSpPr/>
          <p:nvPr/>
        </p:nvSpPr>
        <p:spPr>
          <a:xfrm flipH="1" flipV="1">
            <a:off x="-31" y="3141674"/>
            <a:ext cx="12192000" cy="3716327"/>
          </a:xfrm>
          <a:custGeom>
            <a:avLst/>
            <a:gdLst>
              <a:gd name="connsiteX0" fmla="*/ 1943100 w 1943100"/>
              <a:gd name="connsiteY0" fmla="*/ 0 h 1543050"/>
              <a:gd name="connsiteX1" fmla="*/ 971550 w 1943100"/>
              <a:gd name="connsiteY1" fmla="*/ 0 h 1543050"/>
              <a:gd name="connsiteX2" fmla="*/ 0 w 1943100"/>
              <a:gd name="connsiteY2" fmla="*/ 0 h 1543050"/>
              <a:gd name="connsiteX3" fmla="*/ 0 w 1943100"/>
              <a:gd name="connsiteY3" fmla="*/ 1209929 h 1543050"/>
              <a:gd name="connsiteX4" fmla="*/ 971550 w 1943100"/>
              <a:gd name="connsiteY4" fmla="*/ 1543050 h 1543050"/>
              <a:gd name="connsiteX5" fmla="*/ 1943100 w 1943100"/>
              <a:gd name="connsiteY5" fmla="*/ 1209929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3100" h="1543050">
                <a:moveTo>
                  <a:pt x="1943100" y="0"/>
                </a:moveTo>
                <a:lnTo>
                  <a:pt x="971550" y="0"/>
                </a:lnTo>
                <a:lnTo>
                  <a:pt x="0" y="0"/>
                </a:lnTo>
                <a:lnTo>
                  <a:pt x="0" y="1209929"/>
                </a:lnTo>
                <a:cubicBezTo>
                  <a:pt x="264744" y="1432227"/>
                  <a:pt x="567733" y="1518930"/>
                  <a:pt x="971550" y="1543050"/>
                </a:cubicBezTo>
                <a:cubicBezTo>
                  <a:pt x="1375367" y="1518930"/>
                  <a:pt x="1678356" y="1432227"/>
                  <a:pt x="1943100" y="12099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103335-C031-470E-B9B0-5A09676D27AE}"/>
              </a:ext>
            </a:extLst>
          </p:cNvPr>
          <p:cNvSpPr txBox="1"/>
          <p:nvPr/>
        </p:nvSpPr>
        <p:spPr>
          <a:xfrm>
            <a:off x="3846286" y="972588"/>
            <a:ext cx="6139543" cy="996069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اسم الطالب ....... </a:t>
            </a:r>
            <a:endParaRPr lang="en-US" sz="4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08D8A3-C812-4DE2-9021-9D8ED48A2304}"/>
              </a:ext>
            </a:extLst>
          </p:cNvPr>
          <p:cNvSpPr txBox="1"/>
          <p:nvPr/>
        </p:nvSpPr>
        <p:spPr>
          <a:xfrm>
            <a:off x="4198986" y="1567462"/>
            <a:ext cx="4561843" cy="965292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000" dirty="0">
                <a:solidFill>
                  <a:schemeClr val="bg1">
                    <a:alpha val="52000"/>
                  </a:schemeClr>
                </a:solidFill>
              </a:rPr>
              <a:t>الصف .........          </a:t>
            </a:r>
            <a:endParaRPr lang="en-US" sz="4000" dirty="0">
              <a:solidFill>
                <a:schemeClr val="bg1">
                  <a:alpha val="52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3F7167-100B-4459-8F69-43802571AF8F}"/>
              </a:ext>
            </a:extLst>
          </p:cNvPr>
          <p:cNvSpPr txBox="1"/>
          <p:nvPr/>
        </p:nvSpPr>
        <p:spPr>
          <a:xfrm>
            <a:off x="4198986" y="256223"/>
            <a:ext cx="5786844" cy="965292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000" b="1" dirty="0">
                <a:solidFill>
                  <a:srgbClr val="FF99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تقرير عن ..........</a:t>
            </a:r>
            <a:endParaRPr lang="en-US" sz="4000" b="1" dirty="0">
              <a:solidFill>
                <a:srgbClr val="FF99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64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896" y="2792853"/>
            <a:ext cx="1049765" cy="69863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69730" y="6615266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617471" y="139570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2085199" y="1167977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1026623" y="1492272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090425" y="1706598"/>
              <a:ext cx="14615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lvl="0" algn="ctr"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الأرض و الفضاء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623495" y="2195561"/>
              <a:ext cx="2385250" cy="510447"/>
              <a:chOff x="3135134" y="5653352"/>
              <a:chExt cx="2385250" cy="51044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135134" y="5763689"/>
                <a:ext cx="23852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التربة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617471" y="1145410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4" name="Group 3">
            <a:extLst>
              <a:ext uri="{FF2B5EF4-FFF2-40B4-BE49-F238E27FC236}">
                <a16:creationId xmlns:a16="http://schemas.microsoft.com/office/drawing/2014/main" id="{BF86B092-B977-448F-BAF9-1F3047CF1523}"/>
              </a:ext>
            </a:extLst>
          </p:cNvPr>
          <p:cNvGrpSpPr/>
          <p:nvPr/>
        </p:nvGrpSpPr>
        <p:grpSpPr>
          <a:xfrm>
            <a:off x="5297523" y="1361280"/>
            <a:ext cx="6393282" cy="1332914"/>
            <a:chOff x="2496457" y="42203"/>
            <a:chExt cx="9724571" cy="1332914"/>
          </a:xfrm>
        </p:grpSpPr>
        <p:sp>
          <p:nvSpPr>
            <p:cNvPr id="95" name="Rectangle 1">
              <a:extLst>
                <a:ext uri="{FF2B5EF4-FFF2-40B4-BE49-F238E27FC236}">
                  <a16:creationId xmlns:a16="http://schemas.microsoft.com/office/drawing/2014/main" id="{466E1915-8575-4BD1-BEA3-8098C281086F}"/>
                </a:ext>
              </a:extLst>
            </p:cNvPr>
            <p:cNvSpPr/>
            <p:nvPr/>
          </p:nvSpPr>
          <p:spPr>
            <a:xfrm>
              <a:off x="2496457" y="42203"/>
              <a:ext cx="9724571" cy="1332914"/>
            </a:xfrm>
            <a:prstGeom prst="rect">
              <a:avLst/>
            </a:prstGeom>
            <a:solidFill>
              <a:srgbClr val="F46136"/>
            </a:solidFill>
            <a:ln>
              <a:noFill/>
            </a:ln>
            <a:effectLst>
              <a:outerShdw blurRad="177800" dist="38100" dir="5400000" algn="t" rotWithShape="0">
                <a:prstClr val="black">
                  <a:alpha val="8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32">
              <a:extLst>
                <a:ext uri="{FF2B5EF4-FFF2-40B4-BE49-F238E27FC236}">
                  <a16:creationId xmlns:a16="http://schemas.microsoft.com/office/drawing/2014/main" id="{333454D2-7A74-4950-9752-E1D28B0E0153}"/>
                </a:ext>
              </a:extLst>
            </p:cNvPr>
            <p:cNvSpPr txBox="1"/>
            <p:nvPr/>
          </p:nvSpPr>
          <p:spPr>
            <a:xfrm>
              <a:off x="2975500" y="132407"/>
              <a:ext cx="90614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FFFF00"/>
                  </a:solidFill>
                </a:rPr>
                <a:t>تتكون التربة من عدّة طبقات هي : </a:t>
              </a:r>
              <a:r>
                <a:rPr lang="ar-SY" sz="2400" b="1" dirty="0">
                  <a:solidFill>
                    <a:schemeClr val="bg1"/>
                  </a:solidFill>
                </a:rPr>
                <a:t>الأساس الصخري – الفتات الأم – التربة </a:t>
              </a:r>
              <a:r>
                <a:rPr lang="ar-SY" sz="2400" b="1" dirty="0" err="1">
                  <a:solidFill>
                    <a:schemeClr val="bg1"/>
                  </a:solidFill>
                </a:rPr>
                <a:t>الحتية</a:t>
              </a:r>
              <a:r>
                <a:rPr lang="ar-SY" sz="2400" b="1" dirty="0">
                  <a:solidFill>
                    <a:schemeClr val="bg1"/>
                  </a:solidFill>
                </a:rPr>
                <a:t> – التربة الفوقية – الدبال</a:t>
              </a:r>
              <a:r>
                <a:rPr lang="ar-SY" sz="2400" b="1" dirty="0">
                  <a:solidFill>
                    <a:srgbClr val="FFFF00"/>
                  </a:solidFill>
                </a:rPr>
                <a:t> 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2" name="Group 2">
            <a:extLst>
              <a:ext uri="{FF2B5EF4-FFF2-40B4-BE49-F238E27FC236}">
                <a16:creationId xmlns:a16="http://schemas.microsoft.com/office/drawing/2014/main" id="{0113C156-A151-45C1-A5F4-195581C44C7B}"/>
              </a:ext>
            </a:extLst>
          </p:cNvPr>
          <p:cNvGrpSpPr/>
          <p:nvPr/>
        </p:nvGrpSpPr>
        <p:grpSpPr>
          <a:xfrm>
            <a:off x="3990955" y="1357763"/>
            <a:ext cx="1905447" cy="1361049"/>
            <a:chOff x="-1" y="38686"/>
            <a:chExt cx="3340906" cy="1361049"/>
          </a:xfrm>
        </p:grpSpPr>
        <p:sp>
          <p:nvSpPr>
            <p:cNvPr id="103" name="Freeform: Shape 15">
              <a:extLst>
                <a:ext uri="{FF2B5EF4-FFF2-40B4-BE49-F238E27FC236}">
                  <a16:creationId xmlns:a16="http://schemas.microsoft.com/office/drawing/2014/main" id="{30FE91F9-6D2E-4CB0-9A98-6C72322955D9}"/>
                </a:ext>
              </a:extLst>
            </p:cNvPr>
            <p:cNvSpPr/>
            <p:nvPr/>
          </p:nvSpPr>
          <p:spPr>
            <a:xfrm>
              <a:off x="-1" y="38686"/>
              <a:ext cx="3340906" cy="1361049"/>
            </a:xfrm>
            <a:custGeom>
              <a:avLst/>
              <a:gdLst>
                <a:gd name="connsiteX0" fmla="*/ 3657597 w 3657600"/>
                <a:gd name="connsiteY0" fmla="*/ 0 h 1371600"/>
                <a:gd name="connsiteX1" fmla="*/ 3657600 w 3657600"/>
                <a:gd name="connsiteY1" fmla="*/ 0 h 1371600"/>
                <a:gd name="connsiteX2" fmla="*/ 3657600 w 3657600"/>
                <a:gd name="connsiteY2" fmla="*/ 1371600 h 1371600"/>
                <a:gd name="connsiteX3" fmla="*/ 3657597 w 3657600"/>
                <a:gd name="connsiteY3" fmla="*/ 1371600 h 1371600"/>
                <a:gd name="connsiteX4" fmla="*/ 0 w 3657600"/>
                <a:gd name="connsiteY4" fmla="*/ 0 h 1371600"/>
                <a:gd name="connsiteX5" fmla="*/ 2883874 w 3657600"/>
                <a:gd name="connsiteY5" fmla="*/ 0 h 1371600"/>
                <a:gd name="connsiteX6" fmla="*/ 3657597 w 3657600"/>
                <a:gd name="connsiteY6" fmla="*/ 1371600 h 1371600"/>
                <a:gd name="connsiteX7" fmla="*/ 0 w 3657600"/>
                <a:gd name="connsiteY7" fmla="*/ 13716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57600" h="1371600">
                  <a:moveTo>
                    <a:pt x="3657597" y="0"/>
                  </a:moveTo>
                  <a:lnTo>
                    <a:pt x="3657600" y="0"/>
                  </a:lnTo>
                  <a:lnTo>
                    <a:pt x="3657600" y="1371600"/>
                  </a:lnTo>
                  <a:lnTo>
                    <a:pt x="3657597" y="1371600"/>
                  </a:lnTo>
                  <a:close/>
                  <a:moveTo>
                    <a:pt x="0" y="0"/>
                  </a:moveTo>
                  <a:lnTo>
                    <a:pt x="2883874" y="0"/>
                  </a:lnTo>
                  <a:lnTo>
                    <a:pt x="3657597" y="1371600"/>
                  </a:lnTo>
                  <a:lnTo>
                    <a:pt x="0" y="137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66700" dist="114300" dir="1080000" sx="103000" sy="103000" algn="l" rotWithShape="0">
                <a:prstClr val="black">
                  <a:alpha val="9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27">
              <a:extLst>
                <a:ext uri="{FF2B5EF4-FFF2-40B4-BE49-F238E27FC236}">
                  <a16:creationId xmlns:a16="http://schemas.microsoft.com/office/drawing/2014/main" id="{3550720D-EA6F-4CCC-97D1-1CF97B52E69B}"/>
                </a:ext>
              </a:extLst>
            </p:cNvPr>
            <p:cNvSpPr txBox="1"/>
            <p:nvPr/>
          </p:nvSpPr>
          <p:spPr>
            <a:xfrm>
              <a:off x="447551" y="164498"/>
              <a:ext cx="18433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F4613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1</a:t>
              </a:r>
              <a:endParaRPr lang="en-US" sz="9600" b="1" dirty="0">
                <a:solidFill>
                  <a:srgbClr val="F461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21" name="Group 5">
            <a:extLst>
              <a:ext uri="{FF2B5EF4-FFF2-40B4-BE49-F238E27FC236}">
                <a16:creationId xmlns:a16="http://schemas.microsoft.com/office/drawing/2014/main" id="{C2278010-5678-4BF3-80DA-CDC6795229B0}"/>
              </a:ext>
            </a:extLst>
          </p:cNvPr>
          <p:cNvGrpSpPr/>
          <p:nvPr/>
        </p:nvGrpSpPr>
        <p:grpSpPr>
          <a:xfrm>
            <a:off x="4101166" y="3591168"/>
            <a:ext cx="7547429" cy="1332914"/>
            <a:chOff x="2496457" y="1406769"/>
            <a:chExt cx="9724571" cy="1332914"/>
          </a:xfrm>
        </p:grpSpPr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0B97E604-EBB6-4EFB-8369-D680BA2A0706}"/>
                </a:ext>
              </a:extLst>
            </p:cNvPr>
            <p:cNvSpPr/>
            <p:nvPr/>
          </p:nvSpPr>
          <p:spPr>
            <a:xfrm>
              <a:off x="2496457" y="1406769"/>
              <a:ext cx="9724571" cy="1332914"/>
            </a:xfrm>
            <a:prstGeom prst="rect">
              <a:avLst/>
            </a:prstGeom>
            <a:solidFill>
              <a:srgbClr val="2F294F"/>
            </a:solidFill>
            <a:ln>
              <a:noFill/>
            </a:ln>
            <a:effectLst>
              <a:outerShdw blurRad="177800" dist="38100" dir="5400000" algn="t" rotWithShape="0">
                <a:prstClr val="black">
                  <a:alpha val="8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36">
              <a:extLst>
                <a:ext uri="{FF2B5EF4-FFF2-40B4-BE49-F238E27FC236}">
                  <a16:creationId xmlns:a16="http://schemas.microsoft.com/office/drawing/2014/main" id="{DF5EC394-A487-45E4-979B-114E2BB0061F}"/>
                </a:ext>
              </a:extLst>
            </p:cNvPr>
            <p:cNvSpPr txBox="1"/>
            <p:nvPr/>
          </p:nvSpPr>
          <p:spPr>
            <a:xfrm>
              <a:off x="3360629" y="1539354"/>
              <a:ext cx="84443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FFFF00"/>
                  </a:solidFill>
                </a:rPr>
                <a:t>التربة الجيدة الصالحة للزراعة : </a:t>
              </a:r>
              <a:r>
                <a:rPr lang="ar-SY" sz="2400" b="1" dirty="0">
                  <a:solidFill>
                    <a:schemeClr val="bg1"/>
                  </a:solidFill>
                </a:rPr>
                <a:t>هي التربة الزراعية الخصبة التي تنبت فيه النباتات و تثبت جذورها و تحصل منه على ما تحتاج إليه من ماء و غذاء لتنمو </a:t>
              </a:r>
            </a:p>
          </p:txBody>
        </p:sp>
      </p:grpSp>
      <p:grpSp>
        <p:nvGrpSpPr>
          <p:cNvPr id="25" name="Group 4">
            <a:extLst>
              <a:ext uri="{FF2B5EF4-FFF2-40B4-BE49-F238E27FC236}">
                <a16:creationId xmlns:a16="http://schemas.microsoft.com/office/drawing/2014/main" id="{58876D07-C3E6-4EFA-8F38-22E7412D790F}"/>
              </a:ext>
            </a:extLst>
          </p:cNvPr>
          <p:cNvGrpSpPr/>
          <p:nvPr/>
        </p:nvGrpSpPr>
        <p:grpSpPr>
          <a:xfrm>
            <a:off x="3266237" y="3584134"/>
            <a:ext cx="1915363" cy="1371600"/>
            <a:chOff x="-1" y="1399735"/>
            <a:chExt cx="4572000" cy="1371600"/>
          </a:xfrm>
        </p:grpSpPr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1BD71DFC-4BEE-46B4-A21F-DD7296BDAA9C}"/>
                </a:ext>
              </a:extLst>
            </p:cNvPr>
            <p:cNvSpPr/>
            <p:nvPr/>
          </p:nvSpPr>
          <p:spPr>
            <a:xfrm>
              <a:off x="-1" y="1399735"/>
              <a:ext cx="4572000" cy="1371600"/>
            </a:xfrm>
            <a:custGeom>
              <a:avLst/>
              <a:gdLst>
                <a:gd name="connsiteX0" fmla="*/ 4571999 w 4572000"/>
                <a:gd name="connsiteY0" fmla="*/ 0 h 1371600"/>
                <a:gd name="connsiteX1" fmla="*/ 4572000 w 4572000"/>
                <a:gd name="connsiteY1" fmla="*/ 0 h 1371600"/>
                <a:gd name="connsiteX2" fmla="*/ 4572000 w 4572000"/>
                <a:gd name="connsiteY2" fmla="*/ 1371600 h 1371600"/>
                <a:gd name="connsiteX3" fmla="*/ 4571999 w 4572000"/>
                <a:gd name="connsiteY3" fmla="*/ 1371600 h 1371600"/>
                <a:gd name="connsiteX4" fmla="*/ 0 w 4572000"/>
                <a:gd name="connsiteY4" fmla="*/ 0 h 1371600"/>
                <a:gd name="connsiteX5" fmla="*/ 3798276 w 4572000"/>
                <a:gd name="connsiteY5" fmla="*/ 0 h 1371600"/>
                <a:gd name="connsiteX6" fmla="*/ 4571999 w 4572000"/>
                <a:gd name="connsiteY6" fmla="*/ 1371600 h 1371600"/>
                <a:gd name="connsiteX7" fmla="*/ 0 w 4572000"/>
                <a:gd name="connsiteY7" fmla="*/ 13716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72000" h="1371600">
                  <a:moveTo>
                    <a:pt x="4571999" y="0"/>
                  </a:moveTo>
                  <a:lnTo>
                    <a:pt x="4572000" y="0"/>
                  </a:lnTo>
                  <a:lnTo>
                    <a:pt x="4572000" y="1371600"/>
                  </a:lnTo>
                  <a:lnTo>
                    <a:pt x="4571999" y="1371600"/>
                  </a:lnTo>
                  <a:close/>
                  <a:moveTo>
                    <a:pt x="0" y="0"/>
                  </a:moveTo>
                  <a:lnTo>
                    <a:pt x="3798276" y="0"/>
                  </a:lnTo>
                  <a:lnTo>
                    <a:pt x="4571999" y="1371600"/>
                  </a:lnTo>
                  <a:lnTo>
                    <a:pt x="0" y="137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66700" dist="114300" dir="1080000" sx="103000" sy="103000" algn="l" rotWithShape="0">
                <a:prstClr val="black">
                  <a:alpha val="9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TextBox 28">
              <a:extLst>
                <a:ext uri="{FF2B5EF4-FFF2-40B4-BE49-F238E27FC236}">
                  <a16:creationId xmlns:a16="http://schemas.microsoft.com/office/drawing/2014/main" id="{FB058C37-93F8-451C-8C5A-4A177C97C537}"/>
                </a:ext>
              </a:extLst>
            </p:cNvPr>
            <p:cNvSpPr txBox="1"/>
            <p:nvPr/>
          </p:nvSpPr>
          <p:spPr>
            <a:xfrm>
              <a:off x="239611" y="1670036"/>
              <a:ext cx="280174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2F294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2</a:t>
              </a:r>
              <a:endParaRPr lang="en-US" sz="9600" b="1" dirty="0">
                <a:solidFill>
                  <a:srgbClr val="2F29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28" name="TextBox 50">
            <a:extLst>
              <a:ext uri="{FF2B5EF4-FFF2-40B4-BE49-F238E27FC236}">
                <a16:creationId xmlns:a16="http://schemas.microsoft.com/office/drawing/2014/main" id="{A516D764-E2AD-4725-BAC0-46F0262F341D}"/>
              </a:ext>
            </a:extLst>
          </p:cNvPr>
          <p:cNvSpPr txBox="1"/>
          <p:nvPr/>
        </p:nvSpPr>
        <p:spPr>
          <a:xfrm>
            <a:off x="4246211" y="169439"/>
            <a:ext cx="386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التربة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30" name="Group 5">
            <a:extLst>
              <a:ext uri="{FF2B5EF4-FFF2-40B4-BE49-F238E27FC236}">
                <a16:creationId xmlns:a16="http://schemas.microsoft.com/office/drawing/2014/main" id="{C2278010-5678-4BF3-80DA-CDC6795229B0}"/>
              </a:ext>
            </a:extLst>
          </p:cNvPr>
          <p:cNvGrpSpPr/>
          <p:nvPr/>
        </p:nvGrpSpPr>
        <p:grpSpPr>
          <a:xfrm>
            <a:off x="4207414" y="5382615"/>
            <a:ext cx="7547429" cy="1332914"/>
            <a:chOff x="2496457" y="1406769"/>
            <a:chExt cx="9724571" cy="1332914"/>
          </a:xfrm>
        </p:grpSpPr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0B97E604-EBB6-4EFB-8369-D680BA2A0706}"/>
                </a:ext>
              </a:extLst>
            </p:cNvPr>
            <p:cNvSpPr/>
            <p:nvPr/>
          </p:nvSpPr>
          <p:spPr>
            <a:xfrm>
              <a:off x="2496457" y="1406769"/>
              <a:ext cx="9724571" cy="133291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177800" dist="38100" dir="5400000" algn="t" rotWithShape="0">
                <a:prstClr val="black">
                  <a:alpha val="8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6">
              <a:extLst>
                <a:ext uri="{FF2B5EF4-FFF2-40B4-BE49-F238E27FC236}">
                  <a16:creationId xmlns:a16="http://schemas.microsoft.com/office/drawing/2014/main" id="{DF5EC394-A487-45E4-979B-114E2BB0061F}"/>
                </a:ext>
              </a:extLst>
            </p:cNvPr>
            <p:cNvSpPr txBox="1"/>
            <p:nvPr/>
          </p:nvSpPr>
          <p:spPr>
            <a:xfrm>
              <a:off x="4088279" y="1657727"/>
              <a:ext cx="78942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</a:rPr>
                <a:t>يعرف </a:t>
              </a:r>
              <a:r>
                <a:rPr lang="ar-SY" sz="2400" b="1" dirty="0">
                  <a:solidFill>
                    <a:srgbClr val="FFFF00"/>
                  </a:solidFill>
                </a:rPr>
                <a:t>الدبال</a:t>
              </a:r>
              <a:r>
                <a:rPr lang="ar-SY" sz="2400" b="1" dirty="0">
                  <a:solidFill>
                    <a:schemeClr val="bg1"/>
                  </a:solidFill>
                </a:rPr>
                <a:t> على أنه مادة داكنة اللون تتكون من تحلل بقايا الحيوانات و النباتات</a:t>
              </a:r>
              <a:endParaRPr lang="en-US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4" name="Group 4">
            <a:extLst>
              <a:ext uri="{FF2B5EF4-FFF2-40B4-BE49-F238E27FC236}">
                <a16:creationId xmlns:a16="http://schemas.microsoft.com/office/drawing/2014/main" id="{58876D07-C3E6-4EFA-8F38-22E7412D790F}"/>
              </a:ext>
            </a:extLst>
          </p:cNvPr>
          <p:cNvGrpSpPr/>
          <p:nvPr/>
        </p:nvGrpSpPr>
        <p:grpSpPr>
          <a:xfrm>
            <a:off x="3266237" y="5375581"/>
            <a:ext cx="2346226" cy="1371600"/>
            <a:chOff x="-1" y="1399735"/>
            <a:chExt cx="4572000" cy="1371600"/>
          </a:xfrm>
        </p:grpSpPr>
        <p:sp>
          <p:nvSpPr>
            <p:cNvPr id="35" name="Freeform: Shape 16">
              <a:extLst>
                <a:ext uri="{FF2B5EF4-FFF2-40B4-BE49-F238E27FC236}">
                  <a16:creationId xmlns:a16="http://schemas.microsoft.com/office/drawing/2014/main" id="{1BD71DFC-4BEE-46B4-A21F-DD7296BDAA9C}"/>
                </a:ext>
              </a:extLst>
            </p:cNvPr>
            <p:cNvSpPr/>
            <p:nvPr/>
          </p:nvSpPr>
          <p:spPr>
            <a:xfrm>
              <a:off x="-1" y="1399735"/>
              <a:ext cx="4572000" cy="1371600"/>
            </a:xfrm>
            <a:custGeom>
              <a:avLst/>
              <a:gdLst>
                <a:gd name="connsiteX0" fmla="*/ 4571999 w 4572000"/>
                <a:gd name="connsiteY0" fmla="*/ 0 h 1371600"/>
                <a:gd name="connsiteX1" fmla="*/ 4572000 w 4572000"/>
                <a:gd name="connsiteY1" fmla="*/ 0 h 1371600"/>
                <a:gd name="connsiteX2" fmla="*/ 4572000 w 4572000"/>
                <a:gd name="connsiteY2" fmla="*/ 1371600 h 1371600"/>
                <a:gd name="connsiteX3" fmla="*/ 4571999 w 4572000"/>
                <a:gd name="connsiteY3" fmla="*/ 1371600 h 1371600"/>
                <a:gd name="connsiteX4" fmla="*/ 0 w 4572000"/>
                <a:gd name="connsiteY4" fmla="*/ 0 h 1371600"/>
                <a:gd name="connsiteX5" fmla="*/ 3798276 w 4572000"/>
                <a:gd name="connsiteY5" fmla="*/ 0 h 1371600"/>
                <a:gd name="connsiteX6" fmla="*/ 4571999 w 4572000"/>
                <a:gd name="connsiteY6" fmla="*/ 1371600 h 1371600"/>
                <a:gd name="connsiteX7" fmla="*/ 0 w 4572000"/>
                <a:gd name="connsiteY7" fmla="*/ 13716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72000" h="1371600">
                  <a:moveTo>
                    <a:pt x="4571999" y="0"/>
                  </a:moveTo>
                  <a:lnTo>
                    <a:pt x="4572000" y="0"/>
                  </a:lnTo>
                  <a:lnTo>
                    <a:pt x="4572000" y="1371600"/>
                  </a:lnTo>
                  <a:lnTo>
                    <a:pt x="4571999" y="1371600"/>
                  </a:lnTo>
                  <a:close/>
                  <a:moveTo>
                    <a:pt x="0" y="0"/>
                  </a:moveTo>
                  <a:lnTo>
                    <a:pt x="3798276" y="0"/>
                  </a:lnTo>
                  <a:lnTo>
                    <a:pt x="4571999" y="1371600"/>
                  </a:lnTo>
                  <a:lnTo>
                    <a:pt x="0" y="137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66700" dist="114300" dir="1080000" sx="103000" sy="103000" algn="l" rotWithShape="0">
                <a:prstClr val="black">
                  <a:alpha val="9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TextBox 28">
              <a:extLst>
                <a:ext uri="{FF2B5EF4-FFF2-40B4-BE49-F238E27FC236}">
                  <a16:creationId xmlns:a16="http://schemas.microsoft.com/office/drawing/2014/main" id="{FB058C37-93F8-451C-8C5A-4A177C97C537}"/>
                </a:ext>
              </a:extLst>
            </p:cNvPr>
            <p:cNvSpPr txBox="1"/>
            <p:nvPr/>
          </p:nvSpPr>
          <p:spPr>
            <a:xfrm>
              <a:off x="239611" y="1670036"/>
              <a:ext cx="280174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3</a:t>
              </a:r>
              <a:endParaRPr lang="en-US" sz="9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33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1013860" y="161897"/>
            <a:ext cx="1901801" cy="6049071"/>
            <a:chOff x="7774691" y="-3254975"/>
            <a:chExt cx="5029652" cy="7065295"/>
          </a:xfrm>
          <a:solidFill>
            <a:srgbClr val="7030A0"/>
          </a:solidFill>
        </p:grpSpPr>
        <p:grpSp>
          <p:nvGrpSpPr>
            <p:cNvPr id="37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3254975"/>
              <a:ext cx="5029652" cy="7065295"/>
              <a:chOff x="2000433" y="-5383479"/>
              <a:chExt cx="8318662" cy="11685456"/>
            </a:xfrm>
            <a:grpFill/>
          </p:grpSpPr>
          <p:sp>
            <p:nvSpPr>
              <p:cNvPr id="39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4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0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42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41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383479"/>
                <a:ext cx="108313" cy="7201193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8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810" y="1407549"/>
              <a:ext cx="4709413" cy="2335896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03826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896" y="2792853"/>
            <a:ext cx="1049765" cy="69863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69730" y="6615266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617471" y="139570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2085199" y="1167977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1026623" y="1492272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090425" y="1706598"/>
              <a:ext cx="14615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lvl="0" algn="ctr"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الأرض و الفضاء</a:t>
              </a:r>
            </a:p>
            <a:p>
              <a:pPr lvl="0" algn="ctr">
                <a:defRPr/>
              </a:pPr>
              <a:endParaRPr lang="ar-SY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623495" y="2195561"/>
              <a:ext cx="2385250" cy="510447"/>
              <a:chOff x="3135134" y="5653352"/>
              <a:chExt cx="2385250" cy="51044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135134" y="5763689"/>
                <a:ext cx="23852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التربة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617471" y="1145410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4" name="Group 3">
            <a:extLst>
              <a:ext uri="{FF2B5EF4-FFF2-40B4-BE49-F238E27FC236}">
                <a16:creationId xmlns:a16="http://schemas.microsoft.com/office/drawing/2014/main" id="{BF86B092-B977-448F-BAF9-1F3047CF1523}"/>
              </a:ext>
            </a:extLst>
          </p:cNvPr>
          <p:cNvGrpSpPr/>
          <p:nvPr/>
        </p:nvGrpSpPr>
        <p:grpSpPr>
          <a:xfrm>
            <a:off x="5297523" y="1361280"/>
            <a:ext cx="6393282" cy="1659864"/>
            <a:chOff x="2496457" y="42203"/>
            <a:chExt cx="9724571" cy="1659864"/>
          </a:xfrm>
        </p:grpSpPr>
        <p:sp>
          <p:nvSpPr>
            <p:cNvPr id="95" name="Rectangle 1">
              <a:extLst>
                <a:ext uri="{FF2B5EF4-FFF2-40B4-BE49-F238E27FC236}">
                  <a16:creationId xmlns:a16="http://schemas.microsoft.com/office/drawing/2014/main" id="{466E1915-8575-4BD1-BEA3-8098C281086F}"/>
                </a:ext>
              </a:extLst>
            </p:cNvPr>
            <p:cNvSpPr/>
            <p:nvPr/>
          </p:nvSpPr>
          <p:spPr>
            <a:xfrm>
              <a:off x="2496457" y="42203"/>
              <a:ext cx="9724571" cy="1332914"/>
            </a:xfrm>
            <a:prstGeom prst="rect">
              <a:avLst/>
            </a:prstGeom>
            <a:solidFill>
              <a:srgbClr val="F46136"/>
            </a:solidFill>
            <a:ln>
              <a:noFill/>
            </a:ln>
            <a:effectLst>
              <a:outerShdw blurRad="177800" dist="38100" dir="5400000" algn="t" rotWithShape="0">
                <a:prstClr val="black">
                  <a:alpha val="8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32">
              <a:extLst>
                <a:ext uri="{FF2B5EF4-FFF2-40B4-BE49-F238E27FC236}">
                  <a16:creationId xmlns:a16="http://schemas.microsoft.com/office/drawing/2014/main" id="{333454D2-7A74-4950-9752-E1D28B0E0153}"/>
                </a:ext>
              </a:extLst>
            </p:cNvPr>
            <p:cNvSpPr txBox="1"/>
            <p:nvPr/>
          </p:nvSpPr>
          <p:spPr>
            <a:xfrm>
              <a:off x="2975500" y="132407"/>
              <a:ext cx="906142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</a:rPr>
                <a:t>تعتبر</a:t>
              </a:r>
              <a:r>
                <a:rPr lang="ar-SY" sz="2400" b="1" dirty="0">
                  <a:solidFill>
                    <a:srgbClr val="FFFF00"/>
                  </a:solidFill>
                </a:rPr>
                <a:t> المطينة </a:t>
              </a:r>
              <a:r>
                <a:rPr lang="ar-SY" sz="2400" b="1" dirty="0">
                  <a:solidFill>
                    <a:schemeClr val="bg1"/>
                  </a:solidFill>
                </a:rPr>
                <a:t>حفر واسعة بعمق ذراع أو أكثر، ُ يستخدم طينها في البناء، ما يجعلها مكاناً يتجمع فيه ماء المطر بشكل تلقائي.</a:t>
              </a:r>
            </a:p>
            <a:p>
              <a:r>
                <a:rPr lang="ar-SY" sz="2400" dirty="0">
                  <a:solidFill>
                    <a:schemeClr val="bg1"/>
                  </a:solidFill>
                </a:rPr>
                <a:t>5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2" name="Group 2">
            <a:extLst>
              <a:ext uri="{FF2B5EF4-FFF2-40B4-BE49-F238E27FC236}">
                <a16:creationId xmlns:a16="http://schemas.microsoft.com/office/drawing/2014/main" id="{0113C156-A151-45C1-A5F4-195581C44C7B}"/>
              </a:ext>
            </a:extLst>
          </p:cNvPr>
          <p:cNvGrpSpPr/>
          <p:nvPr/>
        </p:nvGrpSpPr>
        <p:grpSpPr>
          <a:xfrm>
            <a:off x="3990955" y="1357763"/>
            <a:ext cx="1905447" cy="1361049"/>
            <a:chOff x="-1" y="38686"/>
            <a:chExt cx="3340906" cy="1361049"/>
          </a:xfrm>
        </p:grpSpPr>
        <p:sp>
          <p:nvSpPr>
            <p:cNvPr id="103" name="Freeform: Shape 15">
              <a:extLst>
                <a:ext uri="{FF2B5EF4-FFF2-40B4-BE49-F238E27FC236}">
                  <a16:creationId xmlns:a16="http://schemas.microsoft.com/office/drawing/2014/main" id="{30FE91F9-6D2E-4CB0-9A98-6C72322955D9}"/>
                </a:ext>
              </a:extLst>
            </p:cNvPr>
            <p:cNvSpPr/>
            <p:nvPr/>
          </p:nvSpPr>
          <p:spPr>
            <a:xfrm>
              <a:off x="-1" y="38686"/>
              <a:ext cx="3340906" cy="1361049"/>
            </a:xfrm>
            <a:custGeom>
              <a:avLst/>
              <a:gdLst>
                <a:gd name="connsiteX0" fmla="*/ 3657597 w 3657600"/>
                <a:gd name="connsiteY0" fmla="*/ 0 h 1371600"/>
                <a:gd name="connsiteX1" fmla="*/ 3657600 w 3657600"/>
                <a:gd name="connsiteY1" fmla="*/ 0 h 1371600"/>
                <a:gd name="connsiteX2" fmla="*/ 3657600 w 3657600"/>
                <a:gd name="connsiteY2" fmla="*/ 1371600 h 1371600"/>
                <a:gd name="connsiteX3" fmla="*/ 3657597 w 3657600"/>
                <a:gd name="connsiteY3" fmla="*/ 1371600 h 1371600"/>
                <a:gd name="connsiteX4" fmla="*/ 0 w 3657600"/>
                <a:gd name="connsiteY4" fmla="*/ 0 h 1371600"/>
                <a:gd name="connsiteX5" fmla="*/ 2883874 w 3657600"/>
                <a:gd name="connsiteY5" fmla="*/ 0 h 1371600"/>
                <a:gd name="connsiteX6" fmla="*/ 3657597 w 3657600"/>
                <a:gd name="connsiteY6" fmla="*/ 1371600 h 1371600"/>
                <a:gd name="connsiteX7" fmla="*/ 0 w 3657600"/>
                <a:gd name="connsiteY7" fmla="*/ 13716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57600" h="1371600">
                  <a:moveTo>
                    <a:pt x="3657597" y="0"/>
                  </a:moveTo>
                  <a:lnTo>
                    <a:pt x="3657600" y="0"/>
                  </a:lnTo>
                  <a:lnTo>
                    <a:pt x="3657600" y="1371600"/>
                  </a:lnTo>
                  <a:lnTo>
                    <a:pt x="3657597" y="1371600"/>
                  </a:lnTo>
                  <a:close/>
                  <a:moveTo>
                    <a:pt x="0" y="0"/>
                  </a:moveTo>
                  <a:lnTo>
                    <a:pt x="2883874" y="0"/>
                  </a:lnTo>
                  <a:lnTo>
                    <a:pt x="3657597" y="1371600"/>
                  </a:lnTo>
                  <a:lnTo>
                    <a:pt x="0" y="137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66700" dist="114300" dir="1080000" sx="103000" sy="103000" algn="l" rotWithShape="0">
                <a:prstClr val="black">
                  <a:alpha val="9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27">
              <a:extLst>
                <a:ext uri="{FF2B5EF4-FFF2-40B4-BE49-F238E27FC236}">
                  <a16:creationId xmlns:a16="http://schemas.microsoft.com/office/drawing/2014/main" id="{3550720D-EA6F-4CCC-97D1-1CF97B52E69B}"/>
                </a:ext>
              </a:extLst>
            </p:cNvPr>
            <p:cNvSpPr txBox="1"/>
            <p:nvPr/>
          </p:nvSpPr>
          <p:spPr>
            <a:xfrm>
              <a:off x="447551" y="164498"/>
              <a:ext cx="18433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F4613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1</a:t>
              </a:r>
              <a:endParaRPr lang="en-US" sz="9600" b="1" dirty="0">
                <a:solidFill>
                  <a:srgbClr val="F461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21" name="Group 5">
            <a:extLst>
              <a:ext uri="{FF2B5EF4-FFF2-40B4-BE49-F238E27FC236}">
                <a16:creationId xmlns:a16="http://schemas.microsoft.com/office/drawing/2014/main" id="{C2278010-5678-4BF3-80DA-CDC6795229B0}"/>
              </a:ext>
            </a:extLst>
          </p:cNvPr>
          <p:cNvGrpSpPr/>
          <p:nvPr/>
        </p:nvGrpSpPr>
        <p:grpSpPr>
          <a:xfrm>
            <a:off x="4101166" y="3591168"/>
            <a:ext cx="7978516" cy="1332914"/>
            <a:chOff x="2496457" y="1406769"/>
            <a:chExt cx="9724571" cy="1332914"/>
          </a:xfrm>
        </p:grpSpPr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0B97E604-EBB6-4EFB-8369-D680BA2A0706}"/>
                </a:ext>
              </a:extLst>
            </p:cNvPr>
            <p:cNvSpPr/>
            <p:nvPr/>
          </p:nvSpPr>
          <p:spPr>
            <a:xfrm>
              <a:off x="2496457" y="1406769"/>
              <a:ext cx="9724571" cy="1332914"/>
            </a:xfrm>
            <a:prstGeom prst="rect">
              <a:avLst/>
            </a:prstGeom>
            <a:solidFill>
              <a:srgbClr val="2F294F"/>
            </a:solidFill>
            <a:ln>
              <a:noFill/>
            </a:ln>
            <a:effectLst>
              <a:outerShdw blurRad="177800" dist="38100" dir="5400000" algn="t" rotWithShape="0">
                <a:prstClr val="black">
                  <a:alpha val="8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36">
              <a:extLst>
                <a:ext uri="{FF2B5EF4-FFF2-40B4-BE49-F238E27FC236}">
                  <a16:creationId xmlns:a16="http://schemas.microsoft.com/office/drawing/2014/main" id="{DF5EC394-A487-45E4-979B-114E2BB0061F}"/>
                </a:ext>
              </a:extLst>
            </p:cNvPr>
            <p:cNvSpPr txBox="1"/>
            <p:nvPr/>
          </p:nvSpPr>
          <p:spPr>
            <a:xfrm>
              <a:off x="2844978" y="1406769"/>
              <a:ext cx="93760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</a:rPr>
                <a:t>تكونت التربة </a:t>
              </a:r>
              <a:r>
                <a:rPr lang="ar-SY" sz="2400" b="1" dirty="0">
                  <a:solidFill>
                    <a:srgbClr val="FFFF00"/>
                  </a:solidFill>
                </a:rPr>
                <a:t>بتفكك</a:t>
              </a:r>
              <a:r>
                <a:rPr lang="ar-SY" sz="2400" b="1" dirty="0">
                  <a:solidFill>
                    <a:schemeClr val="bg1"/>
                  </a:solidFill>
                </a:rPr>
                <a:t> الصخور نتيجة </a:t>
              </a:r>
              <a:r>
                <a:rPr lang="ar-SY" sz="2400" b="1" dirty="0">
                  <a:solidFill>
                    <a:srgbClr val="FFFF00"/>
                  </a:solidFill>
                </a:rPr>
                <a:t>التجوية</a:t>
              </a:r>
              <a:r>
                <a:rPr lang="ar-SY" sz="2400" b="1" dirty="0">
                  <a:solidFill>
                    <a:schemeClr val="bg1"/>
                  </a:solidFill>
                </a:rPr>
                <a:t> وهي العملية التي بواسطتها يتفكك الصخر المنكشف والمواد الأخرى مع </a:t>
              </a:r>
              <a:r>
                <a:rPr lang="ar-SY" sz="2400" b="1" dirty="0">
                  <a:solidFill>
                    <a:srgbClr val="FFFF00"/>
                  </a:solidFill>
                </a:rPr>
                <a:t>اختلاط</a:t>
              </a:r>
              <a:r>
                <a:rPr lang="ar-SY" sz="2400" b="1" dirty="0">
                  <a:solidFill>
                    <a:schemeClr val="bg1"/>
                  </a:solidFill>
                </a:rPr>
                <a:t> الفتات الصخري بالمواد العضوية والماء والهواء على سطح الأرض .</a:t>
              </a:r>
            </a:p>
          </p:txBody>
        </p:sp>
      </p:grpSp>
      <p:grpSp>
        <p:nvGrpSpPr>
          <p:cNvPr id="25" name="Group 4">
            <a:extLst>
              <a:ext uri="{FF2B5EF4-FFF2-40B4-BE49-F238E27FC236}">
                <a16:creationId xmlns:a16="http://schemas.microsoft.com/office/drawing/2014/main" id="{58876D07-C3E6-4EFA-8F38-22E7412D790F}"/>
              </a:ext>
            </a:extLst>
          </p:cNvPr>
          <p:cNvGrpSpPr/>
          <p:nvPr/>
        </p:nvGrpSpPr>
        <p:grpSpPr>
          <a:xfrm>
            <a:off x="2723547" y="3584134"/>
            <a:ext cx="2048320" cy="1371600"/>
            <a:chOff x="-1" y="1399735"/>
            <a:chExt cx="4572000" cy="1371600"/>
          </a:xfrm>
        </p:grpSpPr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1BD71DFC-4BEE-46B4-A21F-DD7296BDAA9C}"/>
                </a:ext>
              </a:extLst>
            </p:cNvPr>
            <p:cNvSpPr/>
            <p:nvPr/>
          </p:nvSpPr>
          <p:spPr>
            <a:xfrm>
              <a:off x="-1" y="1399735"/>
              <a:ext cx="4572000" cy="1371600"/>
            </a:xfrm>
            <a:custGeom>
              <a:avLst/>
              <a:gdLst>
                <a:gd name="connsiteX0" fmla="*/ 4571999 w 4572000"/>
                <a:gd name="connsiteY0" fmla="*/ 0 h 1371600"/>
                <a:gd name="connsiteX1" fmla="*/ 4572000 w 4572000"/>
                <a:gd name="connsiteY1" fmla="*/ 0 h 1371600"/>
                <a:gd name="connsiteX2" fmla="*/ 4572000 w 4572000"/>
                <a:gd name="connsiteY2" fmla="*/ 1371600 h 1371600"/>
                <a:gd name="connsiteX3" fmla="*/ 4571999 w 4572000"/>
                <a:gd name="connsiteY3" fmla="*/ 1371600 h 1371600"/>
                <a:gd name="connsiteX4" fmla="*/ 0 w 4572000"/>
                <a:gd name="connsiteY4" fmla="*/ 0 h 1371600"/>
                <a:gd name="connsiteX5" fmla="*/ 3798276 w 4572000"/>
                <a:gd name="connsiteY5" fmla="*/ 0 h 1371600"/>
                <a:gd name="connsiteX6" fmla="*/ 4571999 w 4572000"/>
                <a:gd name="connsiteY6" fmla="*/ 1371600 h 1371600"/>
                <a:gd name="connsiteX7" fmla="*/ 0 w 4572000"/>
                <a:gd name="connsiteY7" fmla="*/ 13716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72000" h="1371600">
                  <a:moveTo>
                    <a:pt x="4571999" y="0"/>
                  </a:moveTo>
                  <a:lnTo>
                    <a:pt x="4572000" y="0"/>
                  </a:lnTo>
                  <a:lnTo>
                    <a:pt x="4572000" y="1371600"/>
                  </a:lnTo>
                  <a:lnTo>
                    <a:pt x="4571999" y="1371600"/>
                  </a:lnTo>
                  <a:close/>
                  <a:moveTo>
                    <a:pt x="0" y="0"/>
                  </a:moveTo>
                  <a:lnTo>
                    <a:pt x="3798276" y="0"/>
                  </a:lnTo>
                  <a:lnTo>
                    <a:pt x="4571999" y="1371600"/>
                  </a:lnTo>
                  <a:lnTo>
                    <a:pt x="0" y="137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66700" dist="114300" dir="1080000" sx="103000" sy="103000" algn="l" rotWithShape="0">
                <a:prstClr val="black">
                  <a:alpha val="9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TextBox 28">
              <a:extLst>
                <a:ext uri="{FF2B5EF4-FFF2-40B4-BE49-F238E27FC236}">
                  <a16:creationId xmlns:a16="http://schemas.microsoft.com/office/drawing/2014/main" id="{FB058C37-93F8-451C-8C5A-4A177C97C537}"/>
                </a:ext>
              </a:extLst>
            </p:cNvPr>
            <p:cNvSpPr txBox="1"/>
            <p:nvPr/>
          </p:nvSpPr>
          <p:spPr>
            <a:xfrm>
              <a:off x="239611" y="1670036"/>
              <a:ext cx="280174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2F294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2</a:t>
              </a:r>
              <a:endParaRPr lang="en-US" sz="9600" b="1" dirty="0">
                <a:solidFill>
                  <a:srgbClr val="2F29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30" name="Group 5">
            <a:extLst>
              <a:ext uri="{FF2B5EF4-FFF2-40B4-BE49-F238E27FC236}">
                <a16:creationId xmlns:a16="http://schemas.microsoft.com/office/drawing/2014/main" id="{C2278010-5678-4BF3-80DA-CDC6795229B0}"/>
              </a:ext>
            </a:extLst>
          </p:cNvPr>
          <p:cNvGrpSpPr/>
          <p:nvPr/>
        </p:nvGrpSpPr>
        <p:grpSpPr>
          <a:xfrm>
            <a:off x="4207414" y="5382615"/>
            <a:ext cx="7547429" cy="1332914"/>
            <a:chOff x="2496457" y="1406769"/>
            <a:chExt cx="9724571" cy="1332914"/>
          </a:xfrm>
        </p:grpSpPr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0B97E604-EBB6-4EFB-8369-D680BA2A0706}"/>
                </a:ext>
              </a:extLst>
            </p:cNvPr>
            <p:cNvSpPr/>
            <p:nvPr/>
          </p:nvSpPr>
          <p:spPr>
            <a:xfrm>
              <a:off x="2496457" y="1406769"/>
              <a:ext cx="9724571" cy="133291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177800" dist="38100" dir="5400000" algn="t" rotWithShape="0">
                <a:prstClr val="black">
                  <a:alpha val="8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6">
              <a:extLst>
                <a:ext uri="{FF2B5EF4-FFF2-40B4-BE49-F238E27FC236}">
                  <a16:creationId xmlns:a16="http://schemas.microsoft.com/office/drawing/2014/main" id="{DF5EC394-A487-45E4-979B-114E2BB0061F}"/>
                </a:ext>
              </a:extLst>
            </p:cNvPr>
            <p:cNvSpPr txBox="1"/>
            <p:nvPr/>
          </p:nvSpPr>
          <p:spPr>
            <a:xfrm>
              <a:off x="4088279" y="1527098"/>
              <a:ext cx="789429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</a:rPr>
                <a:t>لذلك ُ تعتبر عملية التجوية </a:t>
              </a:r>
              <a:r>
                <a:rPr lang="ar-SY" sz="2400" b="1" dirty="0">
                  <a:solidFill>
                    <a:srgbClr val="FFFF00"/>
                  </a:solidFill>
                </a:rPr>
                <a:t>المسؤول الرئيسي </a:t>
              </a:r>
              <a:r>
                <a:rPr lang="ar-SY" sz="2400" b="1" dirty="0">
                  <a:solidFill>
                    <a:schemeClr val="bg1"/>
                  </a:solidFill>
                </a:rPr>
                <a:t>عن تكوين التربة , </a:t>
              </a:r>
              <a:r>
                <a:rPr lang="ar-SY" sz="2400" b="1" dirty="0">
                  <a:solidFill>
                    <a:srgbClr val="FFFF00"/>
                  </a:solidFill>
                </a:rPr>
                <a:t>تختلف</a:t>
              </a:r>
              <a:r>
                <a:rPr lang="ar-SY" sz="2400" b="1" dirty="0">
                  <a:solidFill>
                    <a:schemeClr val="bg1"/>
                  </a:solidFill>
                </a:rPr>
                <a:t> حبيبات التربة بحسب </a:t>
              </a:r>
              <a:r>
                <a:rPr lang="ar-SY" sz="2400" b="1" dirty="0">
                  <a:solidFill>
                    <a:srgbClr val="FFFF00"/>
                  </a:solidFill>
                </a:rPr>
                <a:t>نوعها</a:t>
              </a:r>
              <a:r>
                <a:rPr lang="ar-SY" sz="2400" b="1" dirty="0">
                  <a:solidFill>
                    <a:schemeClr val="bg1"/>
                  </a:solidFill>
                </a:rPr>
                <a:t> , و </a:t>
              </a:r>
              <a:r>
                <a:rPr lang="ar-SY" sz="2400" b="1" dirty="0">
                  <a:solidFill>
                    <a:srgbClr val="FFFF00"/>
                  </a:solidFill>
                </a:rPr>
                <a:t>تختلف</a:t>
              </a:r>
              <a:r>
                <a:rPr lang="ar-SY" sz="2400" b="1" dirty="0">
                  <a:solidFill>
                    <a:schemeClr val="bg1"/>
                  </a:solidFill>
                </a:rPr>
                <a:t> نسبة الهواء </a:t>
              </a:r>
              <a:r>
                <a:rPr lang="ar-SY" sz="2400" b="1" dirty="0">
                  <a:solidFill>
                    <a:srgbClr val="FFFF00"/>
                  </a:solidFill>
                </a:rPr>
                <a:t>بين</a:t>
              </a:r>
              <a:r>
                <a:rPr lang="ar-SY" sz="2400" b="1" dirty="0">
                  <a:solidFill>
                    <a:schemeClr val="bg1"/>
                  </a:solidFill>
                </a:rPr>
                <a:t> جزيئات التربة الرملية والطينية و الدبالية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oup 4">
            <a:extLst>
              <a:ext uri="{FF2B5EF4-FFF2-40B4-BE49-F238E27FC236}">
                <a16:creationId xmlns:a16="http://schemas.microsoft.com/office/drawing/2014/main" id="{58876D07-C3E6-4EFA-8F38-22E7412D790F}"/>
              </a:ext>
            </a:extLst>
          </p:cNvPr>
          <p:cNvGrpSpPr/>
          <p:nvPr/>
        </p:nvGrpSpPr>
        <p:grpSpPr>
          <a:xfrm>
            <a:off x="2723546" y="5375581"/>
            <a:ext cx="2573977" cy="1371600"/>
            <a:chOff x="-1" y="1399735"/>
            <a:chExt cx="4572000" cy="1371600"/>
          </a:xfrm>
        </p:grpSpPr>
        <p:sp>
          <p:nvSpPr>
            <p:cNvPr id="35" name="Freeform: Shape 16">
              <a:extLst>
                <a:ext uri="{FF2B5EF4-FFF2-40B4-BE49-F238E27FC236}">
                  <a16:creationId xmlns:a16="http://schemas.microsoft.com/office/drawing/2014/main" id="{1BD71DFC-4BEE-46B4-A21F-DD7296BDAA9C}"/>
                </a:ext>
              </a:extLst>
            </p:cNvPr>
            <p:cNvSpPr/>
            <p:nvPr/>
          </p:nvSpPr>
          <p:spPr>
            <a:xfrm>
              <a:off x="-1" y="1399735"/>
              <a:ext cx="4572000" cy="1371600"/>
            </a:xfrm>
            <a:custGeom>
              <a:avLst/>
              <a:gdLst>
                <a:gd name="connsiteX0" fmla="*/ 4571999 w 4572000"/>
                <a:gd name="connsiteY0" fmla="*/ 0 h 1371600"/>
                <a:gd name="connsiteX1" fmla="*/ 4572000 w 4572000"/>
                <a:gd name="connsiteY1" fmla="*/ 0 h 1371600"/>
                <a:gd name="connsiteX2" fmla="*/ 4572000 w 4572000"/>
                <a:gd name="connsiteY2" fmla="*/ 1371600 h 1371600"/>
                <a:gd name="connsiteX3" fmla="*/ 4571999 w 4572000"/>
                <a:gd name="connsiteY3" fmla="*/ 1371600 h 1371600"/>
                <a:gd name="connsiteX4" fmla="*/ 0 w 4572000"/>
                <a:gd name="connsiteY4" fmla="*/ 0 h 1371600"/>
                <a:gd name="connsiteX5" fmla="*/ 3798276 w 4572000"/>
                <a:gd name="connsiteY5" fmla="*/ 0 h 1371600"/>
                <a:gd name="connsiteX6" fmla="*/ 4571999 w 4572000"/>
                <a:gd name="connsiteY6" fmla="*/ 1371600 h 1371600"/>
                <a:gd name="connsiteX7" fmla="*/ 0 w 4572000"/>
                <a:gd name="connsiteY7" fmla="*/ 13716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72000" h="1371600">
                  <a:moveTo>
                    <a:pt x="4571999" y="0"/>
                  </a:moveTo>
                  <a:lnTo>
                    <a:pt x="4572000" y="0"/>
                  </a:lnTo>
                  <a:lnTo>
                    <a:pt x="4572000" y="1371600"/>
                  </a:lnTo>
                  <a:lnTo>
                    <a:pt x="4571999" y="1371600"/>
                  </a:lnTo>
                  <a:close/>
                  <a:moveTo>
                    <a:pt x="0" y="0"/>
                  </a:moveTo>
                  <a:lnTo>
                    <a:pt x="3798276" y="0"/>
                  </a:lnTo>
                  <a:lnTo>
                    <a:pt x="4571999" y="1371600"/>
                  </a:lnTo>
                  <a:lnTo>
                    <a:pt x="0" y="137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66700" dist="114300" dir="1080000" sx="103000" sy="103000" algn="l" rotWithShape="0">
                <a:prstClr val="black">
                  <a:alpha val="9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TextBox 28">
              <a:extLst>
                <a:ext uri="{FF2B5EF4-FFF2-40B4-BE49-F238E27FC236}">
                  <a16:creationId xmlns:a16="http://schemas.microsoft.com/office/drawing/2014/main" id="{FB058C37-93F8-451C-8C5A-4A177C97C537}"/>
                </a:ext>
              </a:extLst>
            </p:cNvPr>
            <p:cNvSpPr txBox="1"/>
            <p:nvPr/>
          </p:nvSpPr>
          <p:spPr>
            <a:xfrm>
              <a:off x="239611" y="1670036"/>
              <a:ext cx="280174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3</a:t>
              </a:r>
              <a:endParaRPr lang="en-US" sz="9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802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0EF4FE46-24F0-4F9E-878D-EA10179068E3}"/>
              </a:ext>
            </a:extLst>
          </p:cNvPr>
          <p:cNvSpPr/>
          <p:nvPr/>
        </p:nvSpPr>
        <p:spPr>
          <a:xfrm>
            <a:off x="1519859" y="1600200"/>
            <a:ext cx="3657600" cy="3657600"/>
          </a:xfrm>
          <a:prstGeom prst="ellipse">
            <a:avLst/>
          </a:prstGeom>
          <a:solidFill>
            <a:srgbClr val="383A46"/>
          </a:solidFill>
          <a:ln>
            <a:noFill/>
          </a:ln>
          <a:effectLst>
            <a:outerShdw blurRad="177800" dist="152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499FC8D8-16E8-42AC-8C28-E0F852FDAB2E}"/>
              </a:ext>
            </a:extLst>
          </p:cNvPr>
          <p:cNvSpPr/>
          <p:nvPr/>
        </p:nvSpPr>
        <p:spPr>
          <a:xfrm>
            <a:off x="1717813" y="1828800"/>
            <a:ext cx="3200400" cy="3200400"/>
          </a:xfrm>
          <a:prstGeom prst="donut">
            <a:avLst>
              <a:gd name="adj" fmla="val 10987"/>
            </a:avLst>
          </a:prstGeom>
          <a:solidFill>
            <a:srgbClr val="585A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EC50A3-6392-4868-8DA7-50B3B4EE92E8}"/>
              </a:ext>
            </a:extLst>
          </p:cNvPr>
          <p:cNvSpPr txBox="1"/>
          <p:nvPr/>
        </p:nvSpPr>
        <p:spPr>
          <a:xfrm>
            <a:off x="2308345" y="3006195"/>
            <a:ext cx="2011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E6E6E6"/>
                </a:solidFill>
                <a:latin typeface="Impact" panose="020B0806030902050204" pitchFamily="34" charset="0"/>
              </a:rPr>
              <a:t>التربة</a:t>
            </a:r>
            <a:endParaRPr lang="en-US" sz="2800" b="1" dirty="0">
              <a:solidFill>
                <a:srgbClr val="E6E6E6"/>
              </a:solidFill>
              <a:latin typeface="Impact" panose="020B080603090205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1474A96-0E48-45CD-9C91-0698218D5354}"/>
              </a:ext>
            </a:extLst>
          </p:cNvPr>
          <p:cNvGrpSpPr/>
          <p:nvPr/>
        </p:nvGrpSpPr>
        <p:grpSpPr>
          <a:xfrm>
            <a:off x="5192074" y="1731177"/>
            <a:ext cx="742071" cy="742071"/>
            <a:chOff x="5213176" y="1686822"/>
            <a:chExt cx="742071" cy="742071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4CEC3FD-3CA2-4999-B32F-FFBFDF46174A}"/>
                </a:ext>
              </a:extLst>
            </p:cNvPr>
            <p:cNvSpPr/>
            <p:nvPr/>
          </p:nvSpPr>
          <p:spPr>
            <a:xfrm>
              <a:off x="5213176" y="1686822"/>
              <a:ext cx="742071" cy="742071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22" name="Graphic 21" descr="User network">
              <a:extLst>
                <a:ext uri="{FF2B5EF4-FFF2-40B4-BE49-F238E27FC236}">
                  <a16:creationId xmlns:a16="http://schemas.microsoft.com/office/drawing/2014/main" id="{892D4E10-7D90-4063-B3AD-DECDC7AC0F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375413" y="1829257"/>
              <a:ext cx="457200" cy="457200"/>
            </a:xfrm>
            <a:prstGeom prst="rect">
              <a:avLst/>
            </a:prstGeom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6616B64-E94D-48EF-8B26-F5F074BEE370}"/>
              </a:ext>
            </a:extLst>
          </p:cNvPr>
          <p:cNvGrpSpPr/>
          <p:nvPr/>
        </p:nvGrpSpPr>
        <p:grpSpPr>
          <a:xfrm>
            <a:off x="4236624" y="511737"/>
            <a:ext cx="742071" cy="742071"/>
            <a:chOff x="4236624" y="858296"/>
            <a:chExt cx="742071" cy="74207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AEF7AA1-0DEA-4478-89D5-AEE0A537C7B2}"/>
                </a:ext>
              </a:extLst>
            </p:cNvPr>
            <p:cNvSpPr/>
            <p:nvPr/>
          </p:nvSpPr>
          <p:spPr>
            <a:xfrm>
              <a:off x="4236624" y="858296"/>
              <a:ext cx="742071" cy="742071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Graphic 23" descr="Business Growth">
              <a:extLst>
                <a:ext uri="{FF2B5EF4-FFF2-40B4-BE49-F238E27FC236}">
                  <a16:creationId xmlns:a16="http://schemas.microsoft.com/office/drawing/2014/main" id="{31F69C6B-4E94-4A96-83AF-F19AC2BC3F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43373" y="1012970"/>
              <a:ext cx="457200" cy="457200"/>
            </a:xfrm>
            <a:prstGeom prst="rect">
              <a:avLst/>
            </a:prstGeom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6521069-C993-4808-88F5-01C24B56811A}"/>
              </a:ext>
            </a:extLst>
          </p:cNvPr>
          <p:cNvGrpSpPr/>
          <p:nvPr/>
        </p:nvGrpSpPr>
        <p:grpSpPr>
          <a:xfrm>
            <a:off x="5555433" y="3198166"/>
            <a:ext cx="742071" cy="742071"/>
            <a:chOff x="5563110" y="3057964"/>
            <a:chExt cx="742071" cy="742071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A43284E-6F04-4D58-B238-CC668A1601BB}"/>
                </a:ext>
              </a:extLst>
            </p:cNvPr>
            <p:cNvSpPr/>
            <p:nvPr/>
          </p:nvSpPr>
          <p:spPr>
            <a:xfrm>
              <a:off x="5563110" y="3057964"/>
              <a:ext cx="742071" cy="742071"/>
            </a:xfrm>
            <a:prstGeom prst="ellipse">
              <a:avLst/>
            </a:prstGeom>
            <a:solidFill>
              <a:srgbClr val="00CC99"/>
            </a:solidFill>
            <a:ln>
              <a:noFill/>
            </a:ln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26" name="Graphic 25" descr="Presentation with media">
              <a:extLst>
                <a:ext uri="{FF2B5EF4-FFF2-40B4-BE49-F238E27FC236}">
                  <a16:creationId xmlns:a16="http://schemas.microsoft.com/office/drawing/2014/main" id="{DF828DDC-36B9-414A-8869-15A18AF82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697869" y="3202631"/>
              <a:ext cx="457200" cy="457200"/>
            </a:xfrm>
            <a:prstGeom prst="rect">
              <a:avLst/>
            </a:prstGeom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ACF4464-ED40-4559-B336-56AC175984E0}"/>
              </a:ext>
            </a:extLst>
          </p:cNvPr>
          <p:cNvGrpSpPr/>
          <p:nvPr/>
        </p:nvGrpSpPr>
        <p:grpSpPr>
          <a:xfrm>
            <a:off x="5151239" y="4611653"/>
            <a:ext cx="742071" cy="742071"/>
            <a:chOff x="5129994" y="4282696"/>
            <a:chExt cx="742071" cy="74207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77CE203-9F0D-4E5B-B6B9-4B26B4A82063}"/>
                </a:ext>
              </a:extLst>
            </p:cNvPr>
            <p:cNvSpPr/>
            <p:nvPr/>
          </p:nvSpPr>
          <p:spPr>
            <a:xfrm>
              <a:off x="5129994" y="4282696"/>
              <a:ext cx="742071" cy="742071"/>
            </a:xfrm>
            <a:prstGeom prst="ellipse">
              <a:avLst/>
            </a:prstGeom>
            <a:solidFill>
              <a:srgbClr val="0099CC"/>
            </a:solidFill>
            <a:ln>
              <a:noFill/>
            </a:ln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30" name="Graphic 29" descr="Medal">
              <a:extLst>
                <a:ext uri="{FF2B5EF4-FFF2-40B4-BE49-F238E27FC236}">
                  <a16:creationId xmlns:a16="http://schemas.microsoft.com/office/drawing/2014/main" id="{6A742891-3815-4E1E-972C-68A29FC62D8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289931" y="4425131"/>
              <a:ext cx="457200" cy="457200"/>
            </a:xfrm>
            <a:prstGeom prst="rect">
              <a:avLst/>
            </a:prstGeom>
            <a:effectLst>
              <a:outerShdw blurRad="50800" dist="1016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31" name="Rectangle: Top Corners Rounded 30">
            <a:extLst>
              <a:ext uri="{FF2B5EF4-FFF2-40B4-BE49-F238E27FC236}">
                <a16:creationId xmlns:a16="http://schemas.microsoft.com/office/drawing/2014/main" id="{47613275-7462-4FB5-8B72-38A76921F51A}"/>
              </a:ext>
            </a:extLst>
          </p:cNvPr>
          <p:cNvSpPr/>
          <p:nvPr/>
        </p:nvSpPr>
        <p:spPr>
          <a:xfrm rot="16200000">
            <a:off x="6564648" y="847862"/>
            <a:ext cx="6077247" cy="5177457"/>
          </a:xfrm>
          <a:prstGeom prst="round2SameRect">
            <a:avLst>
              <a:gd name="adj1" fmla="val 4080"/>
              <a:gd name="adj2" fmla="val 0"/>
            </a:avLst>
          </a:prstGeom>
          <a:solidFill>
            <a:srgbClr val="434552"/>
          </a:solidFill>
          <a:ln>
            <a:noFill/>
          </a:ln>
          <a:effectLst>
            <a:outerShdw blurRad="203200" dist="88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FC3AA5B-9719-4127-998D-173444299584}"/>
              </a:ext>
            </a:extLst>
          </p:cNvPr>
          <p:cNvGrpSpPr/>
          <p:nvPr/>
        </p:nvGrpSpPr>
        <p:grpSpPr>
          <a:xfrm>
            <a:off x="7114627" y="444118"/>
            <a:ext cx="5065485" cy="1049438"/>
            <a:chOff x="7296390" y="510378"/>
            <a:chExt cx="4786942" cy="104943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5792448-1F1F-4101-8C4C-F2F2CC1AE509}"/>
                </a:ext>
              </a:extLst>
            </p:cNvPr>
            <p:cNvSpPr txBox="1"/>
            <p:nvPr/>
          </p:nvSpPr>
          <p:spPr>
            <a:xfrm>
              <a:off x="7710911" y="510378"/>
              <a:ext cx="32215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المحللات</a:t>
              </a:r>
              <a:endParaRPr lang="en-US" sz="1600" b="1" dirty="0">
                <a:solidFill>
                  <a:srgbClr val="FF33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D643E86-C33C-45D1-82EE-C948C3B792D7}"/>
                </a:ext>
              </a:extLst>
            </p:cNvPr>
            <p:cNvSpPr txBox="1"/>
            <p:nvPr/>
          </p:nvSpPr>
          <p:spPr>
            <a:xfrm>
              <a:off x="7296390" y="851930"/>
              <a:ext cx="47869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>
                      <a:lumMod val="85000"/>
                    </a:schemeClr>
                  </a:solidFill>
                </a:rPr>
                <a:t>تعرَّف المحلِّلات على أنها كائنات تفتت بقايا الكائنات الميتة إلى قطع صغيرة وتهضمها بالأنزيمات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26F8281-5952-49DE-A7FB-4E3C1E821622}"/>
              </a:ext>
            </a:extLst>
          </p:cNvPr>
          <p:cNvGrpSpPr/>
          <p:nvPr/>
        </p:nvGrpSpPr>
        <p:grpSpPr>
          <a:xfrm>
            <a:off x="6985713" y="1724037"/>
            <a:ext cx="5323312" cy="1485042"/>
            <a:chOff x="7688195" y="578423"/>
            <a:chExt cx="4194559" cy="148504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7C0E855-0EAF-429A-AB66-864371A3DA0B}"/>
                </a:ext>
              </a:extLst>
            </p:cNvPr>
            <p:cNvSpPr txBox="1"/>
            <p:nvPr/>
          </p:nvSpPr>
          <p:spPr>
            <a:xfrm>
              <a:off x="7710911" y="578423"/>
              <a:ext cx="32215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CC00CC"/>
                  </a:solidFill>
                  <a:latin typeface="Century Gothic" panose="020B0502020202020204" pitchFamily="34" charset="0"/>
                </a:rPr>
                <a:t>استصلاح الأراضي الصحراوية </a:t>
              </a:r>
              <a:endParaRPr lang="en-US" sz="2400" b="1" dirty="0">
                <a:solidFill>
                  <a:srgbClr val="CC00CC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504D174-1B2F-47B8-ACBC-E87C0E55E1C5}"/>
                </a:ext>
              </a:extLst>
            </p:cNvPr>
            <p:cNvSpPr txBox="1"/>
            <p:nvPr/>
          </p:nvSpPr>
          <p:spPr>
            <a:xfrm>
              <a:off x="7688195" y="1047802"/>
              <a:ext cx="419455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>
                      <a:lumMod val="85000"/>
                    </a:schemeClr>
                  </a:solidFill>
                </a:rPr>
                <a:t>يتم استصلاح الأراضي الصحراوية بطرق متعددة مثل إضافة الدبال، زراعة النباتات، غسل التربة، توفير الماء اللازم  </a:t>
              </a:r>
            </a:p>
            <a:p>
              <a:pPr algn="ctr"/>
              <a:r>
                <a:rPr lang="ar-SY" sz="2000" b="1" dirty="0">
                  <a:solidFill>
                    <a:schemeClr val="bg1">
                      <a:lumMod val="85000"/>
                    </a:schemeClr>
                  </a:solidFill>
                </a:rPr>
                <a:t>، اِستخدام طرق حديثة في الزراعة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FF627FA-93A2-4594-B2FD-EEFF9ECB7BC5}"/>
              </a:ext>
            </a:extLst>
          </p:cNvPr>
          <p:cNvGrpSpPr/>
          <p:nvPr/>
        </p:nvGrpSpPr>
        <p:grpSpPr>
          <a:xfrm>
            <a:off x="6586927" y="3349625"/>
            <a:ext cx="5907313" cy="1107996"/>
            <a:chOff x="7199247" y="453360"/>
            <a:chExt cx="4599494" cy="110799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488E4FF-904B-4192-9814-1D5CEB21E033}"/>
                </a:ext>
              </a:extLst>
            </p:cNvPr>
            <p:cNvSpPr txBox="1"/>
            <p:nvPr/>
          </p:nvSpPr>
          <p:spPr>
            <a:xfrm>
              <a:off x="7199247" y="453360"/>
              <a:ext cx="45994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00CC99"/>
                  </a:solidFill>
                  <a:latin typeface="Century Gothic" panose="020B0502020202020204" pitchFamily="34" charset="0"/>
                </a:rPr>
                <a:t>تتنوع طرق الزراعة المطوَّرة في دولة الكويت ومنها :</a:t>
              </a:r>
              <a:endParaRPr lang="en-US" sz="2000" b="1" dirty="0">
                <a:solidFill>
                  <a:srgbClr val="00CC99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F46D48C-577C-4DCC-ABD1-ECAE76B45B1B}"/>
                </a:ext>
              </a:extLst>
            </p:cNvPr>
            <p:cNvSpPr txBox="1"/>
            <p:nvPr/>
          </p:nvSpPr>
          <p:spPr>
            <a:xfrm>
              <a:off x="7664567" y="853470"/>
              <a:ext cx="37664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>
                      <a:lumMod val="85000"/>
                    </a:schemeClr>
                  </a:solidFill>
                </a:rPr>
                <a:t>الزراعة النسيجية، مشروع إنتاج المركَّب الكبريتي الحيوي، مشروع زراعة 35 مليون شتلة نخيل</a:t>
              </a:r>
              <a:endParaRPr lang="en-US" sz="20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57195D6-5B4B-41DD-82C8-75323681E661}"/>
              </a:ext>
            </a:extLst>
          </p:cNvPr>
          <p:cNvGrpSpPr/>
          <p:nvPr/>
        </p:nvGrpSpPr>
        <p:grpSpPr>
          <a:xfrm>
            <a:off x="7114628" y="4662553"/>
            <a:ext cx="5065485" cy="1169551"/>
            <a:chOff x="7665821" y="956681"/>
            <a:chExt cx="4079631" cy="1169551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045F73B-C64E-4C23-8404-AD2E8ED1CE60}"/>
                </a:ext>
              </a:extLst>
            </p:cNvPr>
            <p:cNvSpPr txBox="1"/>
            <p:nvPr/>
          </p:nvSpPr>
          <p:spPr>
            <a:xfrm>
              <a:off x="7710911" y="956681"/>
              <a:ext cx="32215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0099CC"/>
                  </a:solidFill>
                  <a:latin typeface="Century Gothic" panose="020B0502020202020204" pitchFamily="34" charset="0"/>
                </a:rPr>
                <a:t>و كذلك :</a:t>
              </a:r>
              <a:endParaRPr lang="en-US" sz="2400" b="1" dirty="0">
                <a:solidFill>
                  <a:srgbClr val="0099CC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AC63798-6E73-4A69-A064-FAB674E2E3B2}"/>
                </a:ext>
              </a:extLst>
            </p:cNvPr>
            <p:cNvSpPr txBox="1"/>
            <p:nvPr/>
          </p:nvSpPr>
          <p:spPr>
            <a:xfrm>
              <a:off x="7665821" y="1418346"/>
              <a:ext cx="407963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>
                      <a:lumMod val="85000"/>
                    </a:schemeClr>
                  </a:solidFill>
                </a:rPr>
                <a:t>مشروع الزراعة المائية، الزراعة المحمية، مشروع تثقيف المواطنين في مجال الزراعة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843A226-76C8-4BB8-B830-DA9F7BEEC71E}"/>
              </a:ext>
            </a:extLst>
          </p:cNvPr>
          <p:cNvGrpSpPr/>
          <p:nvPr/>
        </p:nvGrpSpPr>
        <p:grpSpPr>
          <a:xfrm>
            <a:off x="7710911" y="5470256"/>
            <a:ext cx="4079631" cy="584944"/>
            <a:chOff x="7710911" y="689019"/>
            <a:chExt cx="4079631" cy="584944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E74AF66-1BE4-4718-A231-130ADFCC73E2}"/>
                </a:ext>
              </a:extLst>
            </p:cNvPr>
            <p:cNvSpPr txBox="1"/>
            <p:nvPr/>
          </p:nvSpPr>
          <p:spPr>
            <a:xfrm>
              <a:off x="7710911" y="689019"/>
              <a:ext cx="32215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solidFill>
                  <a:srgbClr val="33CC3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354DA37-21A2-4976-B2CA-3F8625FFF1AE}"/>
                </a:ext>
              </a:extLst>
            </p:cNvPr>
            <p:cNvSpPr txBox="1"/>
            <p:nvPr/>
          </p:nvSpPr>
          <p:spPr>
            <a:xfrm>
              <a:off x="7710911" y="1020047"/>
              <a:ext cx="407963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9D1362C-3DEF-465A-B100-5259D816C85B}"/>
              </a:ext>
            </a:extLst>
          </p:cNvPr>
          <p:cNvGrpSpPr/>
          <p:nvPr/>
        </p:nvGrpSpPr>
        <p:grpSpPr>
          <a:xfrm>
            <a:off x="3178277" y="1828800"/>
            <a:ext cx="1739936" cy="3195967"/>
            <a:chOff x="3178277" y="1828800"/>
            <a:chExt cx="1739936" cy="3195967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E8DEC-4922-4960-9DA3-44567B5AA51A}"/>
                </a:ext>
              </a:extLst>
            </p:cNvPr>
            <p:cNvSpPr/>
            <p:nvPr/>
          </p:nvSpPr>
          <p:spPr>
            <a:xfrm>
              <a:off x="3405809" y="1833233"/>
              <a:ext cx="1512404" cy="3191534"/>
            </a:xfrm>
            <a:custGeom>
              <a:avLst/>
              <a:gdLst>
                <a:gd name="connsiteX0" fmla="*/ 0 w 1512404"/>
                <a:gd name="connsiteY0" fmla="*/ 0 h 3191534"/>
                <a:gd name="connsiteX1" fmla="*/ 75815 w 1512404"/>
                <a:gd name="connsiteY1" fmla="*/ 3829 h 3191534"/>
                <a:gd name="connsiteX2" fmla="*/ 1512404 w 1512404"/>
                <a:gd name="connsiteY2" fmla="*/ 1595767 h 3191534"/>
                <a:gd name="connsiteX3" fmla="*/ 75815 w 1512404"/>
                <a:gd name="connsiteY3" fmla="*/ 3187706 h 3191534"/>
                <a:gd name="connsiteX4" fmla="*/ 0 w 1512404"/>
                <a:gd name="connsiteY4" fmla="*/ 3191534 h 3191534"/>
                <a:gd name="connsiteX5" fmla="*/ 0 w 1512404"/>
                <a:gd name="connsiteY5" fmla="*/ 2839906 h 3191534"/>
                <a:gd name="connsiteX6" fmla="*/ 39863 w 1512404"/>
                <a:gd name="connsiteY6" fmla="*/ 2837893 h 3191534"/>
                <a:gd name="connsiteX7" fmla="*/ 1160776 w 1512404"/>
                <a:gd name="connsiteY7" fmla="*/ 1595767 h 3191534"/>
                <a:gd name="connsiteX8" fmla="*/ 39863 w 1512404"/>
                <a:gd name="connsiteY8" fmla="*/ 353641 h 3191534"/>
                <a:gd name="connsiteX9" fmla="*/ 0 w 1512404"/>
                <a:gd name="connsiteY9" fmla="*/ 351629 h 319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12404" h="3191534">
                  <a:moveTo>
                    <a:pt x="0" y="0"/>
                  </a:moveTo>
                  <a:lnTo>
                    <a:pt x="75815" y="3829"/>
                  </a:lnTo>
                  <a:cubicBezTo>
                    <a:pt x="882726" y="85775"/>
                    <a:pt x="1512404" y="767237"/>
                    <a:pt x="1512404" y="1595767"/>
                  </a:cubicBezTo>
                  <a:cubicBezTo>
                    <a:pt x="1512404" y="2424298"/>
                    <a:pt x="882726" y="3105759"/>
                    <a:pt x="75815" y="3187706"/>
                  </a:cubicBezTo>
                  <a:lnTo>
                    <a:pt x="0" y="3191534"/>
                  </a:lnTo>
                  <a:lnTo>
                    <a:pt x="0" y="2839906"/>
                  </a:lnTo>
                  <a:lnTo>
                    <a:pt x="39863" y="2837893"/>
                  </a:lnTo>
                  <a:cubicBezTo>
                    <a:pt x="669463" y="2773954"/>
                    <a:pt x="1160776" y="2242236"/>
                    <a:pt x="1160776" y="1595767"/>
                  </a:cubicBezTo>
                  <a:cubicBezTo>
                    <a:pt x="1160776" y="949298"/>
                    <a:pt x="669463" y="417581"/>
                    <a:pt x="39863" y="353641"/>
                  </a:cubicBezTo>
                  <a:lnTo>
                    <a:pt x="0" y="351629"/>
                  </a:lnTo>
                  <a:close/>
                </a:path>
              </a:pathLst>
            </a:custGeom>
            <a:gradFill>
              <a:gsLst>
                <a:gs pos="0">
                  <a:srgbClr val="FFB343"/>
                </a:gs>
                <a:gs pos="47000">
                  <a:srgbClr val="FE9031"/>
                </a:gs>
                <a:gs pos="97000">
                  <a:srgbClr val="FB4C3B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151134C0-857E-48FC-B0C7-FAB0B29218F5}"/>
                </a:ext>
              </a:extLst>
            </p:cNvPr>
            <p:cNvSpPr/>
            <p:nvPr/>
          </p:nvSpPr>
          <p:spPr>
            <a:xfrm>
              <a:off x="3178277" y="4667865"/>
              <a:ext cx="407841" cy="356902"/>
            </a:xfrm>
            <a:prstGeom prst="ellipse">
              <a:avLst/>
            </a:prstGeom>
            <a:solidFill>
              <a:srgbClr val="FB53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882E9A2B-0BB1-418A-8390-C191C805C985}"/>
                </a:ext>
              </a:extLst>
            </p:cNvPr>
            <p:cNvSpPr/>
            <p:nvPr/>
          </p:nvSpPr>
          <p:spPr>
            <a:xfrm>
              <a:off x="3221623" y="1828800"/>
              <a:ext cx="407841" cy="356902"/>
            </a:xfrm>
            <a:prstGeom prst="ellipse">
              <a:avLst/>
            </a:prstGeom>
            <a:solidFill>
              <a:srgbClr val="FFB1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A1937239-14F7-49EB-87B4-16D101B10698}"/>
              </a:ext>
            </a:extLst>
          </p:cNvPr>
          <p:cNvGrpSpPr/>
          <p:nvPr/>
        </p:nvGrpSpPr>
        <p:grpSpPr>
          <a:xfrm>
            <a:off x="0" y="-10849"/>
            <a:ext cx="3383136" cy="6868849"/>
            <a:chOff x="0" y="-10849"/>
            <a:chExt cx="3383136" cy="6868849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B6282F0-38B8-4D75-9DC8-A9BDD6C16A78}"/>
                </a:ext>
              </a:extLst>
            </p:cNvPr>
            <p:cNvSpPr/>
            <p:nvPr/>
          </p:nvSpPr>
          <p:spPr>
            <a:xfrm>
              <a:off x="0" y="0"/>
              <a:ext cx="3200400" cy="6858000"/>
            </a:xfrm>
            <a:custGeom>
              <a:avLst/>
              <a:gdLst>
                <a:gd name="connsiteX0" fmla="*/ 0 w 3200400"/>
                <a:gd name="connsiteY0" fmla="*/ 0 h 6858000"/>
                <a:gd name="connsiteX1" fmla="*/ 3200400 w 3200400"/>
                <a:gd name="connsiteY1" fmla="*/ 0 h 6858000"/>
                <a:gd name="connsiteX2" fmla="*/ 3200400 w 3200400"/>
                <a:gd name="connsiteY2" fmla="*/ 1377539 h 6858000"/>
                <a:gd name="connsiteX3" fmla="*/ 3107656 w 3200400"/>
                <a:gd name="connsiteY3" fmla="*/ 1382222 h 6858000"/>
                <a:gd name="connsiteX4" fmla="*/ 1260613 w 3200400"/>
                <a:gd name="connsiteY4" fmla="*/ 3429000 h 6858000"/>
                <a:gd name="connsiteX5" fmla="*/ 3107656 w 3200400"/>
                <a:gd name="connsiteY5" fmla="*/ 5475778 h 6858000"/>
                <a:gd name="connsiteX6" fmla="*/ 3200400 w 3200400"/>
                <a:gd name="connsiteY6" fmla="*/ 5480461 h 6858000"/>
                <a:gd name="connsiteX7" fmla="*/ 3200400 w 3200400"/>
                <a:gd name="connsiteY7" fmla="*/ 6858000 h 6858000"/>
                <a:gd name="connsiteX8" fmla="*/ 0 w 3200400"/>
                <a:gd name="connsiteY8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0400" h="6858000">
                  <a:moveTo>
                    <a:pt x="0" y="0"/>
                  </a:moveTo>
                  <a:lnTo>
                    <a:pt x="3200400" y="0"/>
                  </a:lnTo>
                  <a:lnTo>
                    <a:pt x="3200400" y="1377539"/>
                  </a:lnTo>
                  <a:lnTo>
                    <a:pt x="3107656" y="1382222"/>
                  </a:lnTo>
                  <a:cubicBezTo>
                    <a:pt x="2070199" y="1487582"/>
                    <a:pt x="1260613" y="2363746"/>
                    <a:pt x="1260613" y="3429000"/>
                  </a:cubicBezTo>
                  <a:cubicBezTo>
                    <a:pt x="1260613" y="4494254"/>
                    <a:pt x="2070199" y="5370419"/>
                    <a:pt x="3107656" y="5475778"/>
                  </a:cubicBezTo>
                  <a:lnTo>
                    <a:pt x="3200400" y="5480461"/>
                  </a:lnTo>
                  <a:lnTo>
                    <a:pt x="320040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434552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27EE67E2-1D75-48B0-BF8F-F2BDC2DB16D8}"/>
                </a:ext>
              </a:extLst>
            </p:cNvPr>
            <p:cNvSpPr/>
            <p:nvPr/>
          </p:nvSpPr>
          <p:spPr>
            <a:xfrm>
              <a:off x="2846315" y="-10849"/>
              <a:ext cx="536821" cy="1371600"/>
            </a:xfrm>
            <a:prstGeom prst="roundRect">
              <a:avLst>
                <a:gd name="adj" fmla="val 42873"/>
              </a:avLst>
            </a:prstGeom>
            <a:solidFill>
              <a:srgbClr val="434552"/>
            </a:solidFill>
            <a:ln>
              <a:solidFill>
                <a:srgbClr val="4345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36151C23-E7EA-481B-8F7D-1F65E223D76F}"/>
                </a:ext>
              </a:extLst>
            </p:cNvPr>
            <p:cNvSpPr/>
            <p:nvPr/>
          </p:nvSpPr>
          <p:spPr>
            <a:xfrm>
              <a:off x="2841674" y="5480427"/>
              <a:ext cx="536821" cy="1371600"/>
            </a:xfrm>
            <a:prstGeom prst="roundRect">
              <a:avLst>
                <a:gd name="adj" fmla="val 42873"/>
              </a:avLst>
            </a:prstGeom>
            <a:solidFill>
              <a:srgbClr val="434552"/>
            </a:solidFill>
            <a:ln>
              <a:solidFill>
                <a:srgbClr val="4345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92224" y="98956"/>
            <a:ext cx="1901801" cy="6681875"/>
            <a:chOff x="7774691" y="-3254975"/>
            <a:chExt cx="5029652" cy="7065295"/>
          </a:xfrm>
          <a:solidFill>
            <a:srgbClr val="7030A0"/>
          </a:solidFill>
        </p:grpSpPr>
        <p:grpSp>
          <p:nvGrpSpPr>
            <p:cNvPr id="68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3254975"/>
              <a:ext cx="5029652" cy="7065295"/>
              <a:chOff x="2000433" y="-5383479"/>
              <a:chExt cx="8318662" cy="11685456"/>
            </a:xfrm>
            <a:grpFill/>
          </p:grpSpPr>
          <p:sp>
            <p:nvSpPr>
              <p:cNvPr id="73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4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74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76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7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8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75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383479"/>
                <a:ext cx="108313" cy="7201193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69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4810" y="1407549"/>
              <a:ext cx="4709413" cy="2327489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7318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833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2548</TotalTime>
  <Words>252</Words>
  <Application>Microsoft Office PowerPoint</Application>
  <PresentationFormat>شاشة عريضة</PresentationFormat>
  <Paragraphs>33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Impact</vt:lpstr>
      <vt:lpstr>Roboto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الناصر</cp:lastModifiedBy>
  <cp:revision>1268</cp:revision>
  <dcterms:created xsi:type="dcterms:W3CDTF">2020-10-10T04:32:51Z</dcterms:created>
  <dcterms:modified xsi:type="dcterms:W3CDTF">2021-03-14T14:56:02Z</dcterms:modified>
</cp:coreProperties>
</file>