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461" r:id="rId3"/>
    <p:sldId id="498" r:id="rId4"/>
    <p:sldId id="492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804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B6494D-CC17-44C5-9A22-E1EBEBCA65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D34BE-F516-4364-A344-C3B501699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1" r="39192" b="57408"/>
          <a:stretch>
            <a:fillRect/>
          </a:stretch>
        </p:blipFill>
        <p:spPr>
          <a:xfrm rot="10800000" flipH="1">
            <a:off x="2205060" y="3937016"/>
            <a:ext cx="2262497" cy="2920984"/>
          </a:xfrm>
          <a:custGeom>
            <a:avLst/>
            <a:gdLst>
              <a:gd name="connsiteX0" fmla="*/ 9465 w 1838279"/>
              <a:gd name="connsiteY0" fmla="*/ 2920984 h 2920984"/>
              <a:gd name="connsiteX1" fmla="*/ 26465 w 1838279"/>
              <a:gd name="connsiteY1" fmla="*/ 2803919 h 2920984"/>
              <a:gd name="connsiteX2" fmla="*/ 1466957 w 1838279"/>
              <a:gd name="connsiteY2" fmla="*/ 331173 h 2920984"/>
              <a:gd name="connsiteX3" fmla="*/ 1838279 w 1838279"/>
              <a:gd name="connsiteY3" fmla="*/ 0 h 2920984"/>
              <a:gd name="connsiteX4" fmla="*/ 611275 w 1838279"/>
              <a:gd name="connsiteY4" fmla="*/ 0 h 2920984"/>
              <a:gd name="connsiteX5" fmla="*/ 481656 w 1838279"/>
              <a:gd name="connsiteY5" fmla="*/ 261309 h 2920984"/>
              <a:gd name="connsiteX6" fmla="*/ 0 w 1838279"/>
              <a:gd name="connsiteY6" fmla="*/ 2638423 h 29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79" h="2920984">
                <a:moveTo>
                  <a:pt x="9465" y="2920984"/>
                </a:moveTo>
                <a:lnTo>
                  <a:pt x="26465" y="2803919"/>
                </a:lnTo>
                <a:cubicBezTo>
                  <a:pt x="177900" y="1955224"/>
                  <a:pt x="649974" y="1112928"/>
                  <a:pt x="1466957" y="331173"/>
                </a:cubicBezTo>
                <a:lnTo>
                  <a:pt x="1838279" y="0"/>
                </a:lnTo>
                <a:lnTo>
                  <a:pt x="611275" y="0"/>
                </a:lnTo>
                <a:lnTo>
                  <a:pt x="481656" y="261309"/>
                </a:lnTo>
                <a:cubicBezTo>
                  <a:pt x="177563" y="939870"/>
                  <a:pt x="0" y="1757886"/>
                  <a:pt x="0" y="2638423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3C3C5-34DF-4B87-8282-C6E3FCB79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2934" r="69636"/>
          <a:stretch>
            <a:fillRect/>
          </a:stretch>
        </p:blipFill>
        <p:spPr>
          <a:xfrm>
            <a:off x="867547" y="201214"/>
            <a:ext cx="3298571" cy="6656787"/>
          </a:xfrm>
          <a:custGeom>
            <a:avLst/>
            <a:gdLst>
              <a:gd name="connsiteX0" fmla="*/ 2680089 w 2680089"/>
              <a:gd name="connsiteY0" fmla="*/ 0 h 6656787"/>
              <a:gd name="connsiteX1" fmla="*/ 2615589 w 2680089"/>
              <a:gd name="connsiteY1" fmla="*/ 43171 h 6656787"/>
              <a:gd name="connsiteX2" fmla="*/ 928263 w 2680089"/>
              <a:gd name="connsiteY2" fmla="*/ 4018365 h 6656787"/>
              <a:gd name="connsiteX3" fmla="*/ 1436983 w 2680089"/>
              <a:gd name="connsiteY3" fmla="*/ 6484080 h 6656787"/>
              <a:gd name="connsiteX4" fmla="*/ 1524215 w 2680089"/>
              <a:gd name="connsiteY4" fmla="*/ 6656787 h 6656787"/>
              <a:gd name="connsiteX5" fmla="*/ 343995 w 2680089"/>
              <a:gd name="connsiteY5" fmla="*/ 6656787 h 6656787"/>
              <a:gd name="connsiteX6" fmla="*/ 260284 w 2680089"/>
              <a:gd name="connsiteY6" fmla="*/ 6450287 h 6656787"/>
              <a:gd name="connsiteX7" fmla="*/ 189211 w 2680089"/>
              <a:gd name="connsiteY7" fmla="*/ 3333339 h 6656787"/>
              <a:gd name="connsiteX8" fmla="*/ 2669787 w 2680089"/>
              <a:gd name="connsiteY8" fmla="*/ 3794 h 665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089" h="6656787">
                <a:moveTo>
                  <a:pt x="2680089" y="0"/>
                </a:moveTo>
                <a:lnTo>
                  <a:pt x="2615589" y="43171"/>
                </a:lnTo>
                <a:cubicBezTo>
                  <a:pt x="1617214" y="755401"/>
                  <a:pt x="928263" y="2267765"/>
                  <a:pt x="928263" y="4018365"/>
                </a:cubicBezTo>
                <a:cubicBezTo>
                  <a:pt x="928263" y="4931722"/>
                  <a:pt x="1115804" y="5780228"/>
                  <a:pt x="1436983" y="6484080"/>
                </a:cubicBezTo>
                <a:lnTo>
                  <a:pt x="1524215" y="6656787"/>
                </a:lnTo>
                <a:lnTo>
                  <a:pt x="343995" y="6656787"/>
                </a:lnTo>
                <a:lnTo>
                  <a:pt x="260284" y="6450287"/>
                </a:lnTo>
                <a:cubicBezTo>
                  <a:pt x="-47917" y="5579973"/>
                  <a:pt x="-95959" y="4472229"/>
                  <a:pt x="189211" y="3333339"/>
                </a:cubicBezTo>
                <a:cubicBezTo>
                  <a:pt x="599144" y="1696185"/>
                  <a:pt x="1586053" y="440269"/>
                  <a:pt x="2669787" y="3794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77041-3AF2-4CDC-B8D6-A0C5730CD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6"/>
          <a:stretch>
            <a:fillRect/>
          </a:stretch>
        </p:blipFill>
        <p:spPr>
          <a:xfrm flipH="1">
            <a:off x="0" y="0"/>
            <a:ext cx="4284783" cy="6858000"/>
          </a:xfrm>
          <a:custGeom>
            <a:avLst/>
            <a:gdLst>
              <a:gd name="connsiteX0" fmla="*/ 3481386 w 3481386"/>
              <a:gd name="connsiteY0" fmla="*/ 0 h 6858000"/>
              <a:gd name="connsiteX1" fmla="*/ 0 w 3481386"/>
              <a:gd name="connsiteY1" fmla="*/ 0 h 6858000"/>
              <a:gd name="connsiteX2" fmla="*/ 138668 w 3481386"/>
              <a:gd name="connsiteY2" fmla="*/ 49754 h 6858000"/>
              <a:gd name="connsiteX3" fmla="*/ 2741017 w 3481386"/>
              <a:gd name="connsiteY3" fmla="*/ 3496059 h 6858000"/>
              <a:gd name="connsiteX4" fmla="*/ 2652136 w 3481386"/>
              <a:gd name="connsiteY4" fmla="*/ 6732979 h 6858000"/>
              <a:gd name="connsiteX5" fmla="*/ 2600194 w 3481386"/>
              <a:gd name="connsiteY5" fmla="*/ 6858000 h 6858000"/>
              <a:gd name="connsiteX6" fmla="*/ 3481386 w 34813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1386" h="6858000">
                <a:moveTo>
                  <a:pt x="3481386" y="0"/>
                </a:moveTo>
                <a:lnTo>
                  <a:pt x="0" y="0"/>
                </a:lnTo>
                <a:lnTo>
                  <a:pt x="138668" y="49754"/>
                </a:lnTo>
                <a:cubicBezTo>
                  <a:pt x="1280142" y="498155"/>
                  <a:pt x="2315806" y="1797885"/>
                  <a:pt x="2741017" y="3496059"/>
                </a:cubicBezTo>
                <a:cubicBezTo>
                  <a:pt x="3036816" y="4677398"/>
                  <a:pt x="2981191" y="5827881"/>
                  <a:pt x="2652136" y="6732979"/>
                </a:cubicBezTo>
                <a:lnTo>
                  <a:pt x="2600194" y="6858000"/>
                </a:lnTo>
                <a:lnTo>
                  <a:pt x="3481386" y="685800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34322-3E5B-4D1A-8242-F1B3038A8F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8" y="342900"/>
            <a:ext cx="192258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9CD5B82-8254-4169-A945-2AF9D4D234CC}"/>
              </a:ext>
            </a:extLst>
          </p:cNvPr>
          <p:cNvSpPr txBox="1"/>
          <p:nvPr/>
        </p:nvSpPr>
        <p:spPr>
          <a:xfrm>
            <a:off x="3622431" y="834305"/>
            <a:ext cx="553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lang="ar-SY" sz="4400" b="1" dirty="0">
                <a:solidFill>
                  <a:schemeClr val="bg1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C503C-D75A-4F03-80FB-A833CAAA2F45}"/>
              </a:ext>
            </a:extLst>
          </p:cNvPr>
          <p:cNvSpPr txBox="1"/>
          <p:nvPr/>
        </p:nvSpPr>
        <p:spPr>
          <a:xfrm>
            <a:off x="4079631" y="1937122"/>
            <a:ext cx="553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ar-SY" sz="4400" b="1" dirty="0">
                <a:solidFill>
                  <a:schemeClr val="bg1"/>
                </a:solidFill>
                <a:latin typeface="Orator Std" panose="020D0509020203030204" pitchFamily="49" charset="0"/>
              </a:rPr>
              <a:t>اسم الطالب .......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923458-90E7-4F50-A5F4-1DBC10719F05}"/>
              </a:ext>
            </a:extLst>
          </p:cNvPr>
          <p:cNvSpPr txBox="1"/>
          <p:nvPr/>
        </p:nvSpPr>
        <p:spPr>
          <a:xfrm>
            <a:off x="3235569" y="2825299"/>
            <a:ext cx="7221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ar-SY" sz="4400" b="1" dirty="0">
                <a:solidFill>
                  <a:schemeClr val="bg1"/>
                </a:solidFill>
                <a:latin typeface="Orator Std" panose="020D0509020203030204" pitchFamily="49" charset="0"/>
              </a:rPr>
              <a:t>الصف .........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C622A8-62C9-4FE2-884E-A90BFE2435BF}"/>
              </a:ext>
            </a:extLst>
          </p:cNvPr>
          <p:cNvCxnSpPr/>
          <p:nvPr/>
        </p:nvCxnSpPr>
        <p:spPr>
          <a:xfrm>
            <a:off x="4079631" y="6134100"/>
            <a:ext cx="2344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9E54C1-584F-46EA-9246-244BA3274A74}"/>
              </a:ext>
            </a:extLst>
          </p:cNvPr>
          <p:cNvCxnSpPr/>
          <p:nvPr/>
        </p:nvCxnSpPr>
        <p:spPr>
          <a:xfrm>
            <a:off x="9155723" y="6134100"/>
            <a:ext cx="2344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513DD3-06C9-4A17-B877-6C16B3A59BE0}"/>
              </a:ext>
            </a:extLst>
          </p:cNvPr>
          <p:cNvSpPr txBox="1"/>
          <p:nvPr/>
        </p:nvSpPr>
        <p:spPr>
          <a:xfrm>
            <a:off x="10096993" y="92663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dirty="0">
              <a:solidFill>
                <a:srgbClr val="8E5722"/>
              </a:solidFill>
              <a:latin typeface="Orator Std" panose="020D0509020203030204" pitchFamily="49" charset="0"/>
            </a:endParaRPr>
          </a:p>
          <a:p>
            <a:pPr algn="ctr"/>
            <a:endParaRPr lang="en-US" sz="1600" b="1" dirty="0">
              <a:solidFill>
                <a:srgbClr val="8E5722"/>
              </a:solidFill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2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10" y="2773247"/>
            <a:ext cx="1004167" cy="66139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448" y="660007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189" y="118272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4917" y="1146679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341" y="147097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9872" y="1652107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البيئي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32594" y="2195561"/>
              <a:ext cx="2316091" cy="569387"/>
              <a:chOff x="3144233" y="5653352"/>
              <a:chExt cx="2316091" cy="56938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44233" y="5822629"/>
                <a:ext cx="23160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استصلاح التربة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189" y="1124112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29">
            <a:extLst>
              <a:ext uri="{FF2B5EF4-FFF2-40B4-BE49-F238E27FC236}">
                <a16:creationId xmlns:a16="http://schemas.microsoft.com/office/drawing/2014/main" id="{F52839E7-0F26-477F-AAE7-205BF6A2E833}"/>
              </a:ext>
            </a:extLst>
          </p:cNvPr>
          <p:cNvGrpSpPr/>
          <p:nvPr/>
        </p:nvGrpSpPr>
        <p:grpSpPr>
          <a:xfrm>
            <a:off x="5877204" y="2986895"/>
            <a:ext cx="4307911" cy="4348702"/>
            <a:chOff x="4334794" y="2841504"/>
            <a:chExt cx="4307911" cy="4348702"/>
          </a:xfrm>
        </p:grpSpPr>
        <p:pic>
          <p:nvPicPr>
            <p:cNvPr id="69" name="Picture 27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1D8EE80-EB44-464B-8DDE-93D2209E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941763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1" name="Picture 2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0489059-9D7E-41A1-AA29-4E46EB34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866426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2" name="Picture 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FA317097-8129-4BD7-9FF5-FE10CC4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94262" y="2841504"/>
              <a:ext cx="4248443" cy="4248443"/>
            </a:xfrm>
            <a:prstGeom prst="rect">
              <a:avLst/>
            </a:prstGeom>
          </p:spPr>
        </p:pic>
      </p:grpSp>
      <p:grpSp>
        <p:nvGrpSpPr>
          <p:cNvPr id="73" name="Group 3">
            <a:extLst>
              <a:ext uri="{FF2B5EF4-FFF2-40B4-BE49-F238E27FC236}">
                <a16:creationId xmlns:a16="http://schemas.microsoft.com/office/drawing/2014/main" id="{13914B7F-86BB-494E-A6F3-8F3E0DBA7BC9}"/>
              </a:ext>
            </a:extLst>
          </p:cNvPr>
          <p:cNvGrpSpPr/>
          <p:nvPr/>
        </p:nvGrpSpPr>
        <p:grpSpPr>
          <a:xfrm>
            <a:off x="3712091" y="3445591"/>
            <a:ext cx="2558043" cy="2090703"/>
            <a:chOff x="2169681" y="3300200"/>
            <a:chExt cx="2558043" cy="2090703"/>
          </a:xfrm>
        </p:grpSpPr>
        <p:sp>
          <p:nvSpPr>
            <p:cNvPr id="74" name="Speech Bubble: Oval 1">
              <a:extLst>
                <a:ext uri="{FF2B5EF4-FFF2-40B4-BE49-F238E27FC236}">
                  <a16:creationId xmlns:a16="http://schemas.microsoft.com/office/drawing/2014/main" id="{4E111D1B-2531-4B57-B97E-6DE3EB7A03C9}"/>
                </a:ext>
              </a:extLst>
            </p:cNvPr>
            <p:cNvSpPr/>
            <p:nvPr/>
          </p:nvSpPr>
          <p:spPr>
            <a:xfrm rot="20327336">
              <a:off x="2169681" y="3330857"/>
              <a:ext cx="2558043" cy="2060046"/>
            </a:xfrm>
            <a:custGeom>
              <a:avLst/>
              <a:gdLst>
                <a:gd name="connsiteX0" fmla="*/ 1317682 w 1913206"/>
                <a:gd name="connsiteY0" fmla="*/ 1684606 h 1434904"/>
                <a:gd name="connsiteX1" fmla="*/ 1034030 w 1913206"/>
                <a:gd name="connsiteY1" fmla="*/ 1432550 h 1434904"/>
                <a:gd name="connsiteX2" fmla="*/ 42838 w 1913206"/>
                <a:gd name="connsiteY2" fmla="*/ 929749 h 1434904"/>
                <a:gd name="connsiteX3" fmla="*/ 704948 w 1913206"/>
                <a:gd name="connsiteY3" fmla="*/ 25271 h 1434904"/>
                <a:gd name="connsiteX4" fmla="*/ 1749172 w 1913206"/>
                <a:gd name="connsiteY4" fmla="*/ 315714 h 1434904"/>
                <a:gd name="connsiteX5" fmla="*/ 1385565 w 1913206"/>
                <a:gd name="connsiteY5" fmla="*/ 1358726 h 1434904"/>
                <a:gd name="connsiteX6" fmla="*/ 1317682 w 1913206"/>
                <a:gd name="connsiteY6" fmla="*/ 1684606 h 1434904"/>
                <a:gd name="connsiteX0" fmla="*/ 1613391 w 1913714"/>
                <a:gd name="connsiteY0" fmla="*/ 1839397 h 1839397"/>
                <a:gd name="connsiteX1" fmla="*/ 1034318 w 1913714"/>
                <a:gd name="connsiteY1" fmla="*/ 1432597 h 1839397"/>
                <a:gd name="connsiteX2" fmla="*/ 43126 w 1913714"/>
                <a:gd name="connsiteY2" fmla="*/ 929796 h 1839397"/>
                <a:gd name="connsiteX3" fmla="*/ 705236 w 1913714"/>
                <a:gd name="connsiteY3" fmla="*/ 25318 h 1839397"/>
                <a:gd name="connsiteX4" fmla="*/ 1749460 w 1913714"/>
                <a:gd name="connsiteY4" fmla="*/ 315761 h 1839397"/>
                <a:gd name="connsiteX5" fmla="*/ 1385853 w 1913714"/>
                <a:gd name="connsiteY5" fmla="*/ 1358773 h 1839397"/>
                <a:gd name="connsiteX6" fmla="*/ 1613391 w 1913714"/>
                <a:gd name="connsiteY6" fmla="*/ 1839397 h 1839397"/>
                <a:gd name="connsiteX0" fmla="*/ 1827195 w 1913714"/>
                <a:gd name="connsiteY0" fmla="*/ 1604130 h 1604130"/>
                <a:gd name="connsiteX1" fmla="*/ 1034318 w 1913714"/>
                <a:gd name="connsiteY1" fmla="*/ 1432597 h 1604130"/>
                <a:gd name="connsiteX2" fmla="*/ 43126 w 1913714"/>
                <a:gd name="connsiteY2" fmla="*/ 929796 h 1604130"/>
                <a:gd name="connsiteX3" fmla="*/ 705236 w 1913714"/>
                <a:gd name="connsiteY3" fmla="*/ 25318 h 1604130"/>
                <a:gd name="connsiteX4" fmla="*/ 1749460 w 1913714"/>
                <a:gd name="connsiteY4" fmla="*/ 315761 h 1604130"/>
                <a:gd name="connsiteX5" fmla="*/ 1385853 w 1913714"/>
                <a:gd name="connsiteY5" fmla="*/ 1358773 h 1604130"/>
                <a:gd name="connsiteX6" fmla="*/ 1827195 w 1913714"/>
                <a:gd name="connsiteY6" fmla="*/ 1604130 h 1604130"/>
                <a:gd name="connsiteX0" fmla="*/ 1827195 w 1947376"/>
                <a:gd name="connsiteY0" fmla="*/ 1604130 h 1604130"/>
                <a:gd name="connsiteX1" fmla="*/ 1034318 w 1947376"/>
                <a:gd name="connsiteY1" fmla="*/ 1432597 h 1604130"/>
                <a:gd name="connsiteX2" fmla="*/ 43126 w 1947376"/>
                <a:gd name="connsiteY2" fmla="*/ 929796 h 1604130"/>
                <a:gd name="connsiteX3" fmla="*/ 705236 w 1947376"/>
                <a:gd name="connsiteY3" fmla="*/ 25318 h 1604130"/>
                <a:gd name="connsiteX4" fmla="*/ 1749460 w 1947376"/>
                <a:gd name="connsiteY4" fmla="*/ 315761 h 1604130"/>
                <a:gd name="connsiteX5" fmla="*/ 1492755 w 1947376"/>
                <a:gd name="connsiteY5" fmla="*/ 1262528 h 1604130"/>
                <a:gd name="connsiteX6" fmla="*/ 1827195 w 1947376"/>
                <a:gd name="connsiteY6" fmla="*/ 1604130 h 160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376" h="1604130">
                  <a:moveTo>
                    <a:pt x="1827195" y="1604130"/>
                  </a:moveTo>
                  <a:cubicBezTo>
                    <a:pt x="1732644" y="1520111"/>
                    <a:pt x="1128869" y="1516616"/>
                    <a:pt x="1034318" y="1432597"/>
                  </a:cubicBezTo>
                  <a:cubicBezTo>
                    <a:pt x="587682" y="1459799"/>
                    <a:pt x="175723" y="1250825"/>
                    <a:pt x="43126" y="929796"/>
                  </a:cubicBezTo>
                  <a:cubicBezTo>
                    <a:pt x="-116999" y="542117"/>
                    <a:pt x="183159" y="132086"/>
                    <a:pt x="705236" y="25318"/>
                  </a:cubicBezTo>
                  <a:cubicBezTo>
                    <a:pt x="1100320" y="-55479"/>
                    <a:pt x="1520155" y="61295"/>
                    <a:pt x="1749460" y="315761"/>
                  </a:cubicBezTo>
                  <a:cubicBezTo>
                    <a:pt x="2072722" y="674494"/>
                    <a:pt x="2008761" y="1068371"/>
                    <a:pt x="1492755" y="1262528"/>
                  </a:cubicBezTo>
                  <a:lnTo>
                    <a:pt x="1827195" y="1604130"/>
                  </a:lnTo>
                  <a:close/>
                </a:path>
              </a:pathLst>
            </a:custGeom>
            <a:solidFill>
              <a:srgbClr val="2098A9">
                <a:alpha val="68000"/>
              </a:srgbClr>
            </a:solidFill>
            <a:ln>
              <a:solidFill>
                <a:srgbClr val="2098A9"/>
              </a:solidFill>
              <a:extLst>
                <a:ext uri="{C807C97D-BFC1-408E-A445-0C87EB9F89A2}">
                  <ask:lineSketchStyleProps xmlns:ask="http://schemas.microsoft.com/office/drawing/2018/sketchyshapes" sd="44491753">
                    <a:custGeom>
                      <a:avLst/>
                      <a:gdLst>
                        <a:gd name="connsiteX0" fmla="*/ 2550514 w 2718271"/>
                        <a:gd name="connsiteY0" fmla="*/ 2128782 h 2128782"/>
                        <a:gd name="connsiteX1" fmla="*/ 1443766 w 2718271"/>
                        <a:gd name="connsiteY1" fmla="*/ 1901146 h 2128782"/>
                        <a:gd name="connsiteX2" fmla="*/ 60198 w 2718271"/>
                        <a:gd name="connsiteY2" fmla="*/ 1233898 h 2128782"/>
                        <a:gd name="connsiteX3" fmla="*/ 984413 w 2718271"/>
                        <a:gd name="connsiteY3" fmla="*/ 33598 h 2128782"/>
                        <a:gd name="connsiteX4" fmla="*/ 2442007 w 2718271"/>
                        <a:gd name="connsiteY4" fmla="*/ 419034 h 2128782"/>
                        <a:gd name="connsiteX5" fmla="*/ 2083682 w 2718271"/>
                        <a:gd name="connsiteY5" fmla="*/ 1675454 h 2128782"/>
                        <a:gd name="connsiteX6" fmla="*/ 2312430 w 2718271"/>
                        <a:gd name="connsiteY6" fmla="*/ 1897585 h 2128782"/>
                        <a:gd name="connsiteX7" fmla="*/ 2550514 w 2718271"/>
                        <a:gd name="connsiteY7" fmla="*/ 2128782 h 2128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18271" h="2128782" fill="none" extrusionOk="0">
                          <a:moveTo>
                            <a:pt x="2550514" y="2128782"/>
                          </a:moveTo>
                          <a:cubicBezTo>
                            <a:pt x="2384032" y="2024037"/>
                            <a:pt x="1529919" y="2004670"/>
                            <a:pt x="1443766" y="1901146"/>
                          </a:cubicBezTo>
                          <a:cubicBezTo>
                            <a:pt x="897358" y="2012585"/>
                            <a:pt x="207230" y="1721052"/>
                            <a:pt x="60198" y="1233898"/>
                          </a:cubicBezTo>
                          <a:cubicBezTo>
                            <a:pt x="-175325" y="785048"/>
                            <a:pt x="264412" y="198431"/>
                            <a:pt x="984413" y="33598"/>
                          </a:cubicBezTo>
                          <a:cubicBezTo>
                            <a:pt x="1512110" y="-48588"/>
                            <a:pt x="2131583" y="99850"/>
                            <a:pt x="2442007" y="419034"/>
                          </a:cubicBezTo>
                          <a:cubicBezTo>
                            <a:pt x="2963540" y="965038"/>
                            <a:pt x="2871691" y="1418123"/>
                            <a:pt x="2083682" y="1675454"/>
                          </a:cubicBezTo>
                          <a:cubicBezTo>
                            <a:pt x="2167518" y="1709762"/>
                            <a:pt x="2229256" y="1835781"/>
                            <a:pt x="2312430" y="1897585"/>
                          </a:cubicBezTo>
                          <a:cubicBezTo>
                            <a:pt x="2395604" y="1959389"/>
                            <a:pt x="2432188" y="2017241"/>
                            <a:pt x="2550514" y="2128782"/>
                          </a:cubicBezTo>
                          <a:close/>
                        </a:path>
                        <a:path w="2718271" h="2128782" stroke="0" extrusionOk="0">
                          <a:moveTo>
                            <a:pt x="2550514" y="2128782"/>
                          </a:moveTo>
                          <a:cubicBezTo>
                            <a:pt x="2435383" y="1992353"/>
                            <a:pt x="1592019" y="2019902"/>
                            <a:pt x="1443766" y="1901146"/>
                          </a:cubicBezTo>
                          <a:cubicBezTo>
                            <a:pt x="875219" y="1967299"/>
                            <a:pt x="352574" y="1668122"/>
                            <a:pt x="60198" y="1233898"/>
                          </a:cubicBezTo>
                          <a:cubicBezTo>
                            <a:pt x="31475" y="681362"/>
                            <a:pt x="437506" y="137210"/>
                            <a:pt x="984413" y="33598"/>
                          </a:cubicBezTo>
                          <a:cubicBezTo>
                            <a:pt x="1491545" y="17589"/>
                            <a:pt x="2227104" y="51635"/>
                            <a:pt x="2442007" y="419034"/>
                          </a:cubicBezTo>
                          <a:cubicBezTo>
                            <a:pt x="2864866" y="944540"/>
                            <a:pt x="2798958" y="1470146"/>
                            <a:pt x="2083682" y="1675454"/>
                          </a:cubicBezTo>
                          <a:cubicBezTo>
                            <a:pt x="2142375" y="1713677"/>
                            <a:pt x="2191928" y="1819460"/>
                            <a:pt x="2303093" y="1888518"/>
                          </a:cubicBezTo>
                          <a:cubicBezTo>
                            <a:pt x="2414258" y="1957576"/>
                            <a:pt x="2415470" y="2043014"/>
                            <a:pt x="2550514" y="212878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10">
              <a:extLst>
                <a:ext uri="{FF2B5EF4-FFF2-40B4-BE49-F238E27FC236}">
                  <a16:creationId xmlns:a16="http://schemas.microsoft.com/office/drawing/2014/main" id="{DE0B248E-6738-4C7F-AC80-3D78933D61DE}"/>
                </a:ext>
              </a:extLst>
            </p:cNvPr>
            <p:cNvSpPr txBox="1"/>
            <p:nvPr/>
          </p:nvSpPr>
          <p:spPr>
            <a:xfrm>
              <a:off x="2598410" y="3300200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76" name="TextBox 11">
              <a:extLst>
                <a:ext uri="{FF2B5EF4-FFF2-40B4-BE49-F238E27FC236}">
                  <a16:creationId xmlns:a16="http://schemas.microsoft.com/office/drawing/2014/main" id="{17979A33-7629-4B5C-ADF3-9CBCF733B498}"/>
                </a:ext>
              </a:extLst>
            </p:cNvPr>
            <p:cNvSpPr txBox="1"/>
            <p:nvPr/>
          </p:nvSpPr>
          <p:spPr>
            <a:xfrm>
              <a:off x="2568982" y="4037349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91C1399A-2C7B-4259-B5D8-816554DB871D}"/>
                </a:ext>
              </a:extLst>
            </p:cNvPr>
            <p:cNvSpPr txBox="1"/>
            <p:nvPr/>
          </p:nvSpPr>
          <p:spPr>
            <a:xfrm>
              <a:off x="2316065" y="3646914"/>
              <a:ext cx="2265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تحتاج التربة إلى مواد عضوية تحوي العناصر الغذائية لتكون صالحة لنمو النباتات فيها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8" name="Group 4">
            <a:extLst>
              <a:ext uri="{FF2B5EF4-FFF2-40B4-BE49-F238E27FC236}">
                <a16:creationId xmlns:a16="http://schemas.microsoft.com/office/drawing/2014/main" id="{C2F642D4-B294-48F1-ADDA-97D03A22CD53}"/>
              </a:ext>
            </a:extLst>
          </p:cNvPr>
          <p:cNvGrpSpPr/>
          <p:nvPr/>
        </p:nvGrpSpPr>
        <p:grpSpPr>
          <a:xfrm>
            <a:off x="4631471" y="1047618"/>
            <a:ext cx="3075849" cy="2936573"/>
            <a:chOff x="3089061" y="902227"/>
            <a:chExt cx="3075849" cy="2936573"/>
          </a:xfrm>
        </p:grpSpPr>
        <p:sp>
          <p:nvSpPr>
            <p:cNvPr id="79" name="Speech Bubble: Oval 2">
              <a:extLst>
                <a:ext uri="{FF2B5EF4-FFF2-40B4-BE49-F238E27FC236}">
                  <a16:creationId xmlns:a16="http://schemas.microsoft.com/office/drawing/2014/main" id="{7889219C-F1A4-4E4A-96FA-C87FB3FBC8DE}"/>
                </a:ext>
              </a:extLst>
            </p:cNvPr>
            <p:cNvSpPr/>
            <p:nvPr/>
          </p:nvSpPr>
          <p:spPr>
            <a:xfrm rot="19298708">
              <a:off x="3089061" y="1151520"/>
              <a:ext cx="3075849" cy="2687280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9382F">
                <a:alpha val="66000"/>
              </a:srgbClr>
            </a:solidFill>
            <a:ln>
              <a:solidFill>
                <a:srgbClr val="F93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13">
              <a:extLst>
                <a:ext uri="{FF2B5EF4-FFF2-40B4-BE49-F238E27FC236}">
                  <a16:creationId xmlns:a16="http://schemas.microsoft.com/office/drawing/2014/main" id="{CBC34687-687D-4B2D-92A0-ADC6F7C3A9C8}"/>
                </a:ext>
              </a:extLst>
            </p:cNvPr>
            <p:cNvSpPr txBox="1"/>
            <p:nvPr/>
          </p:nvSpPr>
          <p:spPr>
            <a:xfrm>
              <a:off x="4278123" y="902227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97" name="TextBox 14">
              <a:extLst>
                <a:ext uri="{FF2B5EF4-FFF2-40B4-BE49-F238E27FC236}">
                  <a16:creationId xmlns:a16="http://schemas.microsoft.com/office/drawing/2014/main" id="{8D91FD04-AFB9-48BA-8214-45211DA8F417}"/>
                </a:ext>
              </a:extLst>
            </p:cNvPr>
            <p:cNvSpPr txBox="1"/>
            <p:nvPr/>
          </p:nvSpPr>
          <p:spPr>
            <a:xfrm>
              <a:off x="3418328" y="2098186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8" name="TextBox 15">
              <a:extLst>
                <a:ext uri="{FF2B5EF4-FFF2-40B4-BE49-F238E27FC236}">
                  <a16:creationId xmlns:a16="http://schemas.microsoft.com/office/drawing/2014/main" id="{88A5B93C-4888-4AF2-8718-DD29C9665E4B}"/>
                </a:ext>
              </a:extLst>
            </p:cNvPr>
            <p:cNvSpPr txBox="1"/>
            <p:nvPr/>
          </p:nvSpPr>
          <p:spPr>
            <a:xfrm>
              <a:off x="3309598" y="1363892"/>
              <a:ext cx="24827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إن المواد التي تأتي من الكائنات بعد موتها ُ تسمى المواد العضوية. تحتوي هذه المواد على كربوهيدرات 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أو بروتين أو دهون أو جميعها معاً</a:t>
              </a:r>
            </a:p>
          </p:txBody>
        </p:sp>
      </p:grpSp>
      <p:grpSp>
        <p:nvGrpSpPr>
          <p:cNvPr id="99" name="Group 5">
            <a:extLst>
              <a:ext uri="{FF2B5EF4-FFF2-40B4-BE49-F238E27FC236}">
                <a16:creationId xmlns:a16="http://schemas.microsoft.com/office/drawing/2014/main" id="{96E169B1-EBF6-475C-9F3E-84E5100B6086}"/>
              </a:ext>
            </a:extLst>
          </p:cNvPr>
          <p:cNvGrpSpPr/>
          <p:nvPr/>
        </p:nvGrpSpPr>
        <p:grpSpPr>
          <a:xfrm>
            <a:off x="6845728" y="96116"/>
            <a:ext cx="3057843" cy="3106541"/>
            <a:chOff x="5303318" y="-49275"/>
            <a:chExt cx="3057843" cy="3106541"/>
          </a:xfrm>
        </p:grpSpPr>
        <p:sp>
          <p:nvSpPr>
            <p:cNvPr id="100" name="Speech Bubble: Oval 2">
              <a:extLst>
                <a:ext uri="{FF2B5EF4-FFF2-40B4-BE49-F238E27FC236}">
                  <a16:creationId xmlns:a16="http://schemas.microsoft.com/office/drawing/2014/main" id="{16A3AC24-A077-4458-B12B-B76C42B7E9E8}"/>
                </a:ext>
              </a:extLst>
            </p:cNvPr>
            <p:cNvSpPr/>
            <p:nvPr/>
          </p:nvSpPr>
          <p:spPr>
            <a:xfrm rot="920002">
              <a:off x="5303318" y="43378"/>
              <a:ext cx="3057843" cy="3013888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3FC295">
                <a:alpha val="74000"/>
              </a:srgbClr>
            </a:solidFill>
            <a:ln>
              <a:solidFill>
                <a:srgbClr val="3FC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622DFE07-5B33-45FC-93B2-F10A52320DF2}"/>
                </a:ext>
              </a:extLst>
            </p:cNvPr>
            <p:cNvSpPr txBox="1"/>
            <p:nvPr/>
          </p:nvSpPr>
          <p:spPr>
            <a:xfrm>
              <a:off x="6412098" y="-49275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  <p:sp>
          <p:nvSpPr>
            <p:cNvPr id="102" name="TextBox 17">
              <a:extLst>
                <a:ext uri="{FF2B5EF4-FFF2-40B4-BE49-F238E27FC236}">
                  <a16:creationId xmlns:a16="http://schemas.microsoft.com/office/drawing/2014/main" id="{B3CA0DE1-F804-429A-8C64-64CA2F8EC73F}"/>
                </a:ext>
              </a:extLst>
            </p:cNvPr>
            <p:cNvSpPr txBox="1"/>
            <p:nvPr/>
          </p:nvSpPr>
          <p:spPr>
            <a:xfrm>
              <a:off x="5655813" y="651165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3" name="TextBox 18">
              <a:extLst>
                <a:ext uri="{FF2B5EF4-FFF2-40B4-BE49-F238E27FC236}">
                  <a16:creationId xmlns:a16="http://schemas.microsoft.com/office/drawing/2014/main" id="{5E093C51-5F40-4FDC-ACFB-7AB137E07CC0}"/>
                </a:ext>
              </a:extLst>
            </p:cNvPr>
            <p:cNvSpPr txBox="1"/>
            <p:nvPr/>
          </p:nvSpPr>
          <p:spPr>
            <a:xfrm>
              <a:off x="5505187" y="294885"/>
              <a:ext cx="24648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وتتحلل هذه المواد العضوية بفعل الكائنات الحية الدقيقة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عليها لتنمو وتكبر، تعيد العناصر الغذائية إلى التربة. </a:t>
              </a:r>
            </a:p>
          </p:txBody>
        </p:sp>
      </p:grpSp>
      <p:grpSp>
        <p:nvGrpSpPr>
          <p:cNvPr id="104" name="Group 25">
            <a:extLst>
              <a:ext uri="{FF2B5EF4-FFF2-40B4-BE49-F238E27FC236}">
                <a16:creationId xmlns:a16="http://schemas.microsoft.com/office/drawing/2014/main" id="{44844D4F-37C5-48E9-8647-939B33B03279}"/>
              </a:ext>
            </a:extLst>
          </p:cNvPr>
          <p:cNvGrpSpPr/>
          <p:nvPr/>
        </p:nvGrpSpPr>
        <p:grpSpPr>
          <a:xfrm>
            <a:off x="8476355" y="1044487"/>
            <a:ext cx="3047789" cy="3000046"/>
            <a:chOff x="6933943" y="1486574"/>
            <a:chExt cx="2450961" cy="2412568"/>
          </a:xfrm>
        </p:grpSpPr>
        <p:sp>
          <p:nvSpPr>
            <p:cNvPr id="105" name="Speech Bubble: Oval 2">
              <a:extLst>
                <a:ext uri="{FF2B5EF4-FFF2-40B4-BE49-F238E27FC236}">
                  <a16:creationId xmlns:a16="http://schemas.microsoft.com/office/drawing/2014/main" id="{0C97623C-B2AF-42D1-BF45-8821609C4503}"/>
                </a:ext>
              </a:extLst>
            </p:cNvPr>
            <p:cNvSpPr/>
            <p:nvPr/>
          </p:nvSpPr>
          <p:spPr>
            <a:xfrm rot="3675088">
              <a:off x="6999199" y="1522156"/>
              <a:ext cx="2311730" cy="2442241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78811">
                <a:alpha val="56000"/>
              </a:srgbClr>
            </a:solidFill>
            <a:ln>
              <a:solidFill>
                <a:srgbClr val="F788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21">
              <a:extLst>
                <a:ext uri="{FF2B5EF4-FFF2-40B4-BE49-F238E27FC236}">
                  <a16:creationId xmlns:a16="http://schemas.microsoft.com/office/drawing/2014/main" id="{C61AA4F8-138B-410C-8D9F-8D2CEE17F398}"/>
                </a:ext>
              </a:extLst>
            </p:cNvPr>
            <p:cNvSpPr txBox="1"/>
            <p:nvPr/>
          </p:nvSpPr>
          <p:spPr>
            <a:xfrm>
              <a:off x="7395042" y="2064961"/>
              <a:ext cx="1989862" cy="131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هذه الكائنات الحية التي تساعد على تفكيك الكائنات الميتة ومخلَّفات الكائنات الحية وتحليلها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بالمحلِّلات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7" name="TextBox 22">
              <a:extLst>
                <a:ext uri="{FF2B5EF4-FFF2-40B4-BE49-F238E27FC236}">
                  <a16:creationId xmlns:a16="http://schemas.microsoft.com/office/drawing/2014/main" id="{D00F5915-4E65-46A4-AC73-3EC8F9316113}"/>
                </a:ext>
              </a:extLst>
            </p:cNvPr>
            <p:cNvSpPr txBox="1"/>
            <p:nvPr/>
          </p:nvSpPr>
          <p:spPr>
            <a:xfrm>
              <a:off x="8026920" y="1486574"/>
              <a:ext cx="973471" cy="37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</a:p>
          </p:txBody>
        </p:sp>
        <p:sp>
          <p:nvSpPr>
            <p:cNvPr id="108" name="TextBox 23">
              <a:extLst>
                <a:ext uri="{FF2B5EF4-FFF2-40B4-BE49-F238E27FC236}">
                  <a16:creationId xmlns:a16="http://schemas.microsoft.com/office/drawing/2014/main" id="{B11F2032-2168-46F7-829E-B5C32E79674A}"/>
                </a:ext>
              </a:extLst>
            </p:cNvPr>
            <p:cNvSpPr txBox="1"/>
            <p:nvPr/>
          </p:nvSpPr>
          <p:spPr>
            <a:xfrm>
              <a:off x="7410181" y="1700378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9" name="Group 26">
            <a:extLst>
              <a:ext uri="{FF2B5EF4-FFF2-40B4-BE49-F238E27FC236}">
                <a16:creationId xmlns:a16="http://schemas.microsoft.com/office/drawing/2014/main" id="{F75252E5-1EB8-4555-9978-522925F6A0F0}"/>
              </a:ext>
            </a:extLst>
          </p:cNvPr>
          <p:cNvGrpSpPr/>
          <p:nvPr/>
        </p:nvGrpSpPr>
        <p:grpSpPr>
          <a:xfrm>
            <a:off x="8775163" y="3424833"/>
            <a:ext cx="3352346" cy="3084000"/>
            <a:chOff x="6856287" y="3279442"/>
            <a:chExt cx="3352346" cy="3084000"/>
          </a:xfrm>
        </p:grpSpPr>
        <p:sp>
          <p:nvSpPr>
            <p:cNvPr id="110" name="Speech Bubble: Oval 6">
              <a:extLst>
                <a:ext uri="{FF2B5EF4-FFF2-40B4-BE49-F238E27FC236}">
                  <a16:creationId xmlns:a16="http://schemas.microsoft.com/office/drawing/2014/main" id="{F45F9DE8-0A1A-454E-9105-9A3D8032CCC6}"/>
                </a:ext>
              </a:extLst>
            </p:cNvPr>
            <p:cNvSpPr/>
            <p:nvPr/>
          </p:nvSpPr>
          <p:spPr>
            <a:xfrm rot="20407364">
              <a:off x="6856287" y="3420114"/>
              <a:ext cx="3352346" cy="2943328"/>
            </a:xfrm>
            <a:custGeom>
              <a:avLst/>
              <a:gdLst>
                <a:gd name="connsiteX0" fmla="*/ -638117 w 1866003"/>
                <a:gd name="connsiteY0" fmla="*/ 1019102 h 2336800"/>
                <a:gd name="connsiteX1" fmla="*/ 33237 w 1866003"/>
                <a:gd name="connsiteY1" fmla="*/ 859316 h 2336800"/>
                <a:gd name="connsiteX2" fmla="*/ 1175665 w 1866003"/>
                <a:gd name="connsiteY2" fmla="*/ 40211 h 2336800"/>
                <a:gd name="connsiteX3" fmla="*/ 1863436 w 1866003"/>
                <a:gd name="connsiteY3" fmla="*/ 1255030 h 2336800"/>
                <a:gd name="connsiteX4" fmla="*/ 963588 w 1866003"/>
                <a:gd name="connsiteY4" fmla="*/ 2336173 h 2336800"/>
                <a:gd name="connsiteX5" fmla="*/ 6297 w 1866003"/>
                <a:gd name="connsiteY5" fmla="*/ 1303922 h 2336800"/>
                <a:gd name="connsiteX6" fmla="*/ -638117 w 1866003"/>
                <a:gd name="connsiteY6" fmla="*/ 1019102 h 2336800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4145" h="2337706">
                  <a:moveTo>
                    <a:pt x="0" y="1019388"/>
                  </a:moveTo>
                  <a:cubicBezTo>
                    <a:pt x="223785" y="966126"/>
                    <a:pt x="491111" y="1377322"/>
                    <a:pt x="671354" y="859602"/>
                  </a:cubicBezTo>
                  <a:cubicBezTo>
                    <a:pt x="807221" y="239327"/>
                    <a:pt x="1317853" y="-126789"/>
                    <a:pt x="1813782" y="40497"/>
                  </a:cubicBezTo>
                  <a:cubicBezTo>
                    <a:pt x="2246099" y="186325"/>
                    <a:pt x="2534749" y="696171"/>
                    <a:pt x="2501553" y="1255316"/>
                  </a:cubicBezTo>
                  <a:cubicBezTo>
                    <a:pt x="2466208" y="1850663"/>
                    <a:pt x="2078163" y="2316888"/>
                    <a:pt x="1601705" y="2336459"/>
                  </a:cubicBezTo>
                  <a:cubicBezTo>
                    <a:pt x="1116837" y="2356375"/>
                    <a:pt x="671654" y="2139863"/>
                    <a:pt x="615385" y="1536436"/>
                  </a:cubicBezTo>
                  <a:lnTo>
                    <a:pt x="0" y="1019388"/>
                  </a:lnTo>
                  <a:close/>
                </a:path>
              </a:pathLst>
            </a:custGeom>
            <a:solidFill>
              <a:srgbClr val="A43940">
                <a:alpha val="68000"/>
              </a:srgbClr>
            </a:solidFill>
            <a:ln>
              <a:solidFill>
                <a:srgbClr val="A439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9">
              <a:extLst>
                <a:ext uri="{FF2B5EF4-FFF2-40B4-BE49-F238E27FC236}">
                  <a16:creationId xmlns:a16="http://schemas.microsoft.com/office/drawing/2014/main" id="{ABB31FA8-3745-45DE-9C0E-6AE5EAF9F404}"/>
                </a:ext>
              </a:extLst>
            </p:cNvPr>
            <p:cNvSpPr txBox="1"/>
            <p:nvPr/>
          </p:nvSpPr>
          <p:spPr>
            <a:xfrm>
              <a:off x="8299692" y="3279442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5</a:t>
              </a:r>
            </a:p>
          </p:txBody>
        </p:sp>
        <p:sp>
          <p:nvSpPr>
            <p:cNvPr id="112" name="TextBox 20">
              <a:extLst>
                <a:ext uri="{FF2B5EF4-FFF2-40B4-BE49-F238E27FC236}">
                  <a16:creationId xmlns:a16="http://schemas.microsoft.com/office/drawing/2014/main" id="{89CFCEA6-AA21-4BFE-89D1-20846D32B128}"/>
                </a:ext>
              </a:extLst>
            </p:cNvPr>
            <p:cNvSpPr txBox="1"/>
            <p:nvPr/>
          </p:nvSpPr>
          <p:spPr>
            <a:xfrm>
              <a:off x="7512512" y="3781873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15" name="TextBox 24">
              <a:extLst>
                <a:ext uri="{FF2B5EF4-FFF2-40B4-BE49-F238E27FC236}">
                  <a16:creationId xmlns:a16="http://schemas.microsoft.com/office/drawing/2014/main" id="{57D919F0-B922-452E-9527-55132766A970}"/>
                </a:ext>
              </a:extLst>
            </p:cNvPr>
            <p:cNvSpPr txBox="1"/>
            <p:nvPr/>
          </p:nvSpPr>
          <p:spPr>
            <a:xfrm>
              <a:off x="7593573" y="3992855"/>
              <a:ext cx="24617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من دون المحلِّلات، لن تحتوي التربة على المغذِّيات الكافية لنمو النباتات. ومن الأمثلة على المحلِّلات نذكر 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بعض أنواع البكتيريا والفطريات. </a:t>
              </a:r>
            </a:p>
          </p:txBody>
        </p:sp>
      </p:grpSp>
      <p:sp>
        <p:nvSpPr>
          <p:cNvPr id="5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680652" y="109343"/>
            <a:ext cx="427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Oswald" panose="02000503000000000000" pitchFamily="2" charset="0"/>
              </a:rPr>
              <a:t>استصلاح التربة</a:t>
            </a:r>
            <a:endParaRPr lang="ar-SY" sz="28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10" y="2770072"/>
            <a:ext cx="1004167" cy="66139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448" y="660007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189" y="118272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4917" y="1146679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341" y="147097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9872" y="1652107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البيئي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32594" y="2195561"/>
              <a:ext cx="2316091" cy="569387"/>
              <a:chOff x="3144233" y="5653352"/>
              <a:chExt cx="2316091" cy="56938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44233" y="5822629"/>
                <a:ext cx="23160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استصلاح التربة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189" y="1124112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1035532" y="4089217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9000" t="2000" r="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2270533" y="407739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4963227" y="74099"/>
            <a:ext cx="427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Oswald" panose="02000503000000000000" pitchFamily="2" charset="0"/>
              </a:rPr>
              <a:t>استصلاح التربة</a:t>
            </a:r>
            <a:endParaRPr lang="ar-SY" sz="28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grpSp>
        <p:nvGrpSpPr>
          <p:cNvPr id="53" name="Group 87">
            <a:extLst>
              <a:ext uri="{FF2B5EF4-FFF2-40B4-BE49-F238E27FC236}">
                <a16:creationId xmlns:a16="http://schemas.microsoft.com/office/drawing/2014/main" id="{15C61778-50BC-46C6-82AC-8F98908105E6}"/>
              </a:ext>
            </a:extLst>
          </p:cNvPr>
          <p:cNvGrpSpPr/>
          <p:nvPr/>
        </p:nvGrpSpPr>
        <p:grpSpPr>
          <a:xfrm>
            <a:off x="4328417" y="482342"/>
            <a:ext cx="2762028" cy="3728877"/>
            <a:chOff x="5385487" y="1011406"/>
            <a:chExt cx="1426027" cy="3199813"/>
          </a:xfrm>
        </p:grpSpPr>
        <p:sp>
          <p:nvSpPr>
            <p:cNvPr id="54" name="Right Triangle 23">
              <a:extLst>
                <a:ext uri="{FF2B5EF4-FFF2-40B4-BE49-F238E27FC236}">
                  <a16:creationId xmlns:a16="http://schemas.microsoft.com/office/drawing/2014/main" id="{F4B01AC5-A98A-4B88-AA8C-244E71008279}"/>
                </a:ext>
              </a:extLst>
            </p:cNvPr>
            <p:cNvSpPr/>
            <p:nvPr/>
          </p:nvSpPr>
          <p:spPr>
            <a:xfrm flipV="1">
              <a:off x="6361572" y="1696618"/>
              <a:ext cx="449942" cy="2032000"/>
            </a:xfrm>
            <a:prstGeom prst="rtTriangle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4">
              <a:extLst>
                <a:ext uri="{FF2B5EF4-FFF2-40B4-BE49-F238E27FC236}">
                  <a16:creationId xmlns:a16="http://schemas.microsoft.com/office/drawing/2014/main" id="{D98EF27A-D01B-409E-ADCC-E628358B76B1}"/>
                </a:ext>
              </a:extLst>
            </p:cNvPr>
            <p:cNvSpPr/>
            <p:nvPr/>
          </p:nvSpPr>
          <p:spPr>
            <a:xfrm>
              <a:off x="5389115" y="1696619"/>
              <a:ext cx="1074057" cy="2514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A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1F8B837C-A7C6-4412-A94C-7897367262C2}"/>
                </a:ext>
              </a:extLst>
            </p:cNvPr>
            <p:cNvSpPr/>
            <p:nvPr/>
          </p:nvSpPr>
          <p:spPr>
            <a:xfrm flipV="1">
              <a:off x="5759230" y="1011406"/>
              <a:ext cx="1052284" cy="99790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B28AD06E-7E8A-489A-907E-E8B84A92D2A8}"/>
                </a:ext>
              </a:extLst>
            </p:cNvPr>
            <p:cNvSpPr txBox="1"/>
            <p:nvPr/>
          </p:nvSpPr>
          <p:spPr>
            <a:xfrm>
              <a:off x="5508549" y="1011406"/>
              <a:ext cx="827314" cy="66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</a:rPr>
                <a:t>1</a:t>
              </a:r>
              <a:endParaRPr lang="en-US" sz="7200" b="1" dirty="0">
                <a:solidFill>
                  <a:srgbClr val="FFFF00"/>
                </a:solidFill>
              </a:endParaRPr>
            </a:p>
          </p:txBody>
        </p:sp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8CBDD41D-E5E1-40C4-9425-80F2BB221E98}"/>
                </a:ext>
              </a:extLst>
            </p:cNvPr>
            <p:cNvSpPr txBox="1"/>
            <p:nvPr/>
          </p:nvSpPr>
          <p:spPr>
            <a:xfrm>
              <a:off x="5385487" y="1747700"/>
              <a:ext cx="1349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63" name="TextBox 28">
              <a:extLst>
                <a:ext uri="{FF2B5EF4-FFF2-40B4-BE49-F238E27FC236}">
                  <a16:creationId xmlns:a16="http://schemas.microsoft.com/office/drawing/2014/main" id="{A50B8BEF-F4C3-4BA3-9074-736A9D0919BC}"/>
                </a:ext>
              </a:extLst>
            </p:cNvPr>
            <p:cNvSpPr txBox="1"/>
            <p:nvPr/>
          </p:nvSpPr>
          <p:spPr>
            <a:xfrm>
              <a:off x="5408764" y="2012334"/>
              <a:ext cx="10740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يحتاج الإنسان إلى مساكن ليعيش فيها. ولكي يبني مسكنه، يجب أن يختار المكان المناسب القريب من الأراضي الخصبة.</a:t>
              </a:r>
              <a:endParaRPr lang="en-US" b="1" dirty="0"/>
            </a:p>
          </p:txBody>
        </p:sp>
        <p:pic>
          <p:nvPicPr>
            <p:cNvPr id="64" name="Graphic 29" descr="Bank">
              <a:extLst>
                <a:ext uri="{FF2B5EF4-FFF2-40B4-BE49-F238E27FC236}">
                  <a16:creationId xmlns:a16="http://schemas.microsoft.com/office/drawing/2014/main" id="{5B0DE241-962C-450A-B4E2-B3715DAAD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726264" y="1681430"/>
              <a:ext cx="391885" cy="391885"/>
            </a:xfrm>
            <a:prstGeom prst="rect">
              <a:avLst/>
            </a:prstGeom>
          </p:spPr>
        </p:pic>
      </p:grpSp>
      <p:grpSp>
        <p:nvGrpSpPr>
          <p:cNvPr id="65" name="Group 88">
            <a:extLst>
              <a:ext uri="{FF2B5EF4-FFF2-40B4-BE49-F238E27FC236}">
                <a16:creationId xmlns:a16="http://schemas.microsoft.com/office/drawing/2014/main" id="{6C649FCF-B719-4C81-86CB-149F36635663}"/>
              </a:ext>
            </a:extLst>
          </p:cNvPr>
          <p:cNvGrpSpPr/>
          <p:nvPr/>
        </p:nvGrpSpPr>
        <p:grpSpPr>
          <a:xfrm>
            <a:off x="6687360" y="482342"/>
            <a:ext cx="2873229" cy="3728878"/>
            <a:chOff x="7798223" y="1011406"/>
            <a:chExt cx="1483440" cy="3199813"/>
          </a:xfrm>
        </p:grpSpPr>
        <p:sp>
          <p:nvSpPr>
            <p:cNvPr id="80" name="Right Triangle 31">
              <a:extLst>
                <a:ext uri="{FF2B5EF4-FFF2-40B4-BE49-F238E27FC236}">
                  <a16:creationId xmlns:a16="http://schemas.microsoft.com/office/drawing/2014/main" id="{C766622A-B07B-4FE6-AB87-ECC3CAAEC29E}"/>
                </a:ext>
              </a:extLst>
            </p:cNvPr>
            <p:cNvSpPr/>
            <p:nvPr/>
          </p:nvSpPr>
          <p:spPr>
            <a:xfrm flipV="1">
              <a:off x="8831721" y="1696618"/>
              <a:ext cx="449942" cy="2032000"/>
            </a:xfrm>
            <a:prstGeom prst="rtTriangle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32">
              <a:extLst>
                <a:ext uri="{FF2B5EF4-FFF2-40B4-BE49-F238E27FC236}">
                  <a16:creationId xmlns:a16="http://schemas.microsoft.com/office/drawing/2014/main" id="{FD3B9479-BA40-4D6B-90DD-2F36552C3F03}"/>
                </a:ext>
              </a:extLst>
            </p:cNvPr>
            <p:cNvSpPr/>
            <p:nvPr/>
          </p:nvSpPr>
          <p:spPr>
            <a:xfrm>
              <a:off x="7859264" y="1696619"/>
              <a:ext cx="1074057" cy="2514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A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33">
              <a:extLst>
                <a:ext uri="{FF2B5EF4-FFF2-40B4-BE49-F238E27FC236}">
                  <a16:creationId xmlns:a16="http://schemas.microsoft.com/office/drawing/2014/main" id="{C738B4ED-8907-48C3-8D9A-DFFB8378AF51}"/>
                </a:ext>
              </a:extLst>
            </p:cNvPr>
            <p:cNvSpPr/>
            <p:nvPr/>
          </p:nvSpPr>
          <p:spPr>
            <a:xfrm flipV="1">
              <a:off x="8229379" y="1011406"/>
              <a:ext cx="1052284" cy="99790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34">
              <a:extLst>
                <a:ext uri="{FF2B5EF4-FFF2-40B4-BE49-F238E27FC236}">
                  <a16:creationId xmlns:a16="http://schemas.microsoft.com/office/drawing/2014/main" id="{D5253FEC-CB52-43DE-9FA4-C7F22F07F01E}"/>
                </a:ext>
              </a:extLst>
            </p:cNvPr>
            <p:cNvSpPr txBox="1"/>
            <p:nvPr/>
          </p:nvSpPr>
          <p:spPr>
            <a:xfrm>
              <a:off x="7946994" y="1011406"/>
              <a:ext cx="827314" cy="66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</a:rPr>
                <a:t>2</a:t>
              </a:r>
              <a:endParaRPr lang="en-US" sz="7200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TextBox 35">
              <a:extLst>
                <a:ext uri="{FF2B5EF4-FFF2-40B4-BE49-F238E27FC236}">
                  <a16:creationId xmlns:a16="http://schemas.microsoft.com/office/drawing/2014/main" id="{E5F6467E-F721-431E-B47D-0E38B437C3A0}"/>
                </a:ext>
              </a:extLst>
            </p:cNvPr>
            <p:cNvSpPr txBox="1"/>
            <p:nvPr/>
          </p:nvSpPr>
          <p:spPr>
            <a:xfrm>
              <a:off x="7855636" y="1747700"/>
              <a:ext cx="1349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" name="TextBox 36">
              <a:extLst>
                <a:ext uri="{FF2B5EF4-FFF2-40B4-BE49-F238E27FC236}">
                  <a16:creationId xmlns:a16="http://schemas.microsoft.com/office/drawing/2014/main" id="{1D92B5A6-5031-4A11-BA5C-54DAB8926CAD}"/>
                </a:ext>
              </a:extLst>
            </p:cNvPr>
            <p:cNvSpPr txBox="1"/>
            <p:nvPr/>
          </p:nvSpPr>
          <p:spPr>
            <a:xfrm>
              <a:off x="7798223" y="2080613"/>
              <a:ext cx="1198031" cy="103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ولتسهيل توافر الغذاء والماء، بدأ الإنسان بالزحف على الأراضي الزراعية.</a:t>
              </a:r>
              <a:endParaRPr lang="en-US" b="1" dirty="0"/>
            </a:p>
            <a:p>
              <a:pPr algn="ctr"/>
              <a:endParaRPr lang="ar-SY" b="1" dirty="0"/>
            </a:p>
          </p:txBody>
        </p:sp>
        <p:pic>
          <p:nvPicPr>
            <p:cNvPr id="86" name="Graphic 37" descr="Open folder">
              <a:extLst>
                <a:ext uri="{FF2B5EF4-FFF2-40B4-BE49-F238E27FC236}">
                  <a16:creationId xmlns:a16="http://schemas.microsoft.com/office/drawing/2014/main" id="{4E8B0083-6A95-450A-893C-9006BCA14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249027" y="1695074"/>
              <a:ext cx="352280" cy="352280"/>
            </a:xfrm>
            <a:prstGeom prst="rect">
              <a:avLst/>
            </a:prstGeom>
          </p:spPr>
        </p:pic>
      </p:grpSp>
      <p:grpSp>
        <p:nvGrpSpPr>
          <p:cNvPr id="87" name="Group 89">
            <a:extLst>
              <a:ext uri="{FF2B5EF4-FFF2-40B4-BE49-F238E27FC236}">
                <a16:creationId xmlns:a16="http://schemas.microsoft.com/office/drawing/2014/main" id="{F9A04F90-D791-4E52-9637-A78BB9A69B8C}"/>
              </a:ext>
            </a:extLst>
          </p:cNvPr>
          <p:cNvGrpSpPr/>
          <p:nvPr/>
        </p:nvGrpSpPr>
        <p:grpSpPr>
          <a:xfrm>
            <a:off x="9268716" y="482342"/>
            <a:ext cx="2762028" cy="3728877"/>
            <a:chOff x="10325786" y="1011406"/>
            <a:chExt cx="1426027" cy="3199813"/>
          </a:xfrm>
        </p:grpSpPr>
        <p:sp>
          <p:nvSpPr>
            <p:cNvPr id="88" name="Right Triangle 39">
              <a:extLst>
                <a:ext uri="{FF2B5EF4-FFF2-40B4-BE49-F238E27FC236}">
                  <a16:creationId xmlns:a16="http://schemas.microsoft.com/office/drawing/2014/main" id="{FD90F71F-1AAB-4906-A9AE-B0F53197E174}"/>
                </a:ext>
              </a:extLst>
            </p:cNvPr>
            <p:cNvSpPr/>
            <p:nvPr/>
          </p:nvSpPr>
          <p:spPr>
            <a:xfrm flipV="1">
              <a:off x="11301871" y="1696618"/>
              <a:ext cx="449942" cy="2032000"/>
            </a:xfrm>
            <a:prstGeom prst="rtTriangle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40">
              <a:extLst>
                <a:ext uri="{FF2B5EF4-FFF2-40B4-BE49-F238E27FC236}">
                  <a16:creationId xmlns:a16="http://schemas.microsoft.com/office/drawing/2014/main" id="{BDDA5A2F-6C01-4EEE-AE1E-293EFCE1DA4A}"/>
                </a:ext>
              </a:extLst>
            </p:cNvPr>
            <p:cNvSpPr/>
            <p:nvPr/>
          </p:nvSpPr>
          <p:spPr>
            <a:xfrm>
              <a:off x="10329414" y="1696619"/>
              <a:ext cx="1074057" cy="2514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A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41">
              <a:extLst>
                <a:ext uri="{FF2B5EF4-FFF2-40B4-BE49-F238E27FC236}">
                  <a16:creationId xmlns:a16="http://schemas.microsoft.com/office/drawing/2014/main" id="{1DDF98F9-7DDE-4C4C-8721-3A30194DE3DB}"/>
                </a:ext>
              </a:extLst>
            </p:cNvPr>
            <p:cNvSpPr/>
            <p:nvPr/>
          </p:nvSpPr>
          <p:spPr>
            <a:xfrm flipV="1">
              <a:off x="10699529" y="1011406"/>
              <a:ext cx="1052284" cy="99790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42">
              <a:extLst>
                <a:ext uri="{FF2B5EF4-FFF2-40B4-BE49-F238E27FC236}">
                  <a16:creationId xmlns:a16="http://schemas.microsoft.com/office/drawing/2014/main" id="{559D96A0-BF2A-4EF9-80B3-9D85276DA132}"/>
                </a:ext>
              </a:extLst>
            </p:cNvPr>
            <p:cNvSpPr txBox="1"/>
            <p:nvPr/>
          </p:nvSpPr>
          <p:spPr>
            <a:xfrm>
              <a:off x="10452785" y="1011406"/>
              <a:ext cx="827314" cy="66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</a:rPr>
                <a:t>3</a:t>
              </a:r>
              <a:endParaRPr lang="en-US" sz="7200" b="1" dirty="0">
                <a:solidFill>
                  <a:srgbClr val="FFFF00"/>
                </a:solidFill>
              </a:endParaRPr>
            </a:p>
          </p:txBody>
        </p:sp>
        <p:sp>
          <p:nvSpPr>
            <p:cNvPr id="92" name="TextBox 43">
              <a:extLst>
                <a:ext uri="{FF2B5EF4-FFF2-40B4-BE49-F238E27FC236}">
                  <a16:creationId xmlns:a16="http://schemas.microsoft.com/office/drawing/2014/main" id="{55BC624E-17B5-4C50-A4CB-A2B9AA58F873}"/>
                </a:ext>
              </a:extLst>
            </p:cNvPr>
            <p:cNvSpPr txBox="1"/>
            <p:nvPr/>
          </p:nvSpPr>
          <p:spPr>
            <a:xfrm>
              <a:off x="10325786" y="1747700"/>
              <a:ext cx="1349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93" name="TextBox 44">
              <a:extLst>
                <a:ext uri="{FF2B5EF4-FFF2-40B4-BE49-F238E27FC236}">
                  <a16:creationId xmlns:a16="http://schemas.microsoft.com/office/drawing/2014/main" id="{69CEC1ED-A07C-4055-9E62-9D48EDB6A27A}"/>
                </a:ext>
              </a:extLst>
            </p:cNvPr>
            <p:cNvSpPr txBox="1"/>
            <p:nvPr/>
          </p:nvSpPr>
          <p:spPr>
            <a:xfrm>
              <a:off x="10345436" y="2001726"/>
              <a:ext cx="10740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يؤثر هذا على النظام البيئي ويتسبب بموت</a:t>
              </a:r>
            </a:p>
            <a:p>
              <a:pPr algn="ctr"/>
              <a:r>
                <a:rPr lang="ar-SY" b="1" dirty="0"/>
                <a:t>الكائنات الحية وانقراضها وتلف التربة الخصبة</a:t>
              </a:r>
              <a:endParaRPr lang="en-US" b="1" dirty="0"/>
            </a:p>
          </p:txBody>
        </p:sp>
        <p:pic>
          <p:nvPicPr>
            <p:cNvPr id="94" name="Graphic 45" descr="Business Growth">
              <a:extLst>
                <a:ext uri="{FF2B5EF4-FFF2-40B4-BE49-F238E27FC236}">
                  <a16:creationId xmlns:a16="http://schemas.microsoft.com/office/drawing/2014/main" id="{AB4D256E-6354-4D39-83D4-F913262B8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719179" y="1664910"/>
              <a:ext cx="371928" cy="371928"/>
            </a:xfrm>
            <a:prstGeom prst="rect">
              <a:avLst/>
            </a:prstGeom>
          </p:spPr>
        </p:pic>
      </p:grpSp>
      <p:grpSp>
        <p:nvGrpSpPr>
          <p:cNvPr id="95" name="Group 92">
            <a:extLst>
              <a:ext uri="{FF2B5EF4-FFF2-40B4-BE49-F238E27FC236}">
                <a16:creationId xmlns:a16="http://schemas.microsoft.com/office/drawing/2014/main" id="{FAAFB982-A1F5-4A6C-8733-F90A8C8D65BE}"/>
              </a:ext>
            </a:extLst>
          </p:cNvPr>
          <p:cNvGrpSpPr/>
          <p:nvPr/>
        </p:nvGrpSpPr>
        <p:grpSpPr>
          <a:xfrm>
            <a:off x="4287842" y="3258531"/>
            <a:ext cx="2835259" cy="3615473"/>
            <a:chOff x="5380335" y="3771505"/>
            <a:chExt cx="1463836" cy="3102499"/>
          </a:xfrm>
        </p:grpSpPr>
        <p:sp>
          <p:nvSpPr>
            <p:cNvPr id="113" name="Right Triangle 63">
              <a:extLst>
                <a:ext uri="{FF2B5EF4-FFF2-40B4-BE49-F238E27FC236}">
                  <a16:creationId xmlns:a16="http://schemas.microsoft.com/office/drawing/2014/main" id="{4F6F3C35-9D79-4C28-BCEC-5BAEB9814CB1}"/>
                </a:ext>
              </a:extLst>
            </p:cNvPr>
            <p:cNvSpPr/>
            <p:nvPr/>
          </p:nvSpPr>
          <p:spPr>
            <a:xfrm flipV="1">
              <a:off x="6394229" y="4359403"/>
              <a:ext cx="449942" cy="2032000"/>
            </a:xfrm>
            <a:prstGeom prst="rtTriangle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4">
              <a:extLst>
                <a:ext uri="{FF2B5EF4-FFF2-40B4-BE49-F238E27FC236}">
                  <a16:creationId xmlns:a16="http://schemas.microsoft.com/office/drawing/2014/main" id="{728CE899-22AD-47C2-9063-E311F3E6C051}"/>
                </a:ext>
              </a:extLst>
            </p:cNvPr>
            <p:cNvSpPr/>
            <p:nvPr/>
          </p:nvSpPr>
          <p:spPr>
            <a:xfrm>
              <a:off x="5421772" y="4359404"/>
              <a:ext cx="1074057" cy="2514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A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65">
              <a:extLst>
                <a:ext uri="{FF2B5EF4-FFF2-40B4-BE49-F238E27FC236}">
                  <a16:creationId xmlns:a16="http://schemas.microsoft.com/office/drawing/2014/main" id="{1285D19D-83A2-47C1-9CE1-96C659170865}"/>
                </a:ext>
              </a:extLst>
            </p:cNvPr>
            <p:cNvSpPr/>
            <p:nvPr/>
          </p:nvSpPr>
          <p:spPr>
            <a:xfrm flipV="1">
              <a:off x="5791887" y="3984458"/>
              <a:ext cx="1052284" cy="99790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66">
              <a:extLst>
                <a:ext uri="{FF2B5EF4-FFF2-40B4-BE49-F238E27FC236}">
                  <a16:creationId xmlns:a16="http://schemas.microsoft.com/office/drawing/2014/main" id="{4CFD36B2-DC08-4A5E-8266-991D1F6E51E0}"/>
                </a:ext>
              </a:extLst>
            </p:cNvPr>
            <p:cNvSpPr txBox="1"/>
            <p:nvPr/>
          </p:nvSpPr>
          <p:spPr>
            <a:xfrm>
              <a:off x="5475089" y="3771505"/>
              <a:ext cx="827314" cy="66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</a:rPr>
                <a:t>4</a:t>
              </a:r>
              <a:endParaRPr lang="en-US" sz="7200" b="1" dirty="0">
                <a:solidFill>
                  <a:srgbClr val="FFFF00"/>
                </a:solidFill>
              </a:endParaRPr>
            </a:p>
          </p:txBody>
        </p:sp>
        <p:sp>
          <p:nvSpPr>
            <p:cNvPr id="118" name="TextBox 67">
              <a:extLst>
                <a:ext uri="{FF2B5EF4-FFF2-40B4-BE49-F238E27FC236}">
                  <a16:creationId xmlns:a16="http://schemas.microsoft.com/office/drawing/2014/main" id="{6A82015B-02ED-480B-BD19-EFD2F8970B3B}"/>
                </a:ext>
              </a:extLst>
            </p:cNvPr>
            <p:cNvSpPr txBox="1"/>
            <p:nvPr/>
          </p:nvSpPr>
          <p:spPr>
            <a:xfrm>
              <a:off x="5418144" y="4410485"/>
              <a:ext cx="1349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rgbClr val="002060"/>
                </a:solidFill>
              </a:endParaRPr>
            </a:p>
            <a:p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19" name="TextBox 68">
              <a:extLst>
                <a:ext uri="{FF2B5EF4-FFF2-40B4-BE49-F238E27FC236}">
                  <a16:creationId xmlns:a16="http://schemas.microsoft.com/office/drawing/2014/main" id="{CBD509BB-4397-4403-B6B9-B6216E96F1CC}"/>
                </a:ext>
              </a:extLst>
            </p:cNvPr>
            <p:cNvSpPr txBox="1"/>
            <p:nvPr/>
          </p:nvSpPr>
          <p:spPr>
            <a:xfrm>
              <a:off x="5380335" y="4723918"/>
              <a:ext cx="11785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إن تحول المساحات الخضراء الخصبة إلى مساحات فقيرة بالحياة النباتية والحيوانية،</a:t>
              </a:r>
            </a:p>
            <a:p>
              <a:pPr algn="ctr"/>
              <a:r>
                <a:rPr lang="ar-SY" b="1" dirty="0"/>
                <a:t>يحدث نتيجة ظاهرة ُ تسمى التصحّر</a:t>
              </a:r>
              <a:endParaRPr lang="en-US" b="1" dirty="0"/>
            </a:p>
          </p:txBody>
        </p:sp>
        <p:pic>
          <p:nvPicPr>
            <p:cNvPr id="120" name="Graphic 69" descr="Diamond">
              <a:extLst>
                <a:ext uri="{FF2B5EF4-FFF2-40B4-BE49-F238E27FC236}">
                  <a16:creationId xmlns:a16="http://schemas.microsoft.com/office/drawing/2014/main" id="{DB83D19B-2A42-4BFC-B745-5D5A75D74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 flipV="1">
              <a:off x="5791887" y="4397618"/>
              <a:ext cx="286655" cy="286656"/>
            </a:xfrm>
            <a:prstGeom prst="rect">
              <a:avLst/>
            </a:prstGeom>
          </p:spPr>
        </p:pic>
      </p:grpSp>
      <p:grpSp>
        <p:nvGrpSpPr>
          <p:cNvPr id="121" name="Group 93">
            <a:extLst>
              <a:ext uri="{FF2B5EF4-FFF2-40B4-BE49-F238E27FC236}">
                <a16:creationId xmlns:a16="http://schemas.microsoft.com/office/drawing/2014/main" id="{1222963B-19EA-4AAB-AB09-82E61EA30CE5}"/>
              </a:ext>
            </a:extLst>
          </p:cNvPr>
          <p:cNvGrpSpPr/>
          <p:nvPr/>
        </p:nvGrpSpPr>
        <p:grpSpPr>
          <a:xfrm>
            <a:off x="6802903" y="3058364"/>
            <a:ext cx="2790349" cy="3815640"/>
            <a:chOff x="7873671" y="3599738"/>
            <a:chExt cx="1440649" cy="3274266"/>
          </a:xfrm>
        </p:grpSpPr>
        <p:sp>
          <p:nvSpPr>
            <p:cNvPr id="122" name="Right Triangle 71">
              <a:extLst>
                <a:ext uri="{FF2B5EF4-FFF2-40B4-BE49-F238E27FC236}">
                  <a16:creationId xmlns:a16="http://schemas.microsoft.com/office/drawing/2014/main" id="{0198B006-5653-417D-97C4-193A23E1B04B}"/>
                </a:ext>
              </a:extLst>
            </p:cNvPr>
            <p:cNvSpPr/>
            <p:nvPr/>
          </p:nvSpPr>
          <p:spPr>
            <a:xfrm flipV="1">
              <a:off x="8864378" y="4359403"/>
              <a:ext cx="449942" cy="2032000"/>
            </a:xfrm>
            <a:prstGeom prst="rtTriangle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72">
              <a:extLst>
                <a:ext uri="{FF2B5EF4-FFF2-40B4-BE49-F238E27FC236}">
                  <a16:creationId xmlns:a16="http://schemas.microsoft.com/office/drawing/2014/main" id="{8DEAFCA6-B4A2-4E2E-9518-7498C3771449}"/>
                </a:ext>
              </a:extLst>
            </p:cNvPr>
            <p:cNvSpPr/>
            <p:nvPr/>
          </p:nvSpPr>
          <p:spPr>
            <a:xfrm>
              <a:off x="7891921" y="4359404"/>
              <a:ext cx="1074057" cy="2514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A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73">
              <a:extLst>
                <a:ext uri="{FF2B5EF4-FFF2-40B4-BE49-F238E27FC236}">
                  <a16:creationId xmlns:a16="http://schemas.microsoft.com/office/drawing/2014/main" id="{EDC4A495-A9C8-45FD-88C9-8EE3AAC03E62}"/>
                </a:ext>
              </a:extLst>
            </p:cNvPr>
            <p:cNvSpPr/>
            <p:nvPr/>
          </p:nvSpPr>
          <p:spPr>
            <a:xfrm flipV="1">
              <a:off x="8262036" y="3674191"/>
              <a:ext cx="1052284" cy="99790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74">
              <a:extLst>
                <a:ext uri="{FF2B5EF4-FFF2-40B4-BE49-F238E27FC236}">
                  <a16:creationId xmlns:a16="http://schemas.microsoft.com/office/drawing/2014/main" id="{D070BF00-351C-4406-8606-5710234C377D}"/>
                </a:ext>
              </a:extLst>
            </p:cNvPr>
            <p:cNvSpPr txBox="1"/>
            <p:nvPr/>
          </p:nvSpPr>
          <p:spPr>
            <a:xfrm>
              <a:off x="8015292" y="3599738"/>
              <a:ext cx="827314" cy="66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</a:rPr>
                <a:t>5</a:t>
              </a:r>
              <a:endParaRPr lang="en-US" sz="7200" b="1" dirty="0">
                <a:solidFill>
                  <a:srgbClr val="FFFF00"/>
                </a:solidFill>
              </a:endParaRPr>
            </a:p>
          </p:txBody>
        </p:sp>
        <p:sp>
          <p:nvSpPr>
            <p:cNvPr id="126" name="TextBox 75">
              <a:extLst>
                <a:ext uri="{FF2B5EF4-FFF2-40B4-BE49-F238E27FC236}">
                  <a16:creationId xmlns:a16="http://schemas.microsoft.com/office/drawing/2014/main" id="{7224EC10-2A3B-40A6-801C-F9F9D47A950B}"/>
                </a:ext>
              </a:extLst>
            </p:cNvPr>
            <p:cNvSpPr txBox="1"/>
            <p:nvPr/>
          </p:nvSpPr>
          <p:spPr>
            <a:xfrm>
              <a:off x="7888293" y="4410485"/>
              <a:ext cx="1349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76">
              <a:extLst>
                <a:ext uri="{FF2B5EF4-FFF2-40B4-BE49-F238E27FC236}">
                  <a16:creationId xmlns:a16="http://schemas.microsoft.com/office/drawing/2014/main" id="{5B015FCF-D112-43B9-91AE-A5A52AFADE31}"/>
                </a:ext>
              </a:extLst>
            </p:cNvPr>
            <p:cNvSpPr txBox="1"/>
            <p:nvPr/>
          </p:nvSpPr>
          <p:spPr>
            <a:xfrm>
              <a:off x="7873671" y="4565680"/>
              <a:ext cx="1074057" cy="174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وهذا التحول يحدث بسبب تلف التربة الخصبة، كما تحدث مشكلة التصحر </a:t>
              </a:r>
            </a:p>
            <a:p>
              <a:pPr algn="r"/>
              <a:r>
                <a:rPr lang="ar-SY" b="1" dirty="0"/>
                <a:t>لأسباب طبيعية، مثل ارتفاع درجة الحرارة وقلة الأمطار وزيادة</a:t>
              </a:r>
            </a:p>
            <a:p>
              <a:pPr algn="r"/>
              <a:r>
                <a:rPr lang="ar-SY" b="1" dirty="0"/>
                <a:t>الأملاح في التربة</a:t>
              </a:r>
              <a:endParaRPr lang="en-US" b="1" dirty="0"/>
            </a:p>
          </p:txBody>
        </p:sp>
        <p:pic>
          <p:nvPicPr>
            <p:cNvPr id="128" name="Graphic 77" descr="Head with gears">
              <a:extLst>
                <a:ext uri="{FF2B5EF4-FFF2-40B4-BE49-F238E27FC236}">
                  <a16:creationId xmlns:a16="http://schemas.microsoft.com/office/drawing/2014/main" id="{8CEEF211-3345-4D27-8E31-F366E01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8331289" y="4334335"/>
              <a:ext cx="302674" cy="302674"/>
            </a:xfrm>
            <a:prstGeom prst="rect">
              <a:avLst/>
            </a:prstGeom>
          </p:spPr>
        </p:pic>
      </p:grpSp>
      <p:grpSp>
        <p:nvGrpSpPr>
          <p:cNvPr id="129" name="Group 94">
            <a:extLst>
              <a:ext uri="{FF2B5EF4-FFF2-40B4-BE49-F238E27FC236}">
                <a16:creationId xmlns:a16="http://schemas.microsoft.com/office/drawing/2014/main" id="{9CEDC8A3-C383-4C97-BE63-75E8F829893F}"/>
              </a:ext>
            </a:extLst>
          </p:cNvPr>
          <p:cNvGrpSpPr/>
          <p:nvPr/>
        </p:nvGrpSpPr>
        <p:grpSpPr>
          <a:xfrm>
            <a:off x="9136216" y="3057282"/>
            <a:ext cx="2927190" cy="3816722"/>
            <a:chOff x="10273171" y="3598810"/>
            <a:chExt cx="1511299" cy="3275194"/>
          </a:xfrm>
        </p:grpSpPr>
        <p:sp>
          <p:nvSpPr>
            <p:cNvPr id="130" name="Right Triangle 79">
              <a:extLst>
                <a:ext uri="{FF2B5EF4-FFF2-40B4-BE49-F238E27FC236}">
                  <a16:creationId xmlns:a16="http://schemas.microsoft.com/office/drawing/2014/main" id="{D2A6B562-47E0-4A21-AABD-8583B2A860D1}"/>
                </a:ext>
              </a:extLst>
            </p:cNvPr>
            <p:cNvSpPr/>
            <p:nvPr/>
          </p:nvSpPr>
          <p:spPr>
            <a:xfrm flipV="1">
              <a:off x="11334528" y="4359403"/>
              <a:ext cx="449942" cy="2032000"/>
            </a:xfrm>
            <a:prstGeom prst="rtTriangle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80">
              <a:extLst>
                <a:ext uri="{FF2B5EF4-FFF2-40B4-BE49-F238E27FC236}">
                  <a16:creationId xmlns:a16="http://schemas.microsoft.com/office/drawing/2014/main" id="{B064ACBB-7BEF-49FA-ABC1-75F317A80DA2}"/>
                </a:ext>
              </a:extLst>
            </p:cNvPr>
            <p:cNvSpPr/>
            <p:nvPr/>
          </p:nvSpPr>
          <p:spPr>
            <a:xfrm>
              <a:off x="10362071" y="4359404"/>
              <a:ext cx="1074057" cy="2514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A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81">
              <a:extLst>
                <a:ext uri="{FF2B5EF4-FFF2-40B4-BE49-F238E27FC236}">
                  <a16:creationId xmlns:a16="http://schemas.microsoft.com/office/drawing/2014/main" id="{C41AB08A-FD30-4364-B705-5100B04A8374}"/>
                </a:ext>
              </a:extLst>
            </p:cNvPr>
            <p:cNvSpPr/>
            <p:nvPr/>
          </p:nvSpPr>
          <p:spPr>
            <a:xfrm flipV="1">
              <a:off x="10732186" y="3674191"/>
              <a:ext cx="1052284" cy="99790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82">
              <a:extLst>
                <a:ext uri="{FF2B5EF4-FFF2-40B4-BE49-F238E27FC236}">
                  <a16:creationId xmlns:a16="http://schemas.microsoft.com/office/drawing/2014/main" id="{83C1A117-832A-4424-9860-E51F8F2E6A79}"/>
                </a:ext>
              </a:extLst>
            </p:cNvPr>
            <p:cNvSpPr txBox="1"/>
            <p:nvPr/>
          </p:nvSpPr>
          <p:spPr>
            <a:xfrm>
              <a:off x="10273171" y="3598810"/>
              <a:ext cx="1244601" cy="66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</a:rPr>
                <a:t>6</a:t>
              </a:r>
              <a:endParaRPr lang="en-US" sz="7200" b="1" dirty="0">
                <a:solidFill>
                  <a:srgbClr val="FFFF00"/>
                </a:solidFill>
              </a:endParaRPr>
            </a:p>
          </p:txBody>
        </p:sp>
        <p:sp>
          <p:nvSpPr>
            <p:cNvPr id="134" name="TextBox 83">
              <a:extLst>
                <a:ext uri="{FF2B5EF4-FFF2-40B4-BE49-F238E27FC236}">
                  <a16:creationId xmlns:a16="http://schemas.microsoft.com/office/drawing/2014/main" id="{B875BD8D-8FCF-4242-BB2A-5047A74A0653}"/>
                </a:ext>
              </a:extLst>
            </p:cNvPr>
            <p:cNvSpPr txBox="1"/>
            <p:nvPr/>
          </p:nvSpPr>
          <p:spPr>
            <a:xfrm>
              <a:off x="10358443" y="4410485"/>
              <a:ext cx="1349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rgbClr val="7030A0"/>
                </a:solidFill>
              </a:endParaRPr>
            </a:p>
            <a:p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135" name="TextBox 84">
              <a:extLst>
                <a:ext uri="{FF2B5EF4-FFF2-40B4-BE49-F238E27FC236}">
                  <a16:creationId xmlns:a16="http://schemas.microsoft.com/office/drawing/2014/main" id="{70C3D38F-05ED-42EE-8F26-2D90E5BC427E}"/>
                </a:ext>
              </a:extLst>
            </p:cNvPr>
            <p:cNvSpPr txBox="1"/>
            <p:nvPr/>
          </p:nvSpPr>
          <p:spPr>
            <a:xfrm>
              <a:off x="10307206" y="4561762"/>
              <a:ext cx="1171011" cy="174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هذه الأسباب تجعل التربة مفكَّكة وقابلة للزحف على </a:t>
              </a:r>
            </a:p>
            <a:p>
              <a:pPr algn="ctr"/>
              <a:r>
                <a:rPr lang="ar-SY" b="1" dirty="0"/>
                <a:t>المسطَّحات الخضراء بحيث  تتلف خصوبتها أي قدرتها على إنتاج المحاصيل </a:t>
              </a:r>
            </a:p>
            <a:p>
              <a:pPr algn="ctr"/>
              <a:r>
                <a:rPr lang="ar-SY" b="1" dirty="0"/>
                <a:t>الزراعية، ما يؤثر على التنوع الحيوي.</a:t>
              </a:r>
              <a:endParaRPr lang="en-US" b="1" dirty="0"/>
            </a:p>
          </p:txBody>
        </p:sp>
        <p:pic>
          <p:nvPicPr>
            <p:cNvPr id="136" name="Graphic 85" descr="Handshake">
              <a:extLst>
                <a:ext uri="{FF2B5EF4-FFF2-40B4-BE49-F238E27FC236}">
                  <a16:creationId xmlns:a16="http://schemas.microsoft.com/office/drawing/2014/main" id="{5ABA0EE9-B40F-46B7-A613-F1A69B4C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0779451" y="4312345"/>
              <a:ext cx="324663" cy="324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3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10" y="2884281"/>
            <a:ext cx="874318" cy="575873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94182"/>
              <a:ext cx="2317906" cy="705316"/>
              <a:chOff x="3223147" y="5351973"/>
              <a:chExt cx="2317906" cy="70531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814529" y="5351973"/>
                <a:ext cx="1162713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761724"/>
                <a:ext cx="2317906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استصلاح التربة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47">
            <a:extLst>
              <a:ext uri="{FF2B5EF4-FFF2-40B4-BE49-F238E27FC236}">
                <a16:creationId xmlns:a16="http://schemas.microsoft.com/office/drawing/2014/main" id="{7E6B6961-78BF-4001-8F04-512F86F0E98C}"/>
              </a:ext>
            </a:extLst>
          </p:cNvPr>
          <p:cNvGrpSpPr/>
          <p:nvPr/>
        </p:nvGrpSpPr>
        <p:grpSpPr>
          <a:xfrm>
            <a:off x="3273213" y="1727764"/>
            <a:ext cx="2376156" cy="2283985"/>
            <a:chOff x="456308" y="1727764"/>
            <a:chExt cx="2376156" cy="2283985"/>
          </a:xfrm>
        </p:grpSpPr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7CB0716E-87B9-44D4-87F2-FF7853B846EA}"/>
                </a:ext>
              </a:extLst>
            </p:cNvPr>
            <p:cNvSpPr/>
            <p:nvPr/>
          </p:nvSpPr>
          <p:spPr>
            <a:xfrm rot="20528829">
              <a:off x="456308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ircle: Hollow 3">
              <a:extLst>
                <a:ext uri="{FF2B5EF4-FFF2-40B4-BE49-F238E27FC236}">
                  <a16:creationId xmlns:a16="http://schemas.microsoft.com/office/drawing/2014/main" id="{5EB0E79F-F57E-4595-968F-352312610362}"/>
                </a:ext>
              </a:extLst>
            </p:cNvPr>
            <p:cNvSpPr/>
            <p:nvPr/>
          </p:nvSpPr>
          <p:spPr>
            <a:xfrm>
              <a:off x="735875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CC3300"/>
                </a:gs>
                <a:gs pos="80000">
                  <a:srgbClr val="FFCC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7">
              <a:extLst>
                <a:ext uri="{FF2B5EF4-FFF2-40B4-BE49-F238E27FC236}">
                  <a16:creationId xmlns:a16="http://schemas.microsoft.com/office/drawing/2014/main" id="{EC843029-9B39-41C1-AC87-C6CDF18332AD}"/>
                </a:ext>
              </a:extLst>
            </p:cNvPr>
            <p:cNvSpPr/>
            <p:nvPr/>
          </p:nvSpPr>
          <p:spPr>
            <a:xfrm>
              <a:off x="735875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alpha val="0"/>
                  </a:srgbClr>
                </a:gs>
                <a:gs pos="88000">
                  <a:srgbClr val="701B00">
                    <a:alpha val="8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5">
              <a:extLst>
                <a:ext uri="{FF2B5EF4-FFF2-40B4-BE49-F238E27FC236}">
                  <a16:creationId xmlns:a16="http://schemas.microsoft.com/office/drawing/2014/main" id="{C6E0BAED-0A68-42AB-87C4-03C15181E5E5}"/>
                </a:ext>
              </a:extLst>
            </p:cNvPr>
            <p:cNvSpPr/>
            <p:nvPr/>
          </p:nvSpPr>
          <p:spPr>
            <a:xfrm>
              <a:off x="735875" y="1915160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FFCC00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D246174-916C-46A2-92F5-54AF22EAB02D}"/>
                </a:ext>
              </a:extLst>
            </p:cNvPr>
            <p:cNvSpPr/>
            <p:nvPr/>
          </p:nvSpPr>
          <p:spPr>
            <a:xfrm>
              <a:off x="650967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11">
              <a:extLst>
                <a:ext uri="{FF2B5EF4-FFF2-40B4-BE49-F238E27FC236}">
                  <a16:creationId xmlns:a16="http://schemas.microsoft.com/office/drawing/2014/main" id="{8BAC1E3F-1FBA-464C-9892-A1CA5DDE0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527" y="2447802"/>
              <a:ext cx="1482375" cy="1012353"/>
            </a:xfrm>
            <a:prstGeom prst="rect">
              <a:avLst/>
            </a:prstGeom>
          </p:spPr>
        </p:pic>
      </p:grpSp>
      <p:sp>
        <p:nvSpPr>
          <p:cNvPr id="35" name="TextBox 12">
            <a:extLst>
              <a:ext uri="{FF2B5EF4-FFF2-40B4-BE49-F238E27FC236}">
                <a16:creationId xmlns:a16="http://schemas.microsoft.com/office/drawing/2014/main" id="{EFC00828-0888-476B-904F-17BAC2F91892}"/>
              </a:ext>
            </a:extLst>
          </p:cNvPr>
          <p:cNvSpPr txBox="1"/>
          <p:nvPr/>
        </p:nvSpPr>
        <p:spPr>
          <a:xfrm>
            <a:off x="3438843" y="4036882"/>
            <a:ext cx="2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1</a:t>
            </a:r>
          </a:p>
        </p:txBody>
      </p:sp>
      <p:grpSp>
        <p:nvGrpSpPr>
          <p:cNvPr id="36" name="Group 48">
            <a:extLst>
              <a:ext uri="{FF2B5EF4-FFF2-40B4-BE49-F238E27FC236}">
                <a16:creationId xmlns:a16="http://schemas.microsoft.com/office/drawing/2014/main" id="{EB73BB3F-1878-441F-B367-1D154332CC02}"/>
              </a:ext>
            </a:extLst>
          </p:cNvPr>
          <p:cNvGrpSpPr/>
          <p:nvPr/>
        </p:nvGrpSpPr>
        <p:grpSpPr>
          <a:xfrm>
            <a:off x="6128297" y="1727764"/>
            <a:ext cx="2376156" cy="2283985"/>
            <a:chOff x="3311392" y="1727764"/>
            <a:chExt cx="2376156" cy="2283985"/>
          </a:xfrm>
        </p:grpSpPr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131E62CC-7E94-42F2-8AC4-1C73586B4488}"/>
                </a:ext>
              </a:extLst>
            </p:cNvPr>
            <p:cNvSpPr/>
            <p:nvPr/>
          </p:nvSpPr>
          <p:spPr>
            <a:xfrm rot="20528829">
              <a:off x="3311392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ircle: Hollow 17">
              <a:extLst>
                <a:ext uri="{FF2B5EF4-FFF2-40B4-BE49-F238E27FC236}">
                  <a16:creationId xmlns:a16="http://schemas.microsoft.com/office/drawing/2014/main" id="{B2C357D0-8B70-4600-90D8-B3FE7CA41BE5}"/>
                </a:ext>
              </a:extLst>
            </p:cNvPr>
            <p:cNvSpPr/>
            <p:nvPr/>
          </p:nvSpPr>
          <p:spPr>
            <a:xfrm>
              <a:off x="3590959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006666"/>
                </a:gs>
                <a:gs pos="80000">
                  <a:srgbClr val="00CC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: Shape 18">
              <a:extLst>
                <a:ext uri="{FF2B5EF4-FFF2-40B4-BE49-F238E27FC236}">
                  <a16:creationId xmlns:a16="http://schemas.microsoft.com/office/drawing/2014/main" id="{D9FDD7D7-46F9-400C-8D37-4E47F0C7C8D5}"/>
                </a:ext>
              </a:extLst>
            </p:cNvPr>
            <p:cNvSpPr/>
            <p:nvPr/>
          </p:nvSpPr>
          <p:spPr>
            <a:xfrm>
              <a:off x="3590959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66">
                    <a:alpha val="0"/>
                  </a:srgbClr>
                </a:gs>
                <a:gs pos="88000">
                  <a:srgbClr val="0037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19">
              <a:extLst>
                <a:ext uri="{FF2B5EF4-FFF2-40B4-BE49-F238E27FC236}">
                  <a16:creationId xmlns:a16="http://schemas.microsoft.com/office/drawing/2014/main" id="{D96AD240-AB48-4008-B8DA-47779D834917}"/>
                </a:ext>
              </a:extLst>
            </p:cNvPr>
            <p:cNvSpPr/>
            <p:nvPr/>
          </p:nvSpPr>
          <p:spPr>
            <a:xfrm>
              <a:off x="3610325" y="1890027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00CC66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B972971F-00F1-441F-8D1C-41E354ACC242}"/>
                </a:ext>
              </a:extLst>
            </p:cNvPr>
            <p:cNvSpPr/>
            <p:nvPr/>
          </p:nvSpPr>
          <p:spPr>
            <a:xfrm>
              <a:off x="3506051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21">
              <a:extLst>
                <a:ext uri="{FF2B5EF4-FFF2-40B4-BE49-F238E27FC236}">
                  <a16:creationId xmlns:a16="http://schemas.microsoft.com/office/drawing/2014/main" id="{F80EA2E5-2A64-4DD1-925E-8C2C23CF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381" y="2391747"/>
              <a:ext cx="1432831" cy="985071"/>
            </a:xfrm>
            <a:prstGeom prst="rect">
              <a:avLst/>
            </a:prstGeom>
          </p:spPr>
        </p:pic>
      </p:grpSp>
      <p:sp>
        <p:nvSpPr>
          <p:cNvPr id="43" name="TextBox 22">
            <a:extLst>
              <a:ext uri="{FF2B5EF4-FFF2-40B4-BE49-F238E27FC236}">
                <a16:creationId xmlns:a16="http://schemas.microsoft.com/office/drawing/2014/main" id="{739D4DE9-9979-4C85-82E6-A5D3ECC681BA}"/>
              </a:ext>
            </a:extLst>
          </p:cNvPr>
          <p:cNvSpPr txBox="1"/>
          <p:nvPr/>
        </p:nvSpPr>
        <p:spPr>
          <a:xfrm>
            <a:off x="6427231" y="4036882"/>
            <a:ext cx="210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2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44" name="Group 49">
            <a:extLst>
              <a:ext uri="{FF2B5EF4-FFF2-40B4-BE49-F238E27FC236}">
                <a16:creationId xmlns:a16="http://schemas.microsoft.com/office/drawing/2014/main" id="{C788B406-9003-4E56-9515-8810DF151AA6}"/>
              </a:ext>
            </a:extLst>
          </p:cNvPr>
          <p:cNvGrpSpPr/>
          <p:nvPr/>
        </p:nvGrpSpPr>
        <p:grpSpPr>
          <a:xfrm>
            <a:off x="8983381" y="1727764"/>
            <a:ext cx="2376156" cy="2283985"/>
            <a:chOff x="6166476" y="1727764"/>
            <a:chExt cx="2376156" cy="2283985"/>
          </a:xfrm>
        </p:grpSpPr>
        <p:sp>
          <p:nvSpPr>
            <p:cNvPr id="45" name="Oval 25">
              <a:extLst>
                <a:ext uri="{FF2B5EF4-FFF2-40B4-BE49-F238E27FC236}">
                  <a16:creationId xmlns:a16="http://schemas.microsoft.com/office/drawing/2014/main" id="{03901FC3-7021-4134-BE66-C423C272EBBC}"/>
                </a:ext>
              </a:extLst>
            </p:cNvPr>
            <p:cNvSpPr/>
            <p:nvPr/>
          </p:nvSpPr>
          <p:spPr>
            <a:xfrm rot="20528829">
              <a:off x="6166476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ircle: Hollow 26">
              <a:extLst>
                <a:ext uri="{FF2B5EF4-FFF2-40B4-BE49-F238E27FC236}">
                  <a16:creationId xmlns:a16="http://schemas.microsoft.com/office/drawing/2014/main" id="{1B8D6E83-E5C0-456C-B400-867D91346D09}"/>
                </a:ext>
              </a:extLst>
            </p:cNvPr>
            <p:cNvSpPr/>
            <p:nvPr/>
          </p:nvSpPr>
          <p:spPr>
            <a:xfrm>
              <a:off x="6446043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660066"/>
                </a:gs>
                <a:gs pos="80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reeform: Shape 27">
              <a:extLst>
                <a:ext uri="{FF2B5EF4-FFF2-40B4-BE49-F238E27FC236}">
                  <a16:creationId xmlns:a16="http://schemas.microsoft.com/office/drawing/2014/main" id="{7054EB5B-5F7B-4916-92C3-58E6AB38EE9B}"/>
                </a:ext>
              </a:extLst>
            </p:cNvPr>
            <p:cNvSpPr/>
            <p:nvPr/>
          </p:nvSpPr>
          <p:spPr>
            <a:xfrm>
              <a:off x="6446043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0"/>
                  </a:srgbClr>
                </a:gs>
                <a:gs pos="88000">
                  <a:srgbClr val="3600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ircle: Hollow 28">
              <a:extLst>
                <a:ext uri="{FF2B5EF4-FFF2-40B4-BE49-F238E27FC236}">
                  <a16:creationId xmlns:a16="http://schemas.microsoft.com/office/drawing/2014/main" id="{8958FD24-57AA-42C7-A026-C7D69C117E66}"/>
                </a:ext>
              </a:extLst>
            </p:cNvPr>
            <p:cNvSpPr/>
            <p:nvPr/>
          </p:nvSpPr>
          <p:spPr>
            <a:xfrm>
              <a:off x="6446043" y="1890027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FF3399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29">
              <a:extLst>
                <a:ext uri="{FF2B5EF4-FFF2-40B4-BE49-F238E27FC236}">
                  <a16:creationId xmlns:a16="http://schemas.microsoft.com/office/drawing/2014/main" id="{F8784DFF-0FF3-4A6B-88F3-BA4F56481DB5}"/>
                </a:ext>
              </a:extLst>
            </p:cNvPr>
            <p:cNvSpPr/>
            <p:nvPr/>
          </p:nvSpPr>
          <p:spPr>
            <a:xfrm>
              <a:off x="6361135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30">
              <a:extLst>
                <a:ext uri="{FF2B5EF4-FFF2-40B4-BE49-F238E27FC236}">
                  <a16:creationId xmlns:a16="http://schemas.microsoft.com/office/drawing/2014/main" id="{908EE561-4C11-48C2-8212-AF06B5FBE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882" y="2455818"/>
              <a:ext cx="1454000" cy="996324"/>
            </a:xfrm>
            <a:prstGeom prst="rect">
              <a:avLst/>
            </a:prstGeom>
          </p:spPr>
        </p:pic>
      </p:grpSp>
      <p:sp>
        <p:nvSpPr>
          <p:cNvPr id="54" name="TextBox 31">
            <a:extLst>
              <a:ext uri="{FF2B5EF4-FFF2-40B4-BE49-F238E27FC236}">
                <a16:creationId xmlns:a16="http://schemas.microsoft.com/office/drawing/2014/main" id="{D73C1C60-4C2D-4672-9EDC-9C26BA0DF911}"/>
              </a:ext>
            </a:extLst>
          </p:cNvPr>
          <p:cNvSpPr txBox="1"/>
          <p:nvPr/>
        </p:nvSpPr>
        <p:spPr>
          <a:xfrm>
            <a:off x="8955461" y="3975326"/>
            <a:ext cx="240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5" name="TextBox 42">
            <a:extLst>
              <a:ext uri="{FF2B5EF4-FFF2-40B4-BE49-F238E27FC236}">
                <a16:creationId xmlns:a16="http://schemas.microsoft.com/office/drawing/2014/main" id="{21AF14BE-6614-4C70-9232-3C2DB5AA2774}"/>
              </a:ext>
            </a:extLst>
          </p:cNvPr>
          <p:cNvSpPr txBox="1"/>
          <p:nvPr/>
        </p:nvSpPr>
        <p:spPr>
          <a:xfrm>
            <a:off x="2670630" y="4418912"/>
            <a:ext cx="3350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اِستنزاف التربة الزراعية يمكن أن يحدث بسبب الممارسات الزراعية </a:t>
            </a: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الخطأ. </a:t>
            </a:r>
            <a:r>
              <a:rPr lang="ar-SY" sz="2000" b="1" dirty="0">
                <a:solidFill>
                  <a:srgbClr val="FFFF00"/>
                </a:solidFill>
              </a:rPr>
              <a:t>ويمكن التغلب عليها </a:t>
            </a:r>
            <a:r>
              <a:rPr lang="ar-SY" sz="2000" b="1" dirty="0">
                <a:solidFill>
                  <a:schemeClr val="bg1"/>
                </a:solidFill>
              </a:rPr>
              <a:t>باستبدال </a:t>
            </a: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الأسمدة الكيميائية بأسمدة عضوية، وعدم استخدام المبيدات الحشرية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FE4802A4-6009-4647-8F37-A1235D9E58D7}"/>
              </a:ext>
            </a:extLst>
          </p:cNvPr>
          <p:cNvSpPr txBox="1"/>
          <p:nvPr/>
        </p:nvSpPr>
        <p:spPr>
          <a:xfrm>
            <a:off x="6050718" y="4498547"/>
            <a:ext cx="2879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الزحف العمراني هو أن يتم التعدي على الأراضي الزراعية </a:t>
            </a: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الخصبة وبناء مساكن الإنسان عليها </a:t>
            </a:r>
            <a:r>
              <a:rPr lang="ar-SY" sz="2000" b="1" dirty="0">
                <a:solidFill>
                  <a:srgbClr val="FFFF00"/>
                </a:solidFill>
              </a:rPr>
              <a:t>ويمكن التقليل منه </a:t>
            </a: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ببناء المباني بشكلٍ عمودي</a:t>
            </a: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وعدم البناء في الأماكن الزراعية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TextBox 44">
            <a:extLst>
              <a:ext uri="{FF2B5EF4-FFF2-40B4-BE49-F238E27FC236}">
                <a16:creationId xmlns:a16="http://schemas.microsoft.com/office/drawing/2014/main" id="{FA1BE47A-EBAB-4FC2-A849-8B0C77B66C2D}"/>
              </a:ext>
            </a:extLst>
          </p:cNvPr>
          <p:cNvSpPr txBox="1"/>
          <p:nvPr/>
        </p:nvSpPr>
        <p:spPr>
          <a:xfrm>
            <a:off x="9021991" y="4436991"/>
            <a:ext cx="3064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</a:rPr>
              <a:t>الرعي الجائر هو الإفراط في رعي الماشية ما يؤثر على المروج الخضراء وبالتالي يؤدي إلى 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</a:rPr>
              <a:t> تعرية التربة والتصحر. </a:t>
            </a:r>
            <a:r>
              <a:rPr lang="ar-SY" sz="2000" b="1" dirty="0">
                <a:solidFill>
                  <a:srgbClr val="FFFF00"/>
                </a:solidFill>
              </a:rPr>
              <a:t>ويمكن</a:t>
            </a:r>
            <a:r>
              <a:rPr lang="ar-SY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SY" sz="2000" b="1" dirty="0">
                <a:solidFill>
                  <a:srgbClr val="FFFF00"/>
                </a:solidFill>
              </a:rPr>
              <a:t>التغلب عليه </a:t>
            </a:r>
            <a:r>
              <a:rPr lang="ar-SY" sz="2000" b="1" dirty="0">
                <a:solidFill>
                  <a:schemeClr val="bg1"/>
                </a:solidFill>
              </a:rPr>
              <a:t>من خلال تحديد أسوار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</a:rPr>
              <a:t>حول أماكن الرعي، ووضع لوحات إرشادية تحدها</a:t>
            </a:r>
          </a:p>
        </p:txBody>
      </p:sp>
    </p:spTree>
    <p:extLst>
      <p:ext uri="{BB962C8B-B14F-4D97-AF65-F5344CB8AC3E}">
        <p14:creationId xmlns:p14="http://schemas.microsoft.com/office/powerpoint/2010/main" val="27061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334</Words>
  <Application>Microsoft Office PowerPoint</Application>
  <PresentationFormat>شاشة عريضة</PresentationFormat>
  <Paragraphs>60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Orator Std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2133</cp:revision>
  <dcterms:created xsi:type="dcterms:W3CDTF">2020-10-10T04:32:51Z</dcterms:created>
  <dcterms:modified xsi:type="dcterms:W3CDTF">2021-03-24T21:38:28Z</dcterms:modified>
</cp:coreProperties>
</file>