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AB2E5-6E42-4A44-B739-6284123C7CC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6AB42-68EA-4DDD-AC14-6360D605D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6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6AB42-68EA-4DDD-AC14-6360D605D5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28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B1FD-05D3-4895-8236-B04B9903D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3F199-604A-4CC1-8FF2-C79451A8C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0C840-1114-4749-8DB4-7CAB9ADE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D9140-D7FD-4134-AF39-511253A5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08987-A2E4-4112-8AB9-DC483F0E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2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B337-11F1-4B36-9C04-5E455720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BDBA2-9957-4724-8FCE-83C245DFC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C8180-A1B1-4CBE-8F95-E2E1F47AD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9A048-376F-4411-A0A2-B9DF624EF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286BD-ADCC-4505-98A9-BC7DBEF2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5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EC64-23C9-4D76-9042-76009677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C1FE5-585E-45EB-B567-0ED57A1D5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A0FDF-157C-440B-B20A-5B79C1782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C28C7-A3FA-4625-A879-E319193BF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7A7C6-C262-4E7C-84C8-7158B4596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91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1B17-2D1C-431F-9AE1-37F48E1CD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A466D-E97E-4D30-9A61-31FFE934D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427DF-75AB-4EEE-9BF7-4FC2283A1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90DA8-0EA1-45F0-8709-85DA23C3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E7EF0-A124-4F36-902E-3FA86722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3A64F-C89F-48D5-8FCC-09A5B42B6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1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BB6D-0813-4AE0-B245-169099584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2CA34-2668-412A-9B73-7D78D94AD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E4E4F-486E-4F30-A556-82D60BD81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7911FF-D751-49EE-9866-F2A72E830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ABDA68-F5E7-447C-A83A-F9B88944A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BE7290-2A06-4402-BA08-9688FF07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AB3BD5-3E7F-4269-9F0F-BE61D3E1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9B085-2165-4D24-9418-B13FAFA2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3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0E11-ED48-4EE4-AEAD-25956AD23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54613-31DC-4CE6-AA3D-E1BAC2662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3C7A9C-A34B-4FA5-AFDF-CFE944ABF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9BADD-3D9D-48F6-8588-346B55E7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6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2C01DD-C9F9-42C5-8A48-EC4698236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DAF97-B050-404F-9FB4-C5EFC3B11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06498-327C-4AD7-8FF4-E905BE100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8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4229-EA7C-4B7F-8484-3A95171D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F7C00-88CD-4A8E-8FC4-8FDDCEA6E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0DD1E-3796-4330-98D5-959E86404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FEA2A-5191-4970-B6B4-F4A4536B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501E3-A91B-4311-984F-A9C5CAEE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6A838-E705-4C71-94AE-1E08A496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0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6F4B-9B2C-4773-BECB-6578A028C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EE82F1-1A67-4BD3-A08B-52D38EB1D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1831C-D558-4ADA-8AAE-7A3E1ADAE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3DDE2-4CB3-4F87-BE4E-26BFAA081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9563C-0857-44EB-BD20-F3C5B2D1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2BBA7-4FAD-4ACF-8A0D-CD441801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9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B792C-9E5F-42DD-88E0-C0E6F4BE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2C0B9A-F048-4537-BBEF-DD36341E8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AD5B2-864B-439C-8FB3-46CF9F2A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8A4EA-9386-418C-B8D2-CEE2903AF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97CAB-DCA4-498C-8B18-F45EA66C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67F6BB-DB30-42B2-A76C-CD1B237246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D0F0FE-8D73-417A-AF3B-EEECC7DFB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6499-3547-47BE-8D68-7B41C631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FE1FB-B692-42DF-A9FF-775610DE6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5A64E-BFE4-4567-9D07-FE6511EFD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0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B28F4-D6DB-4F81-8A70-DAB77AF9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5F4FC-7B7C-4BE1-BF9F-E89E58745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4E5DE-CE0E-4680-83CA-7977C24BE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C29A-2280-4B90-95F2-AE7704163DE5}" type="datetimeFigureOut">
              <a:rPr lang="en-US" smtClean="0"/>
              <a:t>2021-03-18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F5E71-880D-481F-94C3-F64CB4FEA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37A6D-3CBE-4DFE-87A8-AD503BA64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55272-0E3A-41BB-B79E-C444BAF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6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59713D6-EECE-4167-B34A-C55921483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ar-SY" dirty="0"/>
          </a:p>
          <a:p>
            <a:endParaRPr lang="ar-SY" dirty="0"/>
          </a:p>
          <a:p>
            <a:pPr algn="r"/>
            <a:r>
              <a:rPr lang="ar-SY" sz="2300" b="1" i="0" dirty="0">
                <a:solidFill>
                  <a:srgbClr val="000000"/>
                </a:solidFill>
                <a:effectLst/>
                <a:latin typeface="Lotus Linotype"/>
              </a:rPr>
              <a:t>كان علماء الإسلام يؤكدون في </a:t>
            </a:r>
            <a:r>
              <a:rPr lang="ar-SY" sz="2300" b="1" dirty="0"/>
              <a:t>كتب العقائد على مكانة الصحابة في الأمة، ويذكرون فضلهم وأثرهم، مع الدفاع عن أعراضهم وحماية حياضهم، فهم بطانة رسول الله ﷺ وخاصته وحملة رسالته.</a:t>
            </a:r>
          </a:p>
          <a:p>
            <a:pPr algn="r"/>
            <a:r>
              <a:rPr lang="ar-SY" sz="2300" b="1" dirty="0"/>
              <a:t>وهم الطليعة المؤمنة التي حملت عبء الرسالة وكانو مثالاً لكل مسلم يحمل بين جوانبه حقيقة الإيمان</a:t>
            </a:r>
          </a:p>
          <a:p>
            <a:pPr algn="r"/>
            <a:endParaRPr lang="ar-SY" sz="2200" b="1" dirty="0"/>
          </a:p>
          <a:p>
            <a:pPr algn="r"/>
            <a:endParaRPr lang="ar-SY" dirty="0"/>
          </a:p>
          <a:p>
            <a:pPr algn="r"/>
            <a:endParaRPr lang="ar-SY" dirty="0"/>
          </a:p>
          <a:p>
            <a:pPr algn="r"/>
            <a:r>
              <a:rPr lang="ar-SY" sz="2500" b="1" u="sng" dirty="0">
                <a:solidFill>
                  <a:srgbClr val="C00000"/>
                </a:solidFill>
              </a:rPr>
              <a:t>الحديث الشريف:</a:t>
            </a:r>
          </a:p>
          <a:p>
            <a:pPr algn="r"/>
            <a:r>
              <a:rPr lang="ar-SY" sz="2300" b="1" dirty="0">
                <a:solidFill>
                  <a:srgbClr val="00B050"/>
                </a:solidFill>
              </a:rPr>
              <a:t>( لا تَسُبُّوا أصْحابِي، لا تَسُبُّوا أصْحابِي، فَوالذي نَفْسِي بيَدِهِ لو أنَّ أحَدَكُمْ أنْفَقَ مِثْلَ أُحُدٍ ذَهَبًا، ما أدْرَكَ مُدَّ أحَدِهِمْ، ولا نَصِيفَهُ )</a:t>
            </a:r>
          </a:p>
          <a:p>
            <a:pPr algn="r"/>
            <a:endParaRPr lang="en-US" sz="2300" b="1" dirty="0">
              <a:solidFill>
                <a:srgbClr val="00B050"/>
              </a:solidFill>
            </a:endParaRPr>
          </a:p>
        </p:txBody>
      </p:sp>
      <p:sp>
        <p:nvSpPr>
          <p:cNvPr id="4" name="Double Brace 3">
            <a:extLst>
              <a:ext uri="{FF2B5EF4-FFF2-40B4-BE49-F238E27FC236}">
                <a16:creationId xmlns:a16="http://schemas.microsoft.com/office/drawing/2014/main" id="{3DE40C14-8A8C-4696-BAC7-772699388741}"/>
              </a:ext>
            </a:extLst>
          </p:cNvPr>
          <p:cNvSpPr/>
          <p:nvPr/>
        </p:nvSpPr>
        <p:spPr>
          <a:xfrm>
            <a:off x="1095521" y="2310910"/>
            <a:ext cx="10932357" cy="886265"/>
          </a:xfrm>
          <a:prstGeom prst="bracePair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r"/>
            <a:r>
              <a:rPr lang="ar-SY" sz="2200" b="1" dirty="0">
                <a:solidFill>
                  <a:srgbClr val="002060"/>
                </a:solidFill>
              </a:rPr>
              <a:t>ودخلوا التاريخ من أوسع أبوابه، ونالوا بذلك ذرى المجد والشرف والسبق للعلا بكل أسبابه، واستحقوا استمرار ذكرهم</a:t>
            </a:r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E419F038-6505-4A0C-82DA-B1F788F8E5D0}"/>
              </a:ext>
            </a:extLst>
          </p:cNvPr>
          <p:cNvSpPr/>
          <p:nvPr/>
        </p:nvSpPr>
        <p:spPr>
          <a:xfrm>
            <a:off x="4603361" y="28132"/>
            <a:ext cx="2898235" cy="731520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400" b="1" dirty="0">
                <a:solidFill>
                  <a:srgbClr val="7030A0"/>
                </a:solidFill>
              </a:rPr>
              <a:t>مكانة الصحابة في الإسلام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3175C35A-9F72-4B0F-A695-9E8699CC0B07}"/>
              </a:ext>
            </a:extLst>
          </p:cNvPr>
          <p:cNvSpPr/>
          <p:nvPr/>
        </p:nvSpPr>
        <p:spPr>
          <a:xfrm>
            <a:off x="390966" y="4597790"/>
            <a:ext cx="4457114" cy="1957756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300" b="1" dirty="0">
                <a:solidFill>
                  <a:srgbClr val="002060"/>
                </a:solidFill>
              </a:rPr>
              <a:t>وقد نهى النَّبيَّ ﷺ إنَّ يذكر شيء من مساوئ الصحابة ولا يطعن على أحد منهم بعيب ولا نقص</a:t>
            </a:r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83BE9B32-0B1B-4378-8A68-6ECCB3F7BDC3}"/>
              </a:ext>
            </a:extLst>
          </p:cNvPr>
          <p:cNvSpPr/>
          <p:nvPr/>
        </p:nvSpPr>
        <p:spPr>
          <a:xfrm>
            <a:off x="7695029" y="4597790"/>
            <a:ext cx="4457114" cy="1957756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300" b="1" dirty="0">
                <a:solidFill>
                  <a:srgbClr val="002060"/>
                </a:solidFill>
              </a:rPr>
              <a:t>نهيَ النَّبيِّ ﷺ عن سَبِّ الصَّحابةِ رضوان الله عليهم، فيقولُ: إنَّ النَّبيَّ صلَّى اللهُ عليه وسلَّم قال: "لا تسُبُّوا أصحابي</a:t>
            </a:r>
          </a:p>
          <a:p>
            <a:pPr algn="ctr"/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10" name="Double Brace 9">
            <a:extLst>
              <a:ext uri="{FF2B5EF4-FFF2-40B4-BE49-F238E27FC236}">
                <a16:creationId xmlns:a16="http://schemas.microsoft.com/office/drawing/2014/main" id="{1EB4E8C7-D91D-4155-A649-EE36C35C4988}"/>
              </a:ext>
            </a:extLst>
          </p:cNvPr>
          <p:cNvSpPr/>
          <p:nvPr/>
        </p:nvSpPr>
        <p:spPr>
          <a:xfrm>
            <a:off x="5490797" y="4545626"/>
            <a:ext cx="1543049" cy="405614"/>
          </a:xfrm>
          <a:prstGeom prst="brace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002060"/>
                </a:solidFill>
              </a:rPr>
              <a:t>شرح الحديث</a:t>
            </a:r>
            <a:endParaRPr lang="en-US" sz="2200" b="1" dirty="0">
              <a:solidFill>
                <a:srgbClr val="00206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E6D698-8F0C-43E2-9378-82317F88134D}"/>
              </a:ext>
            </a:extLst>
          </p:cNvPr>
          <p:cNvCxnSpPr>
            <a:cxnSpLocks/>
            <a:stCxn id="10" idx="3"/>
            <a:endCxn id="7" idx="1"/>
          </p:cNvCxnSpPr>
          <p:nvPr/>
        </p:nvCxnSpPr>
        <p:spPr>
          <a:xfrm>
            <a:off x="7033846" y="4748433"/>
            <a:ext cx="905903" cy="828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A60BF06-DEA1-4C83-8B1E-5CDFB6BEB841}"/>
              </a:ext>
            </a:extLst>
          </p:cNvPr>
          <p:cNvCxnSpPr>
            <a:cxnSpLocks/>
            <a:stCxn id="10" idx="1"/>
            <a:endCxn id="6" idx="3"/>
          </p:cNvCxnSpPr>
          <p:nvPr/>
        </p:nvCxnSpPr>
        <p:spPr>
          <a:xfrm flipH="1">
            <a:off x="4603361" y="4748433"/>
            <a:ext cx="887436" cy="828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03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86C8D-3A71-4742-9BE1-B2213E8F7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r">
              <a:buNone/>
            </a:pPr>
            <a:r>
              <a:rPr lang="ar-SY" sz="2600" b="1" dirty="0">
                <a:solidFill>
                  <a:srgbClr val="C00000"/>
                </a:solidFill>
              </a:rPr>
              <a:t>فضل الصحابة ومكانتهم:</a:t>
            </a:r>
          </a:p>
          <a:p>
            <a:pPr marL="0" indent="0" algn="r">
              <a:buNone/>
            </a:pPr>
            <a:r>
              <a:rPr lang="ar-SY" sz="2300" b="1" dirty="0"/>
              <a:t>اعتقاد عدالةِ الصحابة وفضلهم هو مذهبُ أهلِ السنة والجماعة، وذلك لما أثنى اللهُ تعالى عليهم في كتابه، ونطقت به السنَّةُ النبويةُ في مدحهم ، وتواتر هذه النصوص في كثير من السياقات مما يدل دلالة واضحة على أن الله تعالى حباهم من الفضائل</a:t>
            </a:r>
          </a:p>
          <a:p>
            <a:pPr marL="0" indent="0" algn="r">
              <a:buNone/>
            </a:pPr>
            <a:r>
              <a:rPr lang="ar-SY" sz="2300" b="1" dirty="0"/>
              <a:t>وهم صفوة خلق الله بعد النبيين فهم أبرز هذه الأمة قلوباً، ولهم بطهارة القلوب، وصدق الإيمان، وتلك شهادة عظيمة.</a:t>
            </a:r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r>
              <a:rPr lang="ar-SY" b="1" u="sng" dirty="0">
                <a:solidFill>
                  <a:schemeClr val="accent3">
                    <a:lumMod val="75000"/>
                  </a:schemeClr>
                </a:solidFill>
              </a:rPr>
              <a:t>قال تعالى</a:t>
            </a:r>
            <a:r>
              <a:rPr lang="ar-SY" b="1" dirty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lang="ar-SY" sz="2300" b="1" dirty="0">
                <a:solidFill>
                  <a:srgbClr val="00B050"/>
                </a:solidFill>
              </a:rPr>
              <a:t>﴿ لَّقَدْ رَضِيَ اللَّهُ عَنِ الْمُؤْمِنِينَ إِذْ يُبَايِعُونَكَ تَحْتَ الشَّجَرَةِ فَعَلِمَ مَا فِي قُلُوبِهِمْ فَأَنزَلَ السَّكِينَةَ عَلَيْهِمْ وَأَثَابَهُمْ فَتْحًا قَرِيبًا ﴾</a:t>
            </a:r>
          </a:p>
          <a:p>
            <a:pPr marL="0" indent="0" algn="r">
              <a:buNone/>
            </a:pPr>
            <a:endParaRPr lang="ar-SY" sz="23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r>
              <a:rPr lang="ar-SY" sz="2600" b="1" dirty="0">
                <a:solidFill>
                  <a:srgbClr val="C00000"/>
                </a:solidFill>
              </a:rPr>
              <a:t>حفظ القرآن الكريم والسنة النبوية:</a:t>
            </a:r>
            <a:endParaRPr lang="ar-SY" sz="23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لم يكن في عهد النبي مصاحف                                   كل صغيرة وكبيرة في حياة الرسول          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 موجودة كان يمليه عليهم إملاء                                 لهدف والصحابة كانو يفقهون ذلك            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بعضهم يكتب السورة في صحيفة                                فكان الصحابة يعلمون أحكان السنة 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وربما لايجدون ألا أن يكتبوها في                                لإولادهم، حتى تعلمو ما عندهم، وما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عظام أو نحوها، ويكهررها كل منهم                             كتمو شيئاً جميع ما حفظوه بلغوه عملاً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rgbClr val="002060"/>
                </a:solidFill>
              </a:rPr>
              <a:t>حتى يحفظها </a:t>
            </a:r>
          </a:p>
          <a:p>
            <a:pPr marL="0" indent="0">
              <a:buNone/>
            </a:pPr>
            <a:r>
              <a:rPr lang="ar-SY" sz="2300" b="1" dirty="0">
                <a:solidFill>
                  <a:srgbClr val="002060"/>
                </a:solidFill>
              </a:rPr>
              <a:t> </a:t>
            </a:r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E6B9494-EAE4-42D7-9B8F-400052B21464}"/>
              </a:ext>
            </a:extLst>
          </p:cNvPr>
          <p:cNvSpPr/>
          <p:nvPr/>
        </p:nvSpPr>
        <p:spPr>
          <a:xfrm>
            <a:off x="6450624" y="4371536"/>
            <a:ext cx="2363371" cy="2278967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القرآن: يعني لفظه</a:t>
            </a:r>
          </a:p>
          <a:p>
            <a:pPr algn="ctr"/>
            <a:r>
              <a:rPr lang="ar-SY" sz="2200" b="1" dirty="0">
                <a:solidFill>
                  <a:srgbClr val="7030A0"/>
                </a:solidFill>
              </a:rPr>
              <a:t>العمل يعني التطبيق</a:t>
            </a:r>
          </a:p>
          <a:p>
            <a:pPr algn="ctr"/>
            <a:r>
              <a:rPr lang="ar-SY" sz="2200" b="1" dirty="0">
                <a:solidFill>
                  <a:srgbClr val="7030A0"/>
                </a:solidFill>
              </a:rPr>
              <a:t>العلم: يعني تعلمه</a:t>
            </a:r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85F1C9-C968-47BE-8359-B593722959C8}"/>
              </a:ext>
            </a:extLst>
          </p:cNvPr>
          <p:cNvSpPr/>
          <p:nvPr/>
        </p:nvSpPr>
        <p:spPr>
          <a:xfrm>
            <a:off x="6757768" y="3622432"/>
            <a:ext cx="2056227" cy="731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حفظهم للقرآن الكريم</a:t>
            </a:r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9" name="Scroll: Vertical 8">
            <a:extLst>
              <a:ext uri="{FF2B5EF4-FFF2-40B4-BE49-F238E27FC236}">
                <a16:creationId xmlns:a16="http://schemas.microsoft.com/office/drawing/2014/main" id="{A7F307BF-2C66-4F10-AB54-212123E9C4DB}"/>
              </a:ext>
            </a:extLst>
          </p:cNvPr>
          <p:cNvSpPr/>
          <p:nvPr/>
        </p:nvSpPr>
        <p:spPr>
          <a:xfrm>
            <a:off x="419679" y="4353951"/>
            <a:ext cx="2363370" cy="2278967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حياة الرسول ﷺ كانت:</a:t>
            </a:r>
          </a:p>
          <a:p>
            <a:pPr algn="ctr"/>
            <a:r>
              <a:rPr lang="ar-SY" sz="2200" b="1" dirty="0">
                <a:solidFill>
                  <a:srgbClr val="7030A0"/>
                </a:solidFill>
              </a:rPr>
              <a:t>التفسير العملي</a:t>
            </a:r>
          </a:p>
          <a:p>
            <a:pPr algn="ctr"/>
            <a:r>
              <a:rPr lang="ar-SY" sz="2200" b="1" dirty="0">
                <a:solidFill>
                  <a:srgbClr val="7030A0"/>
                </a:solidFill>
              </a:rPr>
              <a:t>التطبيق الواقعي</a:t>
            </a:r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56B8E64-BEC9-44FA-9B34-7046C568ED74}"/>
              </a:ext>
            </a:extLst>
          </p:cNvPr>
          <p:cNvSpPr/>
          <p:nvPr/>
        </p:nvSpPr>
        <p:spPr>
          <a:xfrm>
            <a:off x="675238" y="3622432"/>
            <a:ext cx="2056226" cy="731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حفظهم للسنة الننبوية</a:t>
            </a:r>
            <a:endParaRPr lang="en-US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31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F8D40-831D-4CB8-9B8A-A1AAA0920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"/>
            <a:ext cx="12192000" cy="6858000"/>
          </a:xfrm>
        </p:spPr>
        <p:txBody>
          <a:bodyPr/>
          <a:lstStyle/>
          <a:p>
            <a:pPr marL="0" indent="0" algn="r">
              <a:buNone/>
            </a:pPr>
            <a:r>
              <a:rPr lang="ar-SY" sz="2600" b="1" dirty="0">
                <a:solidFill>
                  <a:srgbClr val="C00000"/>
                </a:solidFill>
              </a:rPr>
              <a:t>مجالات الاقتداء بالصحابة رضي الله عنهم:</a:t>
            </a:r>
          </a:p>
          <a:p>
            <a:pPr marL="0" indent="0" algn="r">
              <a:buNone/>
            </a:pPr>
            <a:r>
              <a:rPr lang="ar-SY" sz="2300" b="1" dirty="0"/>
              <a:t>من الواجب علينا أن نقتدي بالصحابة رضي الله عنهم، ونعرف فضلهم، ونحفظ لهم قدرهم ومكانتهم</a:t>
            </a:r>
          </a:p>
          <a:p>
            <a:pPr marL="0" indent="0" algn="r">
              <a:buNone/>
            </a:pPr>
            <a:r>
              <a:rPr lang="ar-SY" sz="2300" b="1" dirty="0"/>
              <a:t>، يحصرص غلينا التحلي بأخلاقهم إجلالًا وتوقيرً</a:t>
            </a:r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r>
              <a:rPr lang="ar-SY" sz="2300" b="1" u="sng" dirty="0">
                <a:solidFill>
                  <a:schemeClr val="accent3">
                    <a:lumMod val="75000"/>
                  </a:schemeClr>
                </a:solidFill>
              </a:rPr>
              <a:t>قال تعالى</a:t>
            </a:r>
            <a:r>
              <a:rPr lang="ar-SY" sz="2300" b="1" dirty="0">
                <a:solidFill>
                  <a:schemeClr val="accent3">
                    <a:lumMod val="75000"/>
                  </a:schemeClr>
                </a:solidFill>
              </a:rPr>
              <a:t>:</a:t>
            </a:r>
          </a:p>
          <a:p>
            <a:pPr marL="0" indent="0" algn="r">
              <a:buNone/>
            </a:pPr>
            <a:r>
              <a:rPr lang="ar-SY" sz="23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ar-SY" sz="2300" b="1" dirty="0">
                <a:solidFill>
                  <a:srgbClr val="00B050"/>
                </a:solidFill>
              </a:rPr>
              <a:t>(</a:t>
            </a:r>
            <a:r>
              <a:rPr lang="ar-SY" sz="2300" b="1" i="0" dirty="0">
                <a:solidFill>
                  <a:srgbClr val="00B050"/>
                </a:solidFill>
                <a:effectLst/>
                <a:latin typeface="HelveticaNeue"/>
              </a:rPr>
              <a:t>وَيُؤْثِرُونَ عَلَى أَنْفُسِهِمْ وَلَوْ كَانَ بِهِمْ خَصَاصَةٌ )</a:t>
            </a:r>
            <a:endParaRPr lang="ar-SY" sz="23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br>
              <a:rPr lang="ar-SY" sz="1600" dirty="0"/>
            </a:br>
            <a:br>
              <a:rPr lang="ar-SY" sz="1600" dirty="0"/>
            </a:br>
            <a:endParaRPr lang="ar-SY" sz="2300" b="1" dirty="0"/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r>
              <a:rPr lang="ar-SY" sz="2300" b="1" i="0" dirty="0">
                <a:effectLst/>
                <a:latin typeface="Amiri"/>
              </a:rPr>
              <a:t>ويشهد لاخويه الصديق أبي بكر والفاروق وعمر</a:t>
            </a:r>
          </a:p>
          <a:p>
            <a:pPr marL="0" indent="0" algn="r">
              <a:buNone/>
            </a:pPr>
            <a:r>
              <a:rPr lang="ar-SY" sz="2300" b="1" i="0" dirty="0">
                <a:solidFill>
                  <a:srgbClr val="800000"/>
                </a:solidFill>
                <a:effectLst/>
                <a:latin typeface="Amiri"/>
              </a:rPr>
              <a:t> </a:t>
            </a:r>
            <a:r>
              <a:rPr lang="ar-SY" sz="2400" b="1" i="0" u="sng" dirty="0">
                <a:solidFill>
                  <a:schemeClr val="accent3">
                    <a:lumMod val="75000"/>
                  </a:schemeClr>
                </a:solidFill>
                <a:effectLst/>
                <a:latin typeface="Amiri"/>
              </a:rPr>
              <a:t>قائلاً</a:t>
            </a:r>
            <a:r>
              <a:rPr lang="ar-SY" sz="2300" b="1" i="0" dirty="0">
                <a:solidFill>
                  <a:schemeClr val="accent3">
                    <a:lumMod val="75000"/>
                  </a:schemeClr>
                </a:solidFill>
                <a:effectLst/>
                <a:latin typeface="Amiri"/>
              </a:rPr>
              <a:t> </a:t>
            </a:r>
            <a:r>
              <a:rPr lang="ar-SY" sz="2300" b="1" i="0" dirty="0">
                <a:solidFill>
                  <a:srgbClr val="00B050"/>
                </a:solidFill>
                <a:effectLst/>
                <a:latin typeface="Amiri"/>
              </a:rPr>
              <a:t>( خيرُ النَّاسِ بعدَ رسولِ اللَّهِ صلَّى اللَّهُ عليهِ وسلَّمَ أبو بَكْرٍ، وخيرُ النَّاسِ بعدَ أبي بَكْرٍ عمرُ )</a:t>
            </a:r>
            <a:endParaRPr lang="ar-SY" sz="2300" b="1" dirty="0">
              <a:solidFill>
                <a:srgbClr val="00B050"/>
              </a:solidFill>
            </a:endParaRPr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r>
              <a:rPr lang="ar-SY" sz="2400" b="1" dirty="0">
                <a:solidFill>
                  <a:srgbClr val="002060"/>
                </a:solidFill>
              </a:rPr>
              <a:t> انهم خير الخلق بعد الأنبياء، لا كان ولا يكون مثلهم </a:t>
            </a:r>
          </a:p>
          <a:p>
            <a:pPr marL="0" indent="0" algn="r">
              <a:buNone/>
            </a:pPr>
            <a:r>
              <a:rPr lang="ar-SY" sz="2400" b="1" dirty="0">
                <a:solidFill>
                  <a:srgbClr val="002060"/>
                </a:solidFill>
              </a:rPr>
              <a:t> وأنهم هم الصفوة من قرون هذه الأمة التي هي خير الأمم وأكرمها.</a:t>
            </a:r>
            <a:endParaRPr lang="en-US" sz="24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ar-SY" sz="2300" b="1" dirty="0"/>
          </a:p>
          <a:p>
            <a:pPr marL="0" indent="0" algn="r">
              <a:buNone/>
            </a:pPr>
            <a:endParaRPr lang="en-US" sz="2300" b="1" dirty="0"/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42F81AA9-0CA7-49D9-9A79-023D09F671E3}"/>
              </a:ext>
            </a:extLst>
          </p:cNvPr>
          <p:cNvSpPr/>
          <p:nvPr/>
        </p:nvSpPr>
        <p:spPr>
          <a:xfrm>
            <a:off x="3073059" y="1287190"/>
            <a:ext cx="2944250" cy="1009358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مجالات الاقتداء بالصحابة</a:t>
            </a:r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B9363E25-7531-4C4C-A242-FC0BE50C99FB}"/>
              </a:ext>
            </a:extLst>
          </p:cNvPr>
          <p:cNvSpPr/>
          <p:nvPr/>
        </p:nvSpPr>
        <p:spPr>
          <a:xfrm>
            <a:off x="4846028" y="2702755"/>
            <a:ext cx="2933405" cy="1452489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إيثارهم لبعضهم البعض، وقد شهد لهم رب العزة بذلك فقد شهد لهم رب العزة</a:t>
            </a:r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ED4239FE-28C4-4412-BB48-2352A568A325}"/>
              </a:ext>
            </a:extLst>
          </p:cNvPr>
          <p:cNvSpPr/>
          <p:nvPr/>
        </p:nvSpPr>
        <p:spPr>
          <a:xfrm>
            <a:off x="892272" y="2702755"/>
            <a:ext cx="2944249" cy="1452489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Y" sz="2200" b="1" dirty="0">
                <a:solidFill>
                  <a:srgbClr val="7030A0"/>
                </a:solidFill>
              </a:rPr>
              <a:t>حبهم لبعض، فقد شهد أبو السبطين علي يشهد لاخويه الصديق أبي بكر والفاروق عمر </a:t>
            </a:r>
            <a:endParaRPr lang="en-US" sz="2200" b="1" dirty="0">
              <a:solidFill>
                <a:srgbClr val="7030A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131F68-6122-466D-8E58-E605542893B3}"/>
              </a:ext>
            </a:extLst>
          </p:cNvPr>
          <p:cNvCxnSpPr>
            <a:cxnSpLocks/>
            <a:stCxn id="4" idx="1"/>
            <a:endCxn id="5" idx="3"/>
          </p:cNvCxnSpPr>
          <p:nvPr/>
        </p:nvCxnSpPr>
        <p:spPr>
          <a:xfrm>
            <a:off x="4545184" y="2296548"/>
            <a:ext cx="1767547" cy="406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7557A29-FC75-4A73-98A8-E05E954A54BA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flipH="1">
            <a:off x="2364397" y="2296548"/>
            <a:ext cx="2180787" cy="406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82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C72EC-3410-439D-9BA5-36C6BB397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8474" y="0"/>
            <a:ext cx="12192000" cy="6858000"/>
          </a:xfrm>
        </p:spPr>
        <p:txBody>
          <a:bodyPr/>
          <a:lstStyle/>
          <a:p>
            <a:pPr marL="0" indent="0" algn="r">
              <a:buNone/>
            </a:pPr>
            <a:r>
              <a:rPr lang="ar-SY" sz="2600" b="1" dirty="0">
                <a:solidFill>
                  <a:srgbClr val="C00000"/>
                </a:solidFill>
              </a:rPr>
              <a:t>حكم سب الصحابة:</a:t>
            </a:r>
          </a:p>
          <a:p>
            <a:pPr marL="0" indent="0" algn="r">
              <a:buNone/>
            </a:pPr>
            <a:endParaRPr lang="ar-SY" sz="26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ar-SY" sz="26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ar-SY" sz="23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/>
              </a:rPr>
              <a:t>       </a:t>
            </a:r>
            <a:r>
              <a:rPr lang="ar-SY" sz="23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/>
              </a:rPr>
              <a:t>قال رسول الله </a:t>
            </a:r>
            <a:r>
              <a:rPr lang="ar-SY" sz="23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ﷺ </a:t>
            </a:r>
            <a:r>
              <a:rPr lang="ar-SY" sz="2300" b="1" dirty="0">
                <a:solidFill>
                  <a:srgbClr val="00B050"/>
                </a:solidFill>
              </a:rPr>
              <a:t>(</a:t>
            </a:r>
            <a:r>
              <a:rPr lang="ar-SY" sz="2300" b="1" i="0" dirty="0">
                <a:solidFill>
                  <a:srgbClr val="00B050"/>
                </a:solidFill>
                <a:effectLst/>
                <a:latin typeface="Droid Arabic Naskh"/>
              </a:rPr>
              <a:t>من سب أصحابي فعليه لعنة الله ، والملائكة، والناس أجمعين )    </a:t>
            </a:r>
            <a:endParaRPr lang="ar-SY" sz="23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ar-SY" sz="26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ar-SY" sz="26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en-US" sz="2600" b="1" dirty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ar-SY" sz="2300" b="1" i="0" dirty="0">
                <a:effectLst/>
                <a:latin typeface="Amiri"/>
              </a:rPr>
              <a:t>ويقول ابن كثيرعند تفسيره </a:t>
            </a:r>
            <a:r>
              <a:rPr lang="ar-SY" sz="23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/>
              </a:rPr>
              <a:t>لقوله تعالى </a:t>
            </a:r>
            <a:r>
              <a:rPr lang="ar-SY" sz="2300" b="1" i="0" dirty="0">
                <a:solidFill>
                  <a:srgbClr val="00B050"/>
                </a:solidFill>
                <a:effectLst/>
                <a:latin typeface="Amiri"/>
              </a:rPr>
              <a:t>( إِنَّ الَّذِينَ يَرْمُونَ الْمُحْصَنَاتِ الْغَافِلاتِ الْمُؤْمِنَاتِ لُعِنُوا فِي الدُّنْيَا وَالآخِرَةِ )</a:t>
            </a:r>
          </a:p>
          <a:p>
            <a:pPr marL="0" indent="0" algn="r">
              <a:buNone/>
            </a:pPr>
            <a:r>
              <a:rPr lang="ar-SY" sz="2500" b="1" dirty="0">
                <a:solidFill>
                  <a:srgbClr val="C00000"/>
                </a:solidFill>
                <a:latin typeface="DroidArabicKufi-Regular"/>
              </a:rPr>
              <a:t>الواجب نحو الصحابة الكرام: </a:t>
            </a:r>
          </a:p>
          <a:p>
            <a:pPr marL="0" indent="0" algn="r">
              <a:buNone/>
            </a:pPr>
            <a:endParaRPr lang="ar-SY" sz="2200" i="0" dirty="0">
              <a:solidFill>
                <a:srgbClr val="000000"/>
              </a:solidFill>
              <a:effectLst/>
              <a:latin typeface="DroidArabicKufi-Regular"/>
            </a:endParaRPr>
          </a:p>
        </p:txBody>
      </p:sp>
      <p:sp>
        <p:nvSpPr>
          <p:cNvPr id="4" name="Double Brace 3">
            <a:extLst>
              <a:ext uri="{FF2B5EF4-FFF2-40B4-BE49-F238E27FC236}">
                <a16:creationId xmlns:a16="http://schemas.microsoft.com/office/drawing/2014/main" id="{7FA1FD05-05ED-4E4F-8A7D-61160206AA3B}"/>
              </a:ext>
            </a:extLst>
          </p:cNvPr>
          <p:cNvSpPr/>
          <p:nvPr/>
        </p:nvSpPr>
        <p:spPr>
          <a:xfrm>
            <a:off x="2883877" y="534573"/>
            <a:ext cx="8679766" cy="73152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r">
              <a:buNone/>
            </a:pPr>
            <a:r>
              <a:rPr lang="ar-SY" sz="2200" b="1" dirty="0">
                <a:solidFill>
                  <a:srgbClr val="002060"/>
                </a:solidFill>
              </a:rPr>
              <a:t>إن كان مستحلاً لسب الصحابة رضي الله عنهم فهو كافر ، فمن المعلوم أن جميع الصحابة رضي الله عنهم عدول، وقد أجمع العلماء على عدالتهم</a:t>
            </a:r>
          </a:p>
        </p:txBody>
      </p:sp>
      <p:sp>
        <p:nvSpPr>
          <p:cNvPr id="5" name="Double Brace 4">
            <a:extLst>
              <a:ext uri="{FF2B5EF4-FFF2-40B4-BE49-F238E27FC236}">
                <a16:creationId xmlns:a16="http://schemas.microsoft.com/office/drawing/2014/main" id="{2492448E-7759-40F2-814D-D842951DF525}"/>
              </a:ext>
            </a:extLst>
          </p:cNvPr>
          <p:cNvSpPr/>
          <p:nvPr/>
        </p:nvSpPr>
        <p:spPr>
          <a:xfrm>
            <a:off x="2883877" y="2053883"/>
            <a:ext cx="8679766" cy="73152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r">
              <a:buNone/>
            </a:pPr>
            <a:r>
              <a:rPr lang="ar-SY" sz="2200" b="1" dirty="0">
                <a:solidFill>
                  <a:srgbClr val="002060"/>
                </a:solidFill>
              </a:rPr>
              <a:t>ومما يناقض الإيمان أن يسب جميع الصحابة، أو جمهورهم سباً يقدح في دينهم وعدالتهم، كأن يرميهم بالكفر، أو الفسق، أو الضلال،</a:t>
            </a:r>
          </a:p>
        </p:txBody>
      </p:sp>
      <p:sp>
        <p:nvSpPr>
          <p:cNvPr id="6" name="Double Brace 5">
            <a:extLst>
              <a:ext uri="{FF2B5EF4-FFF2-40B4-BE49-F238E27FC236}">
                <a16:creationId xmlns:a16="http://schemas.microsoft.com/office/drawing/2014/main" id="{74C52255-9652-4703-A7AA-24762DAF0C5C}"/>
              </a:ext>
            </a:extLst>
          </p:cNvPr>
          <p:cNvSpPr/>
          <p:nvPr/>
        </p:nvSpPr>
        <p:spPr>
          <a:xfrm>
            <a:off x="9557823" y="4459457"/>
            <a:ext cx="2139463" cy="731521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ar-SY" sz="2300" b="1" i="0" dirty="0">
                <a:solidFill>
                  <a:srgbClr val="002060"/>
                </a:solidFill>
                <a:effectLst/>
                <a:latin typeface="DroidArabicKufi-Regular"/>
              </a:rPr>
              <a:t>نستغفر لهم</a:t>
            </a:r>
          </a:p>
        </p:txBody>
      </p:sp>
      <p:sp>
        <p:nvSpPr>
          <p:cNvPr id="7" name="Double Brace 6">
            <a:extLst>
              <a:ext uri="{FF2B5EF4-FFF2-40B4-BE49-F238E27FC236}">
                <a16:creationId xmlns:a16="http://schemas.microsoft.com/office/drawing/2014/main" id="{5222F15B-1E53-4BDB-A1EC-39C77EBFECB7}"/>
              </a:ext>
            </a:extLst>
          </p:cNvPr>
          <p:cNvSpPr/>
          <p:nvPr/>
        </p:nvSpPr>
        <p:spPr>
          <a:xfrm>
            <a:off x="6366215" y="4459458"/>
            <a:ext cx="2330549" cy="731520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r">
              <a:buNone/>
            </a:pPr>
            <a:r>
              <a:rPr lang="ar-SY" sz="2300" b="1" i="0">
                <a:solidFill>
                  <a:srgbClr val="002060"/>
                </a:solidFill>
                <a:effectLst/>
                <a:latin typeface="DroidArabicKufi-Regular"/>
              </a:rPr>
              <a:t>ونترحّم عليهم</a:t>
            </a:r>
            <a:endParaRPr lang="ar-SY" sz="2300" b="1" i="0" dirty="0">
              <a:solidFill>
                <a:srgbClr val="002060"/>
              </a:solidFill>
              <a:effectLst/>
              <a:latin typeface="DroidArabicKufi-Regular"/>
            </a:endParaRPr>
          </a:p>
        </p:txBody>
      </p:sp>
      <p:sp>
        <p:nvSpPr>
          <p:cNvPr id="9" name="Double Brace 8">
            <a:extLst>
              <a:ext uri="{FF2B5EF4-FFF2-40B4-BE49-F238E27FC236}">
                <a16:creationId xmlns:a16="http://schemas.microsoft.com/office/drawing/2014/main" id="{080C9A05-E05D-4A8B-9C8E-8C8C4E6105C3}"/>
              </a:ext>
            </a:extLst>
          </p:cNvPr>
          <p:cNvSpPr/>
          <p:nvPr/>
        </p:nvSpPr>
        <p:spPr>
          <a:xfrm>
            <a:off x="3268393" y="4459457"/>
            <a:ext cx="2236763" cy="766689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r">
              <a:buNone/>
            </a:pPr>
            <a:r>
              <a:rPr lang="ar-SY" sz="2300" b="1" i="0">
                <a:solidFill>
                  <a:srgbClr val="002060"/>
                </a:solidFill>
                <a:effectLst/>
                <a:latin typeface="DroidArabicKufi-Regular"/>
              </a:rPr>
              <a:t>ونترضّى عليهم</a:t>
            </a:r>
            <a:endParaRPr lang="ar-SY" sz="2300" b="1" i="0" dirty="0">
              <a:solidFill>
                <a:srgbClr val="002060"/>
              </a:solidFill>
              <a:effectLst/>
              <a:latin typeface="DroidArabicKufi-Regular"/>
            </a:endParaRPr>
          </a:p>
        </p:txBody>
      </p:sp>
      <p:sp>
        <p:nvSpPr>
          <p:cNvPr id="10" name="Double Brace 9">
            <a:extLst>
              <a:ext uri="{FF2B5EF4-FFF2-40B4-BE49-F238E27FC236}">
                <a16:creationId xmlns:a16="http://schemas.microsoft.com/office/drawing/2014/main" id="{ECF06733-A0FB-4150-90AC-7AE2054E9AD9}"/>
              </a:ext>
            </a:extLst>
          </p:cNvPr>
          <p:cNvSpPr/>
          <p:nvPr/>
        </p:nvSpPr>
        <p:spPr>
          <a:xfrm>
            <a:off x="402098" y="4350434"/>
            <a:ext cx="2332308" cy="731519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ar-SY" sz="2300" b="1" i="0" dirty="0">
                <a:solidFill>
                  <a:srgbClr val="002060"/>
                </a:solidFill>
                <a:effectLst/>
                <a:latin typeface="DroidArabicKufi-Regular"/>
              </a:rPr>
              <a:t>ونحبّهم إيمانًا واعتقادًا</a:t>
            </a:r>
          </a:p>
        </p:txBody>
      </p:sp>
      <p:sp>
        <p:nvSpPr>
          <p:cNvPr id="11" name="Double Brace 10">
            <a:extLst>
              <a:ext uri="{FF2B5EF4-FFF2-40B4-BE49-F238E27FC236}">
                <a16:creationId xmlns:a16="http://schemas.microsoft.com/office/drawing/2014/main" id="{32076D5E-5AA4-49DB-8754-1D384C736101}"/>
              </a:ext>
            </a:extLst>
          </p:cNvPr>
          <p:cNvSpPr/>
          <p:nvPr/>
        </p:nvSpPr>
        <p:spPr>
          <a:xfrm>
            <a:off x="9449093" y="5570801"/>
            <a:ext cx="2236763" cy="766689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Y" sz="2300" b="1" i="0" dirty="0">
                <a:solidFill>
                  <a:srgbClr val="002060"/>
                </a:solidFill>
                <a:effectLst/>
                <a:latin typeface="DroidArabicKufi-Regular"/>
              </a:rPr>
              <a:t>والسير على أثرهم</a:t>
            </a:r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12" name="Double Brace 11">
            <a:extLst>
              <a:ext uri="{FF2B5EF4-FFF2-40B4-BE49-F238E27FC236}">
                <a16:creationId xmlns:a16="http://schemas.microsoft.com/office/drawing/2014/main" id="{47E15029-0142-4DE1-AF82-EF6D4C544B54}"/>
              </a:ext>
            </a:extLst>
          </p:cNvPr>
          <p:cNvSpPr/>
          <p:nvPr/>
        </p:nvSpPr>
        <p:spPr>
          <a:xfrm>
            <a:off x="6366215" y="5588386"/>
            <a:ext cx="2505807" cy="731520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Y" sz="2300" b="1" dirty="0">
                <a:solidFill>
                  <a:srgbClr val="002060"/>
                </a:solidFill>
              </a:rPr>
              <a:t>رد من تعرض لاعراضهم</a:t>
            </a:r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13" name="Double Brace 12">
            <a:extLst>
              <a:ext uri="{FF2B5EF4-FFF2-40B4-BE49-F238E27FC236}">
                <a16:creationId xmlns:a16="http://schemas.microsoft.com/office/drawing/2014/main" id="{67A6C94D-3D98-46C9-90B7-A364390AB7E0}"/>
              </a:ext>
            </a:extLst>
          </p:cNvPr>
          <p:cNvSpPr/>
          <p:nvPr/>
        </p:nvSpPr>
        <p:spPr>
          <a:xfrm>
            <a:off x="402098" y="5591907"/>
            <a:ext cx="2342274" cy="731520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Y" sz="2300" b="1" dirty="0">
                <a:solidFill>
                  <a:srgbClr val="002060"/>
                </a:solidFill>
              </a:rPr>
              <a:t>الترضي عنهم</a:t>
            </a:r>
            <a:endParaRPr lang="en-US" sz="2300" b="1" dirty="0">
              <a:solidFill>
                <a:srgbClr val="002060"/>
              </a:solidFill>
            </a:endParaRPr>
          </a:p>
        </p:txBody>
      </p:sp>
      <p:sp>
        <p:nvSpPr>
          <p:cNvPr id="14" name="Double Brace 13">
            <a:extLst>
              <a:ext uri="{FF2B5EF4-FFF2-40B4-BE49-F238E27FC236}">
                <a16:creationId xmlns:a16="http://schemas.microsoft.com/office/drawing/2014/main" id="{DF4A6F91-60E6-4417-87A8-301E879BAC25}"/>
              </a:ext>
            </a:extLst>
          </p:cNvPr>
          <p:cNvSpPr/>
          <p:nvPr/>
        </p:nvSpPr>
        <p:spPr>
          <a:xfrm>
            <a:off x="3268393" y="5591907"/>
            <a:ext cx="2236763" cy="766689"/>
          </a:xfrm>
          <a:prstGeom prst="bracePair">
            <a:avLst>
              <a:gd name="adj" fmla="val 25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ar-SY" sz="2300" b="1" dirty="0">
                <a:solidFill>
                  <a:srgbClr val="002060"/>
                </a:solidFill>
              </a:rPr>
              <a:t>الفاع عنهم</a:t>
            </a:r>
            <a:endParaRPr lang="en-US" sz="2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64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590</Words>
  <Application>Microsoft Office PowerPoint</Application>
  <PresentationFormat>Widescreen</PresentationFormat>
  <Paragraphs>73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Amiri</vt:lpstr>
      <vt:lpstr>Arial</vt:lpstr>
      <vt:lpstr>Calibri</vt:lpstr>
      <vt:lpstr>Calibri Light</vt:lpstr>
      <vt:lpstr>Droid Arabic Naskh</vt:lpstr>
      <vt:lpstr>DroidArabicKufi-Regular</vt:lpstr>
      <vt:lpstr>HelveticaNeue</vt:lpstr>
      <vt:lpstr>Lotus Linotype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Alsalh</dc:creator>
  <cp:lastModifiedBy>Ahmad Alsalh</cp:lastModifiedBy>
  <cp:revision>23</cp:revision>
  <dcterms:created xsi:type="dcterms:W3CDTF">2021-03-17T11:32:24Z</dcterms:created>
  <dcterms:modified xsi:type="dcterms:W3CDTF">2021-03-18T18:27:19Z</dcterms:modified>
</cp:coreProperties>
</file>