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4" r:id="rId2"/>
    <p:sldId id="492" r:id="rId3"/>
    <p:sldId id="493" r:id="rId4"/>
    <p:sldId id="471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0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396"/>
      </p:cViewPr>
      <p:guideLst>
        <p:guide orient="horz" pos="2183"/>
        <p:guide pos="3840"/>
        <p:guide orient="horz" pos="211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B6494D-CC17-44C5-9A22-E1EBEBCA65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1D34BE-F516-4364-A344-C3B501699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1" r="39192" b="57408"/>
          <a:stretch>
            <a:fillRect/>
          </a:stretch>
        </p:blipFill>
        <p:spPr>
          <a:xfrm rot="10800000" flipH="1">
            <a:off x="2205060" y="3937016"/>
            <a:ext cx="2262497" cy="2920984"/>
          </a:xfrm>
          <a:custGeom>
            <a:avLst/>
            <a:gdLst>
              <a:gd name="connsiteX0" fmla="*/ 9465 w 1838279"/>
              <a:gd name="connsiteY0" fmla="*/ 2920984 h 2920984"/>
              <a:gd name="connsiteX1" fmla="*/ 26465 w 1838279"/>
              <a:gd name="connsiteY1" fmla="*/ 2803919 h 2920984"/>
              <a:gd name="connsiteX2" fmla="*/ 1466957 w 1838279"/>
              <a:gd name="connsiteY2" fmla="*/ 331173 h 2920984"/>
              <a:gd name="connsiteX3" fmla="*/ 1838279 w 1838279"/>
              <a:gd name="connsiteY3" fmla="*/ 0 h 2920984"/>
              <a:gd name="connsiteX4" fmla="*/ 611275 w 1838279"/>
              <a:gd name="connsiteY4" fmla="*/ 0 h 2920984"/>
              <a:gd name="connsiteX5" fmla="*/ 481656 w 1838279"/>
              <a:gd name="connsiteY5" fmla="*/ 261309 h 2920984"/>
              <a:gd name="connsiteX6" fmla="*/ 0 w 1838279"/>
              <a:gd name="connsiteY6" fmla="*/ 2638423 h 29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279" h="2920984">
                <a:moveTo>
                  <a:pt x="9465" y="2920984"/>
                </a:moveTo>
                <a:lnTo>
                  <a:pt x="26465" y="2803919"/>
                </a:lnTo>
                <a:cubicBezTo>
                  <a:pt x="177900" y="1955224"/>
                  <a:pt x="649974" y="1112928"/>
                  <a:pt x="1466957" y="331173"/>
                </a:cubicBezTo>
                <a:lnTo>
                  <a:pt x="1838279" y="0"/>
                </a:lnTo>
                <a:lnTo>
                  <a:pt x="611275" y="0"/>
                </a:lnTo>
                <a:lnTo>
                  <a:pt x="481656" y="261309"/>
                </a:lnTo>
                <a:cubicBezTo>
                  <a:pt x="177563" y="939870"/>
                  <a:pt x="0" y="1757886"/>
                  <a:pt x="0" y="2638423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3C3C5-34DF-4B87-8282-C6E3FCB796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2934" r="69636"/>
          <a:stretch>
            <a:fillRect/>
          </a:stretch>
        </p:blipFill>
        <p:spPr>
          <a:xfrm>
            <a:off x="867547" y="201214"/>
            <a:ext cx="3298571" cy="6656787"/>
          </a:xfrm>
          <a:custGeom>
            <a:avLst/>
            <a:gdLst>
              <a:gd name="connsiteX0" fmla="*/ 2680089 w 2680089"/>
              <a:gd name="connsiteY0" fmla="*/ 0 h 6656787"/>
              <a:gd name="connsiteX1" fmla="*/ 2615589 w 2680089"/>
              <a:gd name="connsiteY1" fmla="*/ 43171 h 6656787"/>
              <a:gd name="connsiteX2" fmla="*/ 928263 w 2680089"/>
              <a:gd name="connsiteY2" fmla="*/ 4018365 h 6656787"/>
              <a:gd name="connsiteX3" fmla="*/ 1436983 w 2680089"/>
              <a:gd name="connsiteY3" fmla="*/ 6484080 h 6656787"/>
              <a:gd name="connsiteX4" fmla="*/ 1524215 w 2680089"/>
              <a:gd name="connsiteY4" fmla="*/ 6656787 h 6656787"/>
              <a:gd name="connsiteX5" fmla="*/ 343995 w 2680089"/>
              <a:gd name="connsiteY5" fmla="*/ 6656787 h 6656787"/>
              <a:gd name="connsiteX6" fmla="*/ 260284 w 2680089"/>
              <a:gd name="connsiteY6" fmla="*/ 6450287 h 6656787"/>
              <a:gd name="connsiteX7" fmla="*/ 189211 w 2680089"/>
              <a:gd name="connsiteY7" fmla="*/ 3333339 h 6656787"/>
              <a:gd name="connsiteX8" fmla="*/ 2669787 w 2680089"/>
              <a:gd name="connsiteY8" fmla="*/ 3794 h 665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80089" h="6656787">
                <a:moveTo>
                  <a:pt x="2680089" y="0"/>
                </a:moveTo>
                <a:lnTo>
                  <a:pt x="2615589" y="43171"/>
                </a:lnTo>
                <a:cubicBezTo>
                  <a:pt x="1617214" y="755401"/>
                  <a:pt x="928263" y="2267765"/>
                  <a:pt x="928263" y="4018365"/>
                </a:cubicBezTo>
                <a:cubicBezTo>
                  <a:pt x="928263" y="4931722"/>
                  <a:pt x="1115804" y="5780228"/>
                  <a:pt x="1436983" y="6484080"/>
                </a:cubicBezTo>
                <a:lnTo>
                  <a:pt x="1524215" y="6656787"/>
                </a:lnTo>
                <a:lnTo>
                  <a:pt x="343995" y="6656787"/>
                </a:lnTo>
                <a:lnTo>
                  <a:pt x="260284" y="6450287"/>
                </a:lnTo>
                <a:cubicBezTo>
                  <a:pt x="-47917" y="5579973"/>
                  <a:pt x="-95959" y="4472229"/>
                  <a:pt x="189211" y="3333339"/>
                </a:cubicBezTo>
                <a:cubicBezTo>
                  <a:pt x="599144" y="1696185"/>
                  <a:pt x="1586053" y="440269"/>
                  <a:pt x="2669787" y="3794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977041-3AF2-4CDC-B8D6-A0C5730CD5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6"/>
          <a:stretch>
            <a:fillRect/>
          </a:stretch>
        </p:blipFill>
        <p:spPr>
          <a:xfrm flipH="1">
            <a:off x="0" y="0"/>
            <a:ext cx="4284783" cy="6858000"/>
          </a:xfrm>
          <a:custGeom>
            <a:avLst/>
            <a:gdLst>
              <a:gd name="connsiteX0" fmla="*/ 3481386 w 3481386"/>
              <a:gd name="connsiteY0" fmla="*/ 0 h 6858000"/>
              <a:gd name="connsiteX1" fmla="*/ 0 w 3481386"/>
              <a:gd name="connsiteY1" fmla="*/ 0 h 6858000"/>
              <a:gd name="connsiteX2" fmla="*/ 138668 w 3481386"/>
              <a:gd name="connsiteY2" fmla="*/ 49754 h 6858000"/>
              <a:gd name="connsiteX3" fmla="*/ 2741017 w 3481386"/>
              <a:gd name="connsiteY3" fmla="*/ 3496059 h 6858000"/>
              <a:gd name="connsiteX4" fmla="*/ 2652136 w 3481386"/>
              <a:gd name="connsiteY4" fmla="*/ 6732979 h 6858000"/>
              <a:gd name="connsiteX5" fmla="*/ 2600194 w 3481386"/>
              <a:gd name="connsiteY5" fmla="*/ 6858000 h 6858000"/>
              <a:gd name="connsiteX6" fmla="*/ 3481386 w 34813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1386" h="6858000">
                <a:moveTo>
                  <a:pt x="3481386" y="0"/>
                </a:moveTo>
                <a:lnTo>
                  <a:pt x="0" y="0"/>
                </a:lnTo>
                <a:lnTo>
                  <a:pt x="138668" y="49754"/>
                </a:lnTo>
                <a:cubicBezTo>
                  <a:pt x="1280142" y="498155"/>
                  <a:pt x="2315806" y="1797885"/>
                  <a:pt x="2741017" y="3496059"/>
                </a:cubicBezTo>
                <a:cubicBezTo>
                  <a:pt x="3036816" y="4677398"/>
                  <a:pt x="2981191" y="5827881"/>
                  <a:pt x="2652136" y="6732979"/>
                </a:cubicBezTo>
                <a:lnTo>
                  <a:pt x="2600194" y="6858000"/>
                </a:lnTo>
                <a:lnTo>
                  <a:pt x="3481386" y="685800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734322-3E5B-4D1A-8242-F1B3038A8F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338" y="342900"/>
            <a:ext cx="192258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4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12/08/1442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9CD5B82-8254-4169-A945-2AF9D4D234CC}"/>
              </a:ext>
            </a:extLst>
          </p:cNvPr>
          <p:cNvSpPr txBox="1"/>
          <p:nvPr/>
        </p:nvSpPr>
        <p:spPr>
          <a:xfrm>
            <a:off x="3622431" y="834305"/>
            <a:ext cx="5533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457200">
              <a:defRPr/>
            </a:pPr>
            <a:r>
              <a:rPr lang="ar-SY" sz="4400" b="1" dirty="0">
                <a:solidFill>
                  <a:schemeClr val="bg1"/>
                </a:solidFill>
                <a:latin typeface="Oswald" panose="02000503000000000000" pitchFamily="2" charset="0"/>
              </a:rPr>
              <a:t>تقرير عن ..........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C503C-D75A-4F03-80FB-A833CAAA2F45}"/>
              </a:ext>
            </a:extLst>
          </p:cNvPr>
          <p:cNvSpPr txBox="1"/>
          <p:nvPr/>
        </p:nvSpPr>
        <p:spPr>
          <a:xfrm>
            <a:off x="4079631" y="1937122"/>
            <a:ext cx="5533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ar-SY" sz="4400" b="1" dirty="0">
                <a:solidFill>
                  <a:schemeClr val="bg1"/>
                </a:solidFill>
                <a:latin typeface="Orator Std" panose="020D0509020203030204" pitchFamily="49" charset="0"/>
              </a:rPr>
              <a:t>اسم الطالب .......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923458-90E7-4F50-A5F4-1DBC10719F05}"/>
              </a:ext>
            </a:extLst>
          </p:cNvPr>
          <p:cNvSpPr txBox="1"/>
          <p:nvPr/>
        </p:nvSpPr>
        <p:spPr>
          <a:xfrm>
            <a:off x="3235569" y="2825299"/>
            <a:ext cx="7221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ar-SY" sz="4400" b="1" dirty="0">
                <a:solidFill>
                  <a:schemeClr val="bg1"/>
                </a:solidFill>
                <a:latin typeface="Orator Std" panose="020D0509020203030204" pitchFamily="49" charset="0"/>
              </a:rPr>
              <a:t>الصف .........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C622A8-62C9-4FE2-884E-A90BFE2435BF}"/>
              </a:ext>
            </a:extLst>
          </p:cNvPr>
          <p:cNvCxnSpPr/>
          <p:nvPr/>
        </p:nvCxnSpPr>
        <p:spPr>
          <a:xfrm>
            <a:off x="4079631" y="6134100"/>
            <a:ext cx="2344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09E54C1-584F-46EA-9246-244BA3274A74}"/>
              </a:ext>
            </a:extLst>
          </p:cNvPr>
          <p:cNvCxnSpPr/>
          <p:nvPr/>
        </p:nvCxnSpPr>
        <p:spPr>
          <a:xfrm>
            <a:off x="9155723" y="6134100"/>
            <a:ext cx="2344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513DD3-06C9-4A17-B877-6C16B3A59BE0}"/>
              </a:ext>
            </a:extLst>
          </p:cNvPr>
          <p:cNvSpPr txBox="1"/>
          <p:nvPr/>
        </p:nvSpPr>
        <p:spPr>
          <a:xfrm>
            <a:off x="10096993" y="92663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600" b="1" dirty="0">
              <a:solidFill>
                <a:srgbClr val="8E5722"/>
              </a:solidFill>
              <a:latin typeface="Orator Std" panose="020D0509020203030204" pitchFamily="49" charset="0"/>
            </a:endParaRPr>
          </a:p>
          <a:p>
            <a:pPr algn="ctr"/>
            <a:endParaRPr lang="en-US" sz="1600" b="1" dirty="0">
              <a:solidFill>
                <a:srgbClr val="8E5722"/>
              </a:solidFill>
              <a:latin typeface="Orator Std" panose="020D0509020203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2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09" y="2884282"/>
            <a:ext cx="857936" cy="551360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295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711508" y="1894182"/>
              <a:ext cx="2317906" cy="680686"/>
              <a:chOff x="3223147" y="5351973"/>
              <a:chExt cx="2317906" cy="680686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814529" y="5351973"/>
                <a:ext cx="1162713" cy="32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النظام البيئي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23147" y="5761724"/>
                <a:ext cx="2317906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البيئات الحيوية على سطح الأرض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033486" y="282074"/>
            <a:ext cx="7868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البيئات الحيوية على سطح الأرض</a:t>
            </a:r>
          </a:p>
        </p:txBody>
      </p:sp>
      <p:grpSp>
        <p:nvGrpSpPr>
          <p:cNvPr id="27" name="Group 47">
            <a:extLst>
              <a:ext uri="{FF2B5EF4-FFF2-40B4-BE49-F238E27FC236}">
                <a16:creationId xmlns:a16="http://schemas.microsoft.com/office/drawing/2014/main" id="{7E6B6961-78BF-4001-8F04-512F86F0E98C}"/>
              </a:ext>
            </a:extLst>
          </p:cNvPr>
          <p:cNvGrpSpPr/>
          <p:nvPr/>
        </p:nvGrpSpPr>
        <p:grpSpPr>
          <a:xfrm>
            <a:off x="3273213" y="1727764"/>
            <a:ext cx="2376156" cy="2283985"/>
            <a:chOff x="456308" y="1727764"/>
            <a:chExt cx="2376156" cy="2283985"/>
          </a:xfrm>
        </p:grpSpPr>
        <p:sp>
          <p:nvSpPr>
            <p:cNvPr id="28" name="Oval 9">
              <a:extLst>
                <a:ext uri="{FF2B5EF4-FFF2-40B4-BE49-F238E27FC236}">
                  <a16:creationId xmlns:a16="http://schemas.microsoft.com/office/drawing/2014/main" id="{7CB0716E-87B9-44D4-87F2-FF7853B846EA}"/>
                </a:ext>
              </a:extLst>
            </p:cNvPr>
            <p:cNvSpPr/>
            <p:nvPr/>
          </p:nvSpPr>
          <p:spPr>
            <a:xfrm rot="20528829">
              <a:off x="456308" y="1727764"/>
              <a:ext cx="1915886" cy="1655757"/>
            </a:xfrm>
            <a:prstGeom prst="ellipse">
              <a:avLst/>
            </a:prstGeom>
            <a:gradFill>
              <a:gsLst>
                <a:gs pos="0">
                  <a:srgbClr val="0784E6"/>
                </a:gs>
                <a:gs pos="80000">
                  <a:srgbClr val="00040D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ircle: Hollow 3">
              <a:extLst>
                <a:ext uri="{FF2B5EF4-FFF2-40B4-BE49-F238E27FC236}">
                  <a16:creationId xmlns:a16="http://schemas.microsoft.com/office/drawing/2014/main" id="{5EB0E79F-F57E-4595-968F-352312610362}"/>
                </a:ext>
              </a:extLst>
            </p:cNvPr>
            <p:cNvSpPr/>
            <p:nvPr/>
          </p:nvSpPr>
          <p:spPr>
            <a:xfrm>
              <a:off x="735875" y="1915160"/>
              <a:ext cx="2011680" cy="2011680"/>
            </a:xfrm>
            <a:prstGeom prst="donut">
              <a:avLst>
                <a:gd name="adj" fmla="val 16218"/>
              </a:avLst>
            </a:prstGeom>
            <a:gradFill flip="none" rotWithShape="1">
              <a:gsLst>
                <a:gs pos="0">
                  <a:srgbClr val="CC3300"/>
                </a:gs>
                <a:gs pos="80000">
                  <a:srgbClr val="FFCC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fla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7">
              <a:extLst>
                <a:ext uri="{FF2B5EF4-FFF2-40B4-BE49-F238E27FC236}">
                  <a16:creationId xmlns:a16="http://schemas.microsoft.com/office/drawing/2014/main" id="{EC843029-9B39-41C1-AC87-C6CDF18332AD}"/>
                </a:ext>
              </a:extLst>
            </p:cNvPr>
            <p:cNvSpPr/>
            <p:nvPr/>
          </p:nvSpPr>
          <p:spPr>
            <a:xfrm>
              <a:off x="735875" y="2555643"/>
              <a:ext cx="1843997" cy="1371197"/>
            </a:xfrm>
            <a:custGeom>
              <a:avLst/>
              <a:gdLst>
                <a:gd name="connsiteX0" fmla="*/ 69469 w 1843997"/>
                <a:gd name="connsiteY0" fmla="*/ 0 h 1371197"/>
                <a:gd name="connsiteX1" fmla="*/ 79291 w 1843997"/>
                <a:gd name="connsiteY1" fmla="*/ 15153 h 1371197"/>
                <a:gd name="connsiteX2" fmla="*/ 260656 w 1843997"/>
                <a:gd name="connsiteY2" fmla="*/ 225457 h 1371197"/>
                <a:gd name="connsiteX3" fmla="*/ 333647 w 1843997"/>
                <a:gd name="connsiteY3" fmla="*/ 292020 h 1371197"/>
                <a:gd name="connsiteX4" fmla="*/ 326254 w 1843997"/>
                <a:gd name="connsiteY4" fmla="*/ 365357 h 1371197"/>
                <a:gd name="connsiteX5" fmla="*/ 1005840 w 1843997"/>
                <a:gd name="connsiteY5" fmla="*/ 1044943 h 1371197"/>
                <a:gd name="connsiteX6" fmla="*/ 1385803 w 1843997"/>
                <a:gd name="connsiteY6" fmla="*/ 928881 h 1371197"/>
                <a:gd name="connsiteX7" fmla="*/ 1469822 w 1843997"/>
                <a:gd name="connsiteY7" fmla="*/ 859559 h 1371197"/>
                <a:gd name="connsiteX8" fmla="*/ 1587162 w 1843997"/>
                <a:gd name="connsiteY8" fmla="*/ 885628 h 1371197"/>
                <a:gd name="connsiteX9" fmla="*/ 1754766 w 1843997"/>
                <a:gd name="connsiteY9" fmla="*/ 911966 h 1371197"/>
                <a:gd name="connsiteX10" fmla="*/ 1843997 w 1843997"/>
                <a:gd name="connsiteY10" fmla="*/ 920180 h 1371197"/>
                <a:gd name="connsiteX11" fmla="*/ 1839898 w 1843997"/>
                <a:gd name="connsiteY11" fmla="*/ 927732 h 1371197"/>
                <a:gd name="connsiteX12" fmla="*/ 1005840 w 1843997"/>
                <a:gd name="connsiteY12" fmla="*/ 1371197 h 1371197"/>
                <a:gd name="connsiteX13" fmla="*/ 0 w 1843997"/>
                <a:gd name="connsiteY13" fmla="*/ 365357 h 1371197"/>
                <a:gd name="connsiteX14" fmla="*/ 45221 w 1843997"/>
                <a:gd name="connsiteY14" fmla="*/ 66251 h 13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3997" h="1371197">
                  <a:moveTo>
                    <a:pt x="69469" y="0"/>
                  </a:moveTo>
                  <a:lnTo>
                    <a:pt x="79291" y="15153"/>
                  </a:lnTo>
                  <a:cubicBezTo>
                    <a:pt x="131003" y="87150"/>
                    <a:pt x="191757" y="157598"/>
                    <a:pt x="260656" y="225457"/>
                  </a:cubicBezTo>
                  <a:lnTo>
                    <a:pt x="333647" y="292020"/>
                  </a:lnTo>
                  <a:lnTo>
                    <a:pt x="326254" y="365357"/>
                  </a:lnTo>
                  <a:cubicBezTo>
                    <a:pt x="326254" y="740682"/>
                    <a:pt x="630515" y="1044943"/>
                    <a:pt x="1005840" y="1044943"/>
                  </a:cubicBezTo>
                  <a:cubicBezTo>
                    <a:pt x="1146587" y="1044943"/>
                    <a:pt x="1277341" y="1002156"/>
                    <a:pt x="1385803" y="928881"/>
                  </a:cubicBezTo>
                  <a:lnTo>
                    <a:pt x="1469822" y="859559"/>
                  </a:lnTo>
                  <a:lnTo>
                    <a:pt x="1587162" y="885628"/>
                  </a:lnTo>
                  <a:cubicBezTo>
                    <a:pt x="1643527" y="896309"/>
                    <a:pt x="1699451" y="905075"/>
                    <a:pt x="1754766" y="911966"/>
                  </a:cubicBezTo>
                  <a:lnTo>
                    <a:pt x="1843997" y="920180"/>
                  </a:lnTo>
                  <a:lnTo>
                    <a:pt x="1839898" y="927732"/>
                  </a:lnTo>
                  <a:cubicBezTo>
                    <a:pt x="1659142" y="1195287"/>
                    <a:pt x="1353034" y="1371197"/>
                    <a:pt x="1005840" y="1371197"/>
                  </a:cubicBezTo>
                  <a:cubicBezTo>
                    <a:pt x="450330" y="1371197"/>
                    <a:pt x="0" y="920867"/>
                    <a:pt x="0" y="365357"/>
                  </a:cubicBezTo>
                  <a:cubicBezTo>
                    <a:pt x="0" y="261199"/>
                    <a:pt x="15832" y="160739"/>
                    <a:pt x="45221" y="662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alpha val="0"/>
                  </a:srgbClr>
                </a:gs>
                <a:gs pos="88000">
                  <a:srgbClr val="701B00">
                    <a:alpha val="8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ircle: Hollow 5">
              <a:extLst>
                <a:ext uri="{FF2B5EF4-FFF2-40B4-BE49-F238E27FC236}">
                  <a16:creationId xmlns:a16="http://schemas.microsoft.com/office/drawing/2014/main" id="{C6E0BAED-0A68-42AB-87C4-03C15181E5E5}"/>
                </a:ext>
              </a:extLst>
            </p:cNvPr>
            <p:cNvSpPr/>
            <p:nvPr/>
          </p:nvSpPr>
          <p:spPr>
            <a:xfrm>
              <a:off x="735875" y="1915160"/>
              <a:ext cx="2011680" cy="2011680"/>
            </a:xfrm>
            <a:prstGeom prst="donut">
              <a:avLst>
                <a:gd name="adj" fmla="val 16218"/>
              </a:avLst>
            </a:prstGeom>
            <a:gradFill>
              <a:gsLst>
                <a:gs pos="15000">
                  <a:schemeClr val="bg1">
                    <a:lumMod val="0"/>
                    <a:lumOff val="100000"/>
                  </a:schemeClr>
                </a:gs>
                <a:gs pos="45000">
                  <a:srgbClr val="FFCC00">
                    <a:alpha val="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D246174-916C-46A2-92F5-54AF22EAB02D}"/>
                </a:ext>
              </a:extLst>
            </p:cNvPr>
            <p:cNvSpPr/>
            <p:nvPr/>
          </p:nvSpPr>
          <p:spPr>
            <a:xfrm>
              <a:off x="650967" y="1830252"/>
              <a:ext cx="2181497" cy="2181497"/>
            </a:xfrm>
            <a:prstGeom prst="ellipse">
              <a:avLst/>
            </a:prstGeom>
            <a:noFill/>
            <a:ln>
              <a:solidFill>
                <a:srgbClr val="0784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11">
              <a:extLst>
                <a:ext uri="{FF2B5EF4-FFF2-40B4-BE49-F238E27FC236}">
                  <a16:creationId xmlns:a16="http://schemas.microsoft.com/office/drawing/2014/main" id="{8BAC1E3F-1FBA-464C-9892-A1CA5DDE0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527" y="2323829"/>
              <a:ext cx="1482375" cy="1260299"/>
            </a:xfrm>
            <a:prstGeom prst="rect">
              <a:avLst/>
            </a:prstGeom>
          </p:spPr>
        </p:pic>
      </p:grpSp>
      <p:sp>
        <p:nvSpPr>
          <p:cNvPr id="35" name="TextBox 12">
            <a:extLst>
              <a:ext uri="{FF2B5EF4-FFF2-40B4-BE49-F238E27FC236}">
                <a16:creationId xmlns:a16="http://schemas.microsoft.com/office/drawing/2014/main" id="{EFC00828-0888-476B-904F-17BAC2F91892}"/>
              </a:ext>
            </a:extLst>
          </p:cNvPr>
          <p:cNvSpPr txBox="1"/>
          <p:nvPr/>
        </p:nvSpPr>
        <p:spPr>
          <a:xfrm>
            <a:off x="3438843" y="4036882"/>
            <a:ext cx="2239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ar-SY" sz="2400" b="1" dirty="0">
                <a:solidFill>
                  <a:srgbClr val="FFCC00"/>
                </a:solidFill>
              </a:rPr>
              <a:t>الغابات المدارية المطيرة</a:t>
            </a:r>
            <a:endParaRPr lang="en-US" sz="2400" b="1" dirty="0">
              <a:solidFill>
                <a:srgbClr val="FFCC00"/>
              </a:solidFill>
            </a:endParaRPr>
          </a:p>
        </p:txBody>
      </p:sp>
      <p:grpSp>
        <p:nvGrpSpPr>
          <p:cNvPr id="36" name="Group 48">
            <a:extLst>
              <a:ext uri="{FF2B5EF4-FFF2-40B4-BE49-F238E27FC236}">
                <a16:creationId xmlns:a16="http://schemas.microsoft.com/office/drawing/2014/main" id="{EB73BB3F-1878-441F-B367-1D154332CC02}"/>
              </a:ext>
            </a:extLst>
          </p:cNvPr>
          <p:cNvGrpSpPr/>
          <p:nvPr/>
        </p:nvGrpSpPr>
        <p:grpSpPr>
          <a:xfrm>
            <a:off x="6128297" y="1727764"/>
            <a:ext cx="2376156" cy="2283985"/>
            <a:chOff x="3311392" y="1727764"/>
            <a:chExt cx="2376156" cy="2283985"/>
          </a:xfrm>
        </p:grpSpPr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131E62CC-7E94-42F2-8AC4-1C73586B4488}"/>
                </a:ext>
              </a:extLst>
            </p:cNvPr>
            <p:cNvSpPr/>
            <p:nvPr/>
          </p:nvSpPr>
          <p:spPr>
            <a:xfrm rot="20528829">
              <a:off x="3311392" y="1727764"/>
              <a:ext cx="1915886" cy="1655757"/>
            </a:xfrm>
            <a:prstGeom prst="ellipse">
              <a:avLst/>
            </a:prstGeom>
            <a:gradFill>
              <a:gsLst>
                <a:gs pos="0">
                  <a:srgbClr val="0784E6"/>
                </a:gs>
                <a:gs pos="80000">
                  <a:srgbClr val="00040D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ircle: Hollow 17">
              <a:extLst>
                <a:ext uri="{FF2B5EF4-FFF2-40B4-BE49-F238E27FC236}">
                  <a16:creationId xmlns:a16="http://schemas.microsoft.com/office/drawing/2014/main" id="{B2C357D0-8B70-4600-90D8-B3FE7CA41BE5}"/>
                </a:ext>
              </a:extLst>
            </p:cNvPr>
            <p:cNvSpPr/>
            <p:nvPr/>
          </p:nvSpPr>
          <p:spPr>
            <a:xfrm>
              <a:off x="3590959" y="1915160"/>
              <a:ext cx="2011680" cy="2011680"/>
            </a:xfrm>
            <a:prstGeom prst="donut">
              <a:avLst>
                <a:gd name="adj" fmla="val 16218"/>
              </a:avLst>
            </a:prstGeom>
            <a:gradFill flip="none" rotWithShape="1">
              <a:gsLst>
                <a:gs pos="0">
                  <a:srgbClr val="006666"/>
                </a:gs>
                <a:gs pos="80000">
                  <a:srgbClr val="00CC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fla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Freeform: Shape 18">
              <a:extLst>
                <a:ext uri="{FF2B5EF4-FFF2-40B4-BE49-F238E27FC236}">
                  <a16:creationId xmlns:a16="http://schemas.microsoft.com/office/drawing/2014/main" id="{D9FDD7D7-46F9-400C-8D37-4E47F0C7C8D5}"/>
                </a:ext>
              </a:extLst>
            </p:cNvPr>
            <p:cNvSpPr/>
            <p:nvPr/>
          </p:nvSpPr>
          <p:spPr>
            <a:xfrm>
              <a:off x="3590959" y="2555643"/>
              <a:ext cx="1843997" cy="1371197"/>
            </a:xfrm>
            <a:custGeom>
              <a:avLst/>
              <a:gdLst>
                <a:gd name="connsiteX0" fmla="*/ 69469 w 1843997"/>
                <a:gd name="connsiteY0" fmla="*/ 0 h 1371197"/>
                <a:gd name="connsiteX1" fmla="*/ 79291 w 1843997"/>
                <a:gd name="connsiteY1" fmla="*/ 15153 h 1371197"/>
                <a:gd name="connsiteX2" fmla="*/ 260656 w 1843997"/>
                <a:gd name="connsiteY2" fmla="*/ 225457 h 1371197"/>
                <a:gd name="connsiteX3" fmla="*/ 333647 w 1843997"/>
                <a:gd name="connsiteY3" fmla="*/ 292020 h 1371197"/>
                <a:gd name="connsiteX4" fmla="*/ 326254 w 1843997"/>
                <a:gd name="connsiteY4" fmla="*/ 365357 h 1371197"/>
                <a:gd name="connsiteX5" fmla="*/ 1005840 w 1843997"/>
                <a:gd name="connsiteY5" fmla="*/ 1044943 h 1371197"/>
                <a:gd name="connsiteX6" fmla="*/ 1385803 w 1843997"/>
                <a:gd name="connsiteY6" fmla="*/ 928881 h 1371197"/>
                <a:gd name="connsiteX7" fmla="*/ 1469822 w 1843997"/>
                <a:gd name="connsiteY7" fmla="*/ 859559 h 1371197"/>
                <a:gd name="connsiteX8" fmla="*/ 1587162 w 1843997"/>
                <a:gd name="connsiteY8" fmla="*/ 885628 h 1371197"/>
                <a:gd name="connsiteX9" fmla="*/ 1754766 w 1843997"/>
                <a:gd name="connsiteY9" fmla="*/ 911966 h 1371197"/>
                <a:gd name="connsiteX10" fmla="*/ 1843997 w 1843997"/>
                <a:gd name="connsiteY10" fmla="*/ 920180 h 1371197"/>
                <a:gd name="connsiteX11" fmla="*/ 1839898 w 1843997"/>
                <a:gd name="connsiteY11" fmla="*/ 927732 h 1371197"/>
                <a:gd name="connsiteX12" fmla="*/ 1005840 w 1843997"/>
                <a:gd name="connsiteY12" fmla="*/ 1371197 h 1371197"/>
                <a:gd name="connsiteX13" fmla="*/ 0 w 1843997"/>
                <a:gd name="connsiteY13" fmla="*/ 365357 h 1371197"/>
                <a:gd name="connsiteX14" fmla="*/ 45221 w 1843997"/>
                <a:gd name="connsiteY14" fmla="*/ 66251 h 13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3997" h="1371197">
                  <a:moveTo>
                    <a:pt x="69469" y="0"/>
                  </a:moveTo>
                  <a:lnTo>
                    <a:pt x="79291" y="15153"/>
                  </a:lnTo>
                  <a:cubicBezTo>
                    <a:pt x="131003" y="87150"/>
                    <a:pt x="191757" y="157598"/>
                    <a:pt x="260656" y="225457"/>
                  </a:cubicBezTo>
                  <a:lnTo>
                    <a:pt x="333647" y="292020"/>
                  </a:lnTo>
                  <a:lnTo>
                    <a:pt x="326254" y="365357"/>
                  </a:lnTo>
                  <a:cubicBezTo>
                    <a:pt x="326254" y="740682"/>
                    <a:pt x="630515" y="1044943"/>
                    <a:pt x="1005840" y="1044943"/>
                  </a:cubicBezTo>
                  <a:cubicBezTo>
                    <a:pt x="1146587" y="1044943"/>
                    <a:pt x="1277341" y="1002156"/>
                    <a:pt x="1385803" y="928881"/>
                  </a:cubicBezTo>
                  <a:lnTo>
                    <a:pt x="1469822" y="859559"/>
                  </a:lnTo>
                  <a:lnTo>
                    <a:pt x="1587162" y="885628"/>
                  </a:lnTo>
                  <a:cubicBezTo>
                    <a:pt x="1643527" y="896309"/>
                    <a:pt x="1699451" y="905075"/>
                    <a:pt x="1754766" y="911966"/>
                  </a:cubicBezTo>
                  <a:lnTo>
                    <a:pt x="1843997" y="920180"/>
                  </a:lnTo>
                  <a:lnTo>
                    <a:pt x="1839898" y="927732"/>
                  </a:lnTo>
                  <a:cubicBezTo>
                    <a:pt x="1659142" y="1195287"/>
                    <a:pt x="1353034" y="1371197"/>
                    <a:pt x="1005840" y="1371197"/>
                  </a:cubicBezTo>
                  <a:cubicBezTo>
                    <a:pt x="450330" y="1371197"/>
                    <a:pt x="0" y="920867"/>
                    <a:pt x="0" y="365357"/>
                  </a:cubicBezTo>
                  <a:cubicBezTo>
                    <a:pt x="0" y="261199"/>
                    <a:pt x="15832" y="160739"/>
                    <a:pt x="45221" y="662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66">
                    <a:alpha val="0"/>
                  </a:srgbClr>
                </a:gs>
                <a:gs pos="88000">
                  <a:srgbClr val="0037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Circle: Hollow 19">
              <a:extLst>
                <a:ext uri="{FF2B5EF4-FFF2-40B4-BE49-F238E27FC236}">
                  <a16:creationId xmlns:a16="http://schemas.microsoft.com/office/drawing/2014/main" id="{D96AD240-AB48-4008-B8DA-47779D834917}"/>
                </a:ext>
              </a:extLst>
            </p:cNvPr>
            <p:cNvSpPr/>
            <p:nvPr/>
          </p:nvSpPr>
          <p:spPr>
            <a:xfrm>
              <a:off x="3610325" y="1890027"/>
              <a:ext cx="2011680" cy="2011680"/>
            </a:xfrm>
            <a:prstGeom prst="donut">
              <a:avLst>
                <a:gd name="adj" fmla="val 16218"/>
              </a:avLst>
            </a:prstGeom>
            <a:gradFill>
              <a:gsLst>
                <a:gs pos="15000">
                  <a:schemeClr val="bg1">
                    <a:lumMod val="0"/>
                    <a:lumOff val="100000"/>
                  </a:schemeClr>
                </a:gs>
                <a:gs pos="45000">
                  <a:srgbClr val="00CC66">
                    <a:alpha val="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20">
              <a:extLst>
                <a:ext uri="{FF2B5EF4-FFF2-40B4-BE49-F238E27FC236}">
                  <a16:creationId xmlns:a16="http://schemas.microsoft.com/office/drawing/2014/main" id="{B972971F-00F1-441F-8D1C-41E354ACC242}"/>
                </a:ext>
              </a:extLst>
            </p:cNvPr>
            <p:cNvSpPr/>
            <p:nvPr/>
          </p:nvSpPr>
          <p:spPr>
            <a:xfrm>
              <a:off x="3506051" y="1830252"/>
              <a:ext cx="2181497" cy="2181497"/>
            </a:xfrm>
            <a:prstGeom prst="ellipse">
              <a:avLst/>
            </a:prstGeom>
            <a:noFill/>
            <a:ln>
              <a:solidFill>
                <a:srgbClr val="0784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aphic 21">
              <a:extLst>
                <a:ext uri="{FF2B5EF4-FFF2-40B4-BE49-F238E27FC236}">
                  <a16:creationId xmlns:a16="http://schemas.microsoft.com/office/drawing/2014/main" id="{F80EA2E5-2A64-4DD1-925E-8C2C23CFF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381" y="2270623"/>
              <a:ext cx="1432831" cy="1227319"/>
            </a:xfrm>
            <a:prstGeom prst="rect">
              <a:avLst/>
            </a:prstGeom>
          </p:spPr>
        </p:pic>
      </p:grpSp>
      <p:sp>
        <p:nvSpPr>
          <p:cNvPr id="43" name="TextBox 22">
            <a:extLst>
              <a:ext uri="{FF2B5EF4-FFF2-40B4-BE49-F238E27FC236}">
                <a16:creationId xmlns:a16="http://schemas.microsoft.com/office/drawing/2014/main" id="{739D4DE9-9979-4C85-82E6-A5D3ECC681BA}"/>
              </a:ext>
            </a:extLst>
          </p:cNvPr>
          <p:cNvSpPr txBox="1"/>
          <p:nvPr/>
        </p:nvSpPr>
        <p:spPr>
          <a:xfrm>
            <a:off x="6427231" y="4036882"/>
            <a:ext cx="2102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ar-SY" sz="2000" b="1" dirty="0">
                <a:solidFill>
                  <a:srgbClr val="008D66"/>
                </a:solidFill>
              </a:rPr>
              <a:t>الأراضي العشبية (السافانا)</a:t>
            </a:r>
            <a:endParaRPr lang="en-US" sz="2000" b="1" dirty="0">
              <a:solidFill>
                <a:srgbClr val="008D66"/>
              </a:solidFill>
            </a:endParaRPr>
          </a:p>
        </p:txBody>
      </p:sp>
      <p:grpSp>
        <p:nvGrpSpPr>
          <p:cNvPr id="44" name="Group 49">
            <a:extLst>
              <a:ext uri="{FF2B5EF4-FFF2-40B4-BE49-F238E27FC236}">
                <a16:creationId xmlns:a16="http://schemas.microsoft.com/office/drawing/2014/main" id="{C788B406-9003-4E56-9515-8810DF151AA6}"/>
              </a:ext>
            </a:extLst>
          </p:cNvPr>
          <p:cNvGrpSpPr/>
          <p:nvPr/>
        </p:nvGrpSpPr>
        <p:grpSpPr>
          <a:xfrm>
            <a:off x="8983381" y="1727764"/>
            <a:ext cx="2376156" cy="2283985"/>
            <a:chOff x="6166476" y="1727764"/>
            <a:chExt cx="2376156" cy="2283985"/>
          </a:xfrm>
        </p:grpSpPr>
        <p:sp>
          <p:nvSpPr>
            <p:cNvPr id="45" name="Oval 25">
              <a:extLst>
                <a:ext uri="{FF2B5EF4-FFF2-40B4-BE49-F238E27FC236}">
                  <a16:creationId xmlns:a16="http://schemas.microsoft.com/office/drawing/2014/main" id="{03901FC3-7021-4134-BE66-C423C272EBBC}"/>
                </a:ext>
              </a:extLst>
            </p:cNvPr>
            <p:cNvSpPr/>
            <p:nvPr/>
          </p:nvSpPr>
          <p:spPr>
            <a:xfrm rot="20528829">
              <a:off x="6166476" y="1727764"/>
              <a:ext cx="1915886" cy="1655757"/>
            </a:xfrm>
            <a:prstGeom prst="ellipse">
              <a:avLst/>
            </a:prstGeom>
            <a:gradFill>
              <a:gsLst>
                <a:gs pos="0">
                  <a:srgbClr val="0784E6"/>
                </a:gs>
                <a:gs pos="80000">
                  <a:srgbClr val="00040D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ircle: Hollow 26">
              <a:extLst>
                <a:ext uri="{FF2B5EF4-FFF2-40B4-BE49-F238E27FC236}">
                  <a16:creationId xmlns:a16="http://schemas.microsoft.com/office/drawing/2014/main" id="{1B8D6E83-E5C0-456C-B400-867D91346D09}"/>
                </a:ext>
              </a:extLst>
            </p:cNvPr>
            <p:cNvSpPr/>
            <p:nvPr/>
          </p:nvSpPr>
          <p:spPr>
            <a:xfrm>
              <a:off x="6446043" y="1915160"/>
              <a:ext cx="2011680" cy="2011680"/>
            </a:xfrm>
            <a:prstGeom prst="donut">
              <a:avLst>
                <a:gd name="adj" fmla="val 16218"/>
              </a:avLst>
            </a:prstGeom>
            <a:gradFill flip="none" rotWithShape="1">
              <a:gsLst>
                <a:gs pos="0">
                  <a:srgbClr val="660066"/>
                </a:gs>
                <a:gs pos="80000">
                  <a:srgbClr val="FF33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fla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Freeform: Shape 27">
              <a:extLst>
                <a:ext uri="{FF2B5EF4-FFF2-40B4-BE49-F238E27FC236}">
                  <a16:creationId xmlns:a16="http://schemas.microsoft.com/office/drawing/2014/main" id="{7054EB5B-5F7B-4916-92C3-58E6AB38EE9B}"/>
                </a:ext>
              </a:extLst>
            </p:cNvPr>
            <p:cNvSpPr/>
            <p:nvPr/>
          </p:nvSpPr>
          <p:spPr>
            <a:xfrm>
              <a:off x="6446043" y="2555643"/>
              <a:ext cx="1843997" cy="1371197"/>
            </a:xfrm>
            <a:custGeom>
              <a:avLst/>
              <a:gdLst>
                <a:gd name="connsiteX0" fmla="*/ 69469 w 1843997"/>
                <a:gd name="connsiteY0" fmla="*/ 0 h 1371197"/>
                <a:gd name="connsiteX1" fmla="*/ 79291 w 1843997"/>
                <a:gd name="connsiteY1" fmla="*/ 15153 h 1371197"/>
                <a:gd name="connsiteX2" fmla="*/ 260656 w 1843997"/>
                <a:gd name="connsiteY2" fmla="*/ 225457 h 1371197"/>
                <a:gd name="connsiteX3" fmla="*/ 333647 w 1843997"/>
                <a:gd name="connsiteY3" fmla="*/ 292020 h 1371197"/>
                <a:gd name="connsiteX4" fmla="*/ 326254 w 1843997"/>
                <a:gd name="connsiteY4" fmla="*/ 365357 h 1371197"/>
                <a:gd name="connsiteX5" fmla="*/ 1005840 w 1843997"/>
                <a:gd name="connsiteY5" fmla="*/ 1044943 h 1371197"/>
                <a:gd name="connsiteX6" fmla="*/ 1385803 w 1843997"/>
                <a:gd name="connsiteY6" fmla="*/ 928881 h 1371197"/>
                <a:gd name="connsiteX7" fmla="*/ 1469822 w 1843997"/>
                <a:gd name="connsiteY7" fmla="*/ 859559 h 1371197"/>
                <a:gd name="connsiteX8" fmla="*/ 1587162 w 1843997"/>
                <a:gd name="connsiteY8" fmla="*/ 885628 h 1371197"/>
                <a:gd name="connsiteX9" fmla="*/ 1754766 w 1843997"/>
                <a:gd name="connsiteY9" fmla="*/ 911966 h 1371197"/>
                <a:gd name="connsiteX10" fmla="*/ 1843997 w 1843997"/>
                <a:gd name="connsiteY10" fmla="*/ 920180 h 1371197"/>
                <a:gd name="connsiteX11" fmla="*/ 1839898 w 1843997"/>
                <a:gd name="connsiteY11" fmla="*/ 927732 h 1371197"/>
                <a:gd name="connsiteX12" fmla="*/ 1005840 w 1843997"/>
                <a:gd name="connsiteY12" fmla="*/ 1371197 h 1371197"/>
                <a:gd name="connsiteX13" fmla="*/ 0 w 1843997"/>
                <a:gd name="connsiteY13" fmla="*/ 365357 h 1371197"/>
                <a:gd name="connsiteX14" fmla="*/ 45221 w 1843997"/>
                <a:gd name="connsiteY14" fmla="*/ 66251 h 13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3997" h="1371197">
                  <a:moveTo>
                    <a:pt x="69469" y="0"/>
                  </a:moveTo>
                  <a:lnTo>
                    <a:pt x="79291" y="15153"/>
                  </a:lnTo>
                  <a:cubicBezTo>
                    <a:pt x="131003" y="87150"/>
                    <a:pt x="191757" y="157598"/>
                    <a:pt x="260656" y="225457"/>
                  </a:cubicBezTo>
                  <a:lnTo>
                    <a:pt x="333647" y="292020"/>
                  </a:lnTo>
                  <a:lnTo>
                    <a:pt x="326254" y="365357"/>
                  </a:lnTo>
                  <a:cubicBezTo>
                    <a:pt x="326254" y="740682"/>
                    <a:pt x="630515" y="1044943"/>
                    <a:pt x="1005840" y="1044943"/>
                  </a:cubicBezTo>
                  <a:cubicBezTo>
                    <a:pt x="1146587" y="1044943"/>
                    <a:pt x="1277341" y="1002156"/>
                    <a:pt x="1385803" y="928881"/>
                  </a:cubicBezTo>
                  <a:lnTo>
                    <a:pt x="1469822" y="859559"/>
                  </a:lnTo>
                  <a:lnTo>
                    <a:pt x="1587162" y="885628"/>
                  </a:lnTo>
                  <a:cubicBezTo>
                    <a:pt x="1643527" y="896309"/>
                    <a:pt x="1699451" y="905075"/>
                    <a:pt x="1754766" y="911966"/>
                  </a:cubicBezTo>
                  <a:lnTo>
                    <a:pt x="1843997" y="920180"/>
                  </a:lnTo>
                  <a:lnTo>
                    <a:pt x="1839898" y="927732"/>
                  </a:lnTo>
                  <a:cubicBezTo>
                    <a:pt x="1659142" y="1195287"/>
                    <a:pt x="1353034" y="1371197"/>
                    <a:pt x="1005840" y="1371197"/>
                  </a:cubicBezTo>
                  <a:cubicBezTo>
                    <a:pt x="450330" y="1371197"/>
                    <a:pt x="0" y="920867"/>
                    <a:pt x="0" y="365357"/>
                  </a:cubicBezTo>
                  <a:cubicBezTo>
                    <a:pt x="0" y="261199"/>
                    <a:pt x="15832" y="160739"/>
                    <a:pt x="45221" y="662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99">
                    <a:alpha val="0"/>
                  </a:srgbClr>
                </a:gs>
                <a:gs pos="88000">
                  <a:srgbClr val="3600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Circle: Hollow 28">
              <a:extLst>
                <a:ext uri="{FF2B5EF4-FFF2-40B4-BE49-F238E27FC236}">
                  <a16:creationId xmlns:a16="http://schemas.microsoft.com/office/drawing/2014/main" id="{8958FD24-57AA-42C7-A026-C7D69C117E66}"/>
                </a:ext>
              </a:extLst>
            </p:cNvPr>
            <p:cNvSpPr/>
            <p:nvPr/>
          </p:nvSpPr>
          <p:spPr>
            <a:xfrm>
              <a:off x="6446043" y="1890027"/>
              <a:ext cx="2011680" cy="2011680"/>
            </a:xfrm>
            <a:prstGeom prst="donut">
              <a:avLst>
                <a:gd name="adj" fmla="val 16218"/>
              </a:avLst>
            </a:prstGeom>
            <a:gradFill>
              <a:gsLst>
                <a:gs pos="15000">
                  <a:schemeClr val="bg1">
                    <a:lumMod val="0"/>
                    <a:lumOff val="100000"/>
                  </a:schemeClr>
                </a:gs>
                <a:gs pos="45000">
                  <a:srgbClr val="FF3399">
                    <a:alpha val="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Oval 29">
              <a:extLst>
                <a:ext uri="{FF2B5EF4-FFF2-40B4-BE49-F238E27FC236}">
                  <a16:creationId xmlns:a16="http://schemas.microsoft.com/office/drawing/2014/main" id="{F8784DFF-0FF3-4A6B-88F3-BA4F56481DB5}"/>
                </a:ext>
              </a:extLst>
            </p:cNvPr>
            <p:cNvSpPr/>
            <p:nvPr/>
          </p:nvSpPr>
          <p:spPr>
            <a:xfrm>
              <a:off x="6361135" y="1830252"/>
              <a:ext cx="2181497" cy="2181497"/>
            </a:xfrm>
            <a:prstGeom prst="ellipse">
              <a:avLst/>
            </a:prstGeom>
            <a:noFill/>
            <a:ln>
              <a:solidFill>
                <a:srgbClr val="0784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Graphic 30">
              <a:extLst>
                <a:ext uri="{FF2B5EF4-FFF2-40B4-BE49-F238E27FC236}">
                  <a16:creationId xmlns:a16="http://schemas.microsoft.com/office/drawing/2014/main" id="{908EE561-4C11-48C2-8212-AF06B5FBE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882" y="2410018"/>
              <a:ext cx="1454000" cy="1087924"/>
            </a:xfrm>
            <a:prstGeom prst="rect">
              <a:avLst/>
            </a:prstGeom>
          </p:spPr>
        </p:pic>
      </p:grpSp>
      <p:sp>
        <p:nvSpPr>
          <p:cNvPr id="54" name="TextBox 31">
            <a:extLst>
              <a:ext uri="{FF2B5EF4-FFF2-40B4-BE49-F238E27FC236}">
                <a16:creationId xmlns:a16="http://schemas.microsoft.com/office/drawing/2014/main" id="{D73C1C60-4C2D-4672-9EDC-9C26BA0DF911}"/>
              </a:ext>
            </a:extLst>
          </p:cNvPr>
          <p:cNvSpPr txBox="1"/>
          <p:nvPr/>
        </p:nvSpPr>
        <p:spPr>
          <a:xfrm>
            <a:off x="8955461" y="3975326"/>
            <a:ext cx="2404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ar-SY" sz="2400" b="1" dirty="0">
                <a:solidFill>
                  <a:srgbClr val="A6157B"/>
                </a:solidFill>
              </a:rPr>
              <a:t>الأراضي العشبية المعتدلة</a:t>
            </a:r>
            <a:endParaRPr lang="en-US" sz="2400" b="1" dirty="0">
              <a:solidFill>
                <a:srgbClr val="A6157B"/>
              </a:solidFill>
            </a:endParaRPr>
          </a:p>
        </p:txBody>
      </p:sp>
      <p:sp>
        <p:nvSpPr>
          <p:cNvPr id="55" name="TextBox 42">
            <a:extLst>
              <a:ext uri="{FF2B5EF4-FFF2-40B4-BE49-F238E27FC236}">
                <a16:creationId xmlns:a16="http://schemas.microsoft.com/office/drawing/2014/main" id="{21AF14BE-6614-4C70-9232-3C2DB5AA2774}"/>
              </a:ext>
            </a:extLst>
          </p:cNvPr>
          <p:cNvSpPr txBox="1"/>
          <p:nvPr/>
        </p:nvSpPr>
        <p:spPr>
          <a:xfrm>
            <a:off x="2932562" y="5114100"/>
            <a:ext cx="2988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</a:rPr>
              <a:t>أشجارها كثيفة، غزيرة الأمطار، تتميز بثبات متوسط الحرارة </a:t>
            </a:r>
          </a:p>
          <a:p>
            <a:pPr algn="ctr"/>
            <a:r>
              <a:rPr lang="ar-SY" sz="2000" b="1" dirty="0">
                <a:solidFill>
                  <a:schemeClr val="bg1"/>
                </a:solidFill>
              </a:rPr>
              <a:t>اليومية طوال أيام السنة.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FE4802A4-6009-4647-8F37-A1235D9E58D7}"/>
              </a:ext>
            </a:extLst>
          </p:cNvPr>
          <p:cNvSpPr txBox="1"/>
          <p:nvPr/>
        </p:nvSpPr>
        <p:spPr>
          <a:xfrm>
            <a:off x="6076110" y="5090270"/>
            <a:ext cx="2879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</a:rPr>
              <a:t>أعشابها طويلة، تقل أو تنعدم فيها الأشجار. يتواجد أفضل </a:t>
            </a:r>
          </a:p>
          <a:p>
            <a:pPr algn="ctr"/>
            <a:r>
              <a:rPr lang="ar-SY" sz="2000" b="1" dirty="0">
                <a:solidFill>
                  <a:schemeClr val="bg1"/>
                </a:solidFill>
              </a:rPr>
              <a:t>نماذجها في أفريقيا حيث تكثر </a:t>
            </a:r>
          </a:p>
          <a:p>
            <a:pPr algn="ctr"/>
            <a:r>
              <a:rPr lang="ar-SY" sz="2000" b="1" dirty="0">
                <a:solidFill>
                  <a:schemeClr val="bg1"/>
                </a:solidFill>
              </a:rPr>
              <a:t>الحيوانات آكلة الأعشاب.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7" name="TextBox 44">
            <a:extLst>
              <a:ext uri="{FF2B5EF4-FFF2-40B4-BE49-F238E27FC236}">
                <a16:creationId xmlns:a16="http://schemas.microsoft.com/office/drawing/2014/main" id="{FA1BE47A-EBAB-4FC2-A849-8B0C77B66C2D}"/>
              </a:ext>
            </a:extLst>
          </p:cNvPr>
          <p:cNvSpPr txBox="1"/>
          <p:nvPr/>
        </p:nvSpPr>
        <p:spPr>
          <a:xfrm>
            <a:off x="9049886" y="5090269"/>
            <a:ext cx="2816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</a:rPr>
              <a:t>منتشرة في المناطق الداخلية من القارات. تمثل المناطق الانتقالية بين الصحارى والغابات المعتدلة</a:t>
            </a:r>
            <a:endParaRPr lang="en-US" sz="2000" b="1" dirty="0">
              <a:solidFill>
                <a:schemeClr val="bg1"/>
              </a:solidFill>
            </a:endParaRPr>
          </a:p>
          <a:p>
            <a:pPr algn="r"/>
            <a:endParaRPr lang="ar-SY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00" y="2913787"/>
            <a:ext cx="990607" cy="636623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6"/>
            <a:ext cx="2786743" cy="1371176"/>
            <a:chOff x="538318" y="1529365"/>
            <a:chExt cx="2658769" cy="109731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690322"/>
              <a:ext cx="639591" cy="2955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538318" y="2008525"/>
              <a:ext cx="2491096" cy="570757"/>
              <a:chOff x="3049957" y="5466316"/>
              <a:chExt cx="2491096" cy="57075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النظام البيئي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049957" y="5766139"/>
                <a:ext cx="2491096" cy="270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البيئات الحيوية على سطح الأرض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1" name="Group 47">
            <a:extLst>
              <a:ext uri="{FF2B5EF4-FFF2-40B4-BE49-F238E27FC236}">
                <a16:creationId xmlns:a16="http://schemas.microsoft.com/office/drawing/2014/main" id="{7E6B6961-78BF-4001-8F04-512F86F0E98C}"/>
              </a:ext>
            </a:extLst>
          </p:cNvPr>
          <p:cNvGrpSpPr/>
          <p:nvPr/>
        </p:nvGrpSpPr>
        <p:grpSpPr>
          <a:xfrm>
            <a:off x="3311392" y="1727764"/>
            <a:ext cx="2376156" cy="2283985"/>
            <a:chOff x="456308" y="1727764"/>
            <a:chExt cx="2376156" cy="2283985"/>
          </a:xfrm>
        </p:grpSpPr>
        <p:sp>
          <p:nvSpPr>
            <p:cNvPr id="63" name="Oval 9">
              <a:extLst>
                <a:ext uri="{FF2B5EF4-FFF2-40B4-BE49-F238E27FC236}">
                  <a16:creationId xmlns:a16="http://schemas.microsoft.com/office/drawing/2014/main" id="{7CB0716E-87B9-44D4-87F2-FF7853B846EA}"/>
                </a:ext>
              </a:extLst>
            </p:cNvPr>
            <p:cNvSpPr/>
            <p:nvPr/>
          </p:nvSpPr>
          <p:spPr>
            <a:xfrm rot="20528829">
              <a:off x="456308" y="1727764"/>
              <a:ext cx="1915886" cy="1655757"/>
            </a:xfrm>
            <a:prstGeom prst="ellipse">
              <a:avLst/>
            </a:prstGeom>
            <a:gradFill>
              <a:gsLst>
                <a:gs pos="0">
                  <a:srgbClr val="0784E6"/>
                </a:gs>
                <a:gs pos="80000">
                  <a:srgbClr val="00040D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ircle: Hollow 3">
              <a:extLst>
                <a:ext uri="{FF2B5EF4-FFF2-40B4-BE49-F238E27FC236}">
                  <a16:creationId xmlns:a16="http://schemas.microsoft.com/office/drawing/2014/main" id="{5EB0E79F-F57E-4595-968F-352312610362}"/>
                </a:ext>
              </a:extLst>
            </p:cNvPr>
            <p:cNvSpPr/>
            <p:nvPr/>
          </p:nvSpPr>
          <p:spPr>
            <a:xfrm>
              <a:off x="735875" y="1915160"/>
              <a:ext cx="2011680" cy="2011680"/>
            </a:xfrm>
            <a:prstGeom prst="donut">
              <a:avLst>
                <a:gd name="adj" fmla="val 16218"/>
              </a:avLst>
            </a:prstGeom>
            <a:gradFill flip="none" rotWithShape="1">
              <a:gsLst>
                <a:gs pos="0">
                  <a:srgbClr val="CC3300"/>
                </a:gs>
                <a:gs pos="80000">
                  <a:srgbClr val="FFCC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fla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Freeform: Shape 7">
              <a:extLst>
                <a:ext uri="{FF2B5EF4-FFF2-40B4-BE49-F238E27FC236}">
                  <a16:creationId xmlns:a16="http://schemas.microsoft.com/office/drawing/2014/main" id="{EC843029-9B39-41C1-AC87-C6CDF18332AD}"/>
                </a:ext>
              </a:extLst>
            </p:cNvPr>
            <p:cNvSpPr/>
            <p:nvPr/>
          </p:nvSpPr>
          <p:spPr>
            <a:xfrm>
              <a:off x="735875" y="2555643"/>
              <a:ext cx="1843997" cy="1371197"/>
            </a:xfrm>
            <a:custGeom>
              <a:avLst/>
              <a:gdLst>
                <a:gd name="connsiteX0" fmla="*/ 69469 w 1843997"/>
                <a:gd name="connsiteY0" fmla="*/ 0 h 1371197"/>
                <a:gd name="connsiteX1" fmla="*/ 79291 w 1843997"/>
                <a:gd name="connsiteY1" fmla="*/ 15153 h 1371197"/>
                <a:gd name="connsiteX2" fmla="*/ 260656 w 1843997"/>
                <a:gd name="connsiteY2" fmla="*/ 225457 h 1371197"/>
                <a:gd name="connsiteX3" fmla="*/ 333647 w 1843997"/>
                <a:gd name="connsiteY3" fmla="*/ 292020 h 1371197"/>
                <a:gd name="connsiteX4" fmla="*/ 326254 w 1843997"/>
                <a:gd name="connsiteY4" fmla="*/ 365357 h 1371197"/>
                <a:gd name="connsiteX5" fmla="*/ 1005840 w 1843997"/>
                <a:gd name="connsiteY5" fmla="*/ 1044943 h 1371197"/>
                <a:gd name="connsiteX6" fmla="*/ 1385803 w 1843997"/>
                <a:gd name="connsiteY6" fmla="*/ 928881 h 1371197"/>
                <a:gd name="connsiteX7" fmla="*/ 1469822 w 1843997"/>
                <a:gd name="connsiteY7" fmla="*/ 859559 h 1371197"/>
                <a:gd name="connsiteX8" fmla="*/ 1587162 w 1843997"/>
                <a:gd name="connsiteY8" fmla="*/ 885628 h 1371197"/>
                <a:gd name="connsiteX9" fmla="*/ 1754766 w 1843997"/>
                <a:gd name="connsiteY9" fmla="*/ 911966 h 1371197"/>
                <a:gd name="connsiteX10" fmla="*/ 1843997 w 1843997"/>
                <a:gd name="connsiteY10" fmla="*/ 920180 h 1371197"/>
                <a:gd name="connsiteX11" fmla="*/ 1839898 w 1843997"/>
                <a:gd name="connsiteY11" fmla="*/ 927732 h 1371197"/>
                <a:gd name="connsiteX12" fmla="*/ 1005840 w 1843997"/>
                <a:gd name="connsiteY12" fmla="*/ 1371197 h 1371197"/>
                <a:gd name="connsiteX13" fmla="*/ 0 w 1843997"/>
                <a:gd name="connsiteY13" fmla="*/ 365357 h 1371197"/>
                <a:gd name="connsiteX14" fmla="*/ 45221 w 1843997"/>
                <a:gd name="connsiteY14" fmla="*/ 66251 h 13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3997" h="1371197">
                  <a:moveTo>
                    <a:pt x="69469" y="0"/>
                  </a:moveTo>
                  <a:lnTo>
                    <a:pt x="79291" y="15153"/>
                  </a:lnTo>
                  <a:cubicBezTo>
                    <a:pt x="131003" y="87150"/>
                    <a:pt x="191757" y="157598"/>
                    <a:pt x="260656" y="225457"/>
                  </a:cubicBezTo>
                  <a:lnTo>
                    <a:pt x="333647" y="292020"/>
                  </a:lnTo>
                  <a:lnTo>
                    <a:pt x="326254" y="365357"/>
                  </a:lnTo>
                  <a:cubicBezTo>
                    <a:pt x="326254" y="740682"/>
                    <a:pt x="630515" y="1044943"/>
                    <a:pt x="1005840" y="1044943"/>
                  </a:cubicBezTo>
                  <a:cubicBezTo>
                    <a:pt x="1146587" y="1044943"/>
                    <a:pt x="1277341" y="1002156"/>
                    <a:pt x="1385803" y="928881"/>
                  </a:cubicBezTo>
                  <a:lnTo>
                    <a:pt x="1469822" y="859559"/>
                  </a:lnTo>
                  <a:lnTo>
                    <a:pt x="1587162" y="885628"/>
                  </a:lnTo>
                  <a:cubicBezTo>
                    <a:pt x="1643527" y="896309"/>
                    <a:pt x="1699451" y="905075"/>
                    <a:pt x="1754766" y="911966"/>
                  </a:cubicBezTo>
                  <a:lnTo>
                    <a:pt x="1843997" y="920180"/>
                  </a:lnTo>
                  <a:lnTo>
                    <a:pt x="1839898" y="927732"/>
                  </a:lnTo>
                  <a:cubicBezTo>
                    <a:pt x="1659142" y="1195287"/>
                    <a:pt x="1353034" y="1371197"/>
                    <a:pt x="1005840" y="1371197"/>
                  </a:cubicBezTo>
                  <a:cubicBezTo>
                    <a:pt x="450330" y="1371197"/>
                    <a:pt x="0" y="920867"/>
                    <a:pt x="0" y="365357"/>
                  </a:cubicBezTo>
                  <a:cubicBezTo>
                    <a:pt x="0" y="261199"/>
                    <a:pt x="15832" y="160739"/>
                    <a:pt x="45221" y="662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alpha val="0"/>
                  </a:srgbClr>
                </a:gs>
                <a:gs pos="88000">
                  <a:srgbClr val="701B00">
                    <a:alpha val="8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Circle: Hollow 5">
              <a:extLst>
                <a:ext uri="{FF2B5EF4-FFF2-40B4-BE49-F238E27FC236}">
                  <a16:creationId xmlns:a16="http://schemas.microsoft.com/office/drawing/2014/main" id="{C6E0BAED-0A68-42AB-87C4-03C15181E5E5}"/>
                </a:ext>
              </a:extLst>
            </p:cNvPr>
            <p:cNvSpPr/>
            <p:nvPr/>
          </p:nvSpPr>
          <p:spPr>
            <a:xfrm>
              <a:off x="735875" y="1915160"/>
              <a:ext cx="2011680" cy="2011680"/>
            </a:xfrm>
            <a:prstGeom prst="donut">
              <a:avLst>
                <a:gd name="adj" fmla="val 16218"/>
              </a:avLst>
            </a:prstGeom>
            <a:gradFill>
              <a:gsLst>
                <a:gs pos="15000">
                  <a:schemeClr val="bg1">
                    <a:lumMod val="0"/>
                    <a:lumOff val="100000"/>
                  </a:schemeClr>
                </a:gs>
                <a:gs pos="45000">
                  <a:srgbClr val="FFCC00">
                    <a:alpha val="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3D246174-916C-46A2-92F5-54AF22EAB02D}"/>
                </a:ext>
              </a:extLst>
            </p:cNvPr>
            <p:cNvSpPr/>
            <p:nvPr/>
          </p:nvSpPr>
          <p:spPr>
            <a:xfrm>
              <a:off x="650967" y="1830252"/>
              <a:ext cx="2181497" cy="2181497"/>
            </a:xfrm>
            <a:prstGeom prst="ellipse">
              <a:avLst/>
            </a:prstGeom>
            <a:noFill/>
            <a:ln>
              <a:solidFill>
                <a:srgbClr val="0784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Graphic 11">
              <a:extLst>
                <a:ext uri="{FF2B5EF4-FFF2-40B4-BE49-F238E27FC236}">
                  <a16:creationId xmlns:a16="http://schemas.microsoft.com/office/drawing/2014/main" id="{8BAC1E3F-1FBA-464C-9892-A1CA5DDE0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527" y="2460452"/>
              <a:ext cx="1482375" cy="987053"/>
            </a:xfrm>
            <a:prstGeom prst="rect">
              <a:avLst/>
            </a:prstGeom>
          </p:spPr>
        </p:pic>
      </p:grpSp>
      <p:sp>
        <p:nvSpPr>
          <p:cNvPr id="73" name="TextBox 12">
            <a:extLst>
              <a:ext uri="{FF2B5EF4-FFF2-40B4-BE49-F238E27FC236}">
                <a16:creationId xmlns:a16="http://schemas.microsoft.com/office/drawing/2014/main" id="{EFC00828-0888-476B-904F-17BAC2F91892}"/>
              </a:ext>
            </a:extLst>
          </p:cNvPr>
          <p:cNvSpPr txBox="1"/>
          <p:nvPr/>
        </p:nvSpPr>
        <p:spPr>
          <a:xfrm>
            <a:off x="3477022" y="4036882"/>
            <a:ext cx="2239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ar-SY" sz="2400" b="1" dirty="0">
                <a:solidFill>
                  <a:srgbClr val="FFCC00"/>
                </a:solidFill>
              </a:rPr>
              <a:t>التندرا</a:t>
            </a:r>
          </a:p>
        </p:txBody>
      </p:sp>
      <p:grpSp>
        <p:nvGrpSpPr>
          <p:cNvPr id="74" name="Group 48">
            <a:extLst>
              <a:ext uri="{FF2B5EF4-FFF2-40B4-BE49-F238E27FC236}">
                <a16:creationId xmlns:a16="http://schemas.microsoft.com/office/drawing/2014/main" id="{EB73BB3F-1878-441F-B367-1D154332CC02}"/>
              </a:ext>
            </a:extLst>
          </p:cNvPr>
          <p:cNvGrpSpPr/>
          <p:nvPr/>
        </p:nvGrpSpPr>
        <p:grpSpPr>
          <a:xfrm>
            <a:off x="6166476" y="1727764"/>
            <a:ext cx="2376156" cy="2283985"/>
            <a:chOff x="3311392" y="1727764"/>
            <a:chExt cx="2376156" cy="2283985"/>
          </a:xfrm>
        </p:grpSpPr>
        <p:sp>
          <p:nvSpPr>
            <p:cNvPr id="75" name="Oval 16">
              <a:extLst>
                <a:ext uri="{FF2B5EF4-FFF2-40B4-BE49-F238E27FC236}">
                  <a16:creationId xmlns:a16="http://schemas.microsoft.com/office/drawing/2014/main" id="{131E62CC-7E94-42F2-8AC4-1C73586B4488}"/>
                </a:ext>
              </a:extLst>
            </p:cNvPr>
            <p:cNvSpPr/>
            <p:nvPr/>
          </p:nvSpPr>
          <p:spPr>
            <a:xfrm rot="20528829">
              <a:off x="3311392" y="1727764"/>
              <a:ext cx="1915886" cy="1655757"/>
            </a:xfrm>
            <a:prstGeom prst="ellipse">
              <a:avLst/>
            </a:prstGeom>
            <a:gradFill>
              <a:gsLst>
                <a:gs pos="0">
                  <a:srgbClr val="0784E6"/>
                </a:gs>
                <a:gs pos="80000">
                  <a:srgbClr val="00040D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ircle: Hollow 17">
              <a:extLst>
                <a:ext uri="{FF2B5EF4-FFF2-40B4-BE49-F238E27FC236}">
                  <a16:creationId xmlns:a16="http://schemas.microsoft.com/office/drawing/2014/main" id="{B2C357D0-8B70-4600-90D8-B3FE7CA41BE5}"/>
                </a:ext>
              </a:extLst>
            </p:cNvPr>
            <p:cNvSpPr/>
            <p:nvPr/>
          </p:nvSpPr>
          <p:spPr>
            <a:xfrm>
              <a:off x="3590959" y="1915160"/>
              <a:ext cx="2011680" cy="2011680"/>
            </a:xfrm>
            <a:prstGeom prst="donut">
              <a:avLst>
                <a:gd name="adj" fmla="val 16218"/>
              </a:avLst>
            </a:prstGeom>
            <a:gradFill flip="none" rotWithShape="1">
              <a:gsLst>
                <a:gs pos="0">
                  <a:srgbClr val="006666"/>
                </a:gs>
                <a:gs pos="80000">
                  <a:srgbClr val="00CC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fla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Freeform: Shape 18">
              <a:extLst>
                <a:ext uri="{FF2B5EF4-FFF2-40B4-BE49-F238E27FC236}">
                  <a16:creationId xmlns:a16="http://schemas.microsoft.com/office/drawing/2014/main" id="{D9FDD7D7-46F9-400C-8D37-4E47F0C7C8D5}"/>
                </a:ext>
              </a:extLst>
            </p:cNvPr>
            <p:cNvSpPr/>
            <p:nvPr/>
          </p:nvSpPr>
          <p:spPr>
            <a:xfrm>
              <a:off x="3590959" y="2555643"/>
              <a:ext cx="1843997" cy="1371197"/>
            </a:xfrm>
            <a:custGeom>
              <a:avLst/>
              <a:gdLst>
                <a:gd name="connsiteX0" fmla="*/ 69469 w 1843997"/>
                <a:gd name="connsiteY0" fmla="*/ 0 h 1371197"/>
                <a:gd name="connsiteX1" fmla="*/ 79291 w 1843997"/>
                <a:gd name="connsiteY1" fmla="*/ 15153 h 1371197"/>
                <a:gd name="connsiteX2" fmla="*/ 260656 w 1843997"/>
                <a:gd name="connsiteY2" fmla="*/ 225457 h 1371197"/>
                <a:gd name="connsiteX3" fmla="*/ 333647 w 1843997"/>
                <a:gd name="connsiteY3" fmla="*/ 292020 h 1371197"/>
                <a:gd name="connsiteX4" fmla="*/ 326254 w 1843997"/>
                <a:gd name="connsiteY4" fmla="*/ 365357 h 1371197"/>
                <a:gd name="connsiteX5" fmla="*/ 1005840 w 1843997"/>
                <a:gd name="connsiteY5" fmla="*/ 1044943 h 1371197"/>
                <a:gd name="connsiteX6" fmla="*/ 1385803 w 1843997"/>
                <a:gd name="connsiteY6" fmla="*/ 928881 h 1371197"/>
                <a:gd name="connsiteX7" fmla="*/ 1469822 w 1843997"/>
                <a:gd name="connsiteY7" fmla="*/ 859559 h 1371197"/>
                <a:gd name="connsiteX8" fmla="*/ 1587162 w 1843997"/>
                <a:gd name="connsiteY8" fmla="*/ 885628 h 1371197"/>
                <a:gd name="connsiteX9" fmla="*/ 1754766 w 1843997"/>
                <a:gd name="connsiteY9" fmla="*/ 911966 h 1371197"/>
                <a:gd name="connsiteX10" fmla="*/ 1843997 w 1843997"/>
                <a:gd name="connsiteY10" fmla="*/ 920180 h 1371197"/>
                <a:gd name="connsiteX11" fmla="*/ 1839898 w 1843997"/>
                <a:gd name="connsiteY11" fmla="*/ 927732 h 1371197"/>
                <a:gd name="connsiteX12" fmla="*/ 1005840 w 1843997"/>
                <a:gd name="connsiteY12" fmla="*/ 1371197 h 1371197"/>
                <a:gd name="connsiteX13" fmla="*/ 0 w 1843997"/>
                <a:gd name="connsiteY13" fmla="*/ 365357 h 1371197"/>
                <a:gd name="connsiteX14" fmla="*/ 45221 w 1843997"/>
                <a:gd name="connsiteY14" fmla="*/ 66251 h 13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3997" h="1371197">
                  <a:moveTo>
                    <a:pt x="69469" y="0"/>
                  </a:moveTo>
                  <a:lnTo>
                    <a:pt x="79291" y="15153"/>
                  </a:lnTo>
                  <a:cubicBezTo>
                    <a:pt x="131003" y="87150"/>
                    <a:pt x="191757" y="157598"/>
                    <a:pt x="260656" y="225457"/>
                  </a:cubicBezTo>
                  <a:lnTo>
                    <a:pt x="333647" y="292020"/>
                  </a:lnTo>
                  <a:lnTo>
                    <a:pt x="326254" y="365357"/>
                  </a:lnTo>
                  <a:cubicBezTo>
                    <a:pt x="326254" y="740682"/>
                    <a:pt x="630515" y="1044943"/>
                    <a:pt x="1005840" y="1044943"/>
                  </a:cubicBezTo>
                  <a:cubicBezTo>
                    <a:pt x="1146587" y="1044943"/>
                    <a:pt x="1277341" y="1002156"/>
                    <a:pt x="1385803" y="928881"/>
                  </a:cubicBezTo>
                  <a:lnTo>
                    <a:pt x="1469822" y="859559"/>
                  </a:lnTo>
                  <a:lnTo>
                    <a:pt x="1587162" y="885628"/>
                  </a:lnTo>
                  <a:cubicBezTo>
                    <a:pt x="1643527" y="896309"/>
                    <a:pt x="1699451" y="905075"/>
                    <a:pt x="1754766" y="911966"/>
                  </a:cubicBezTo>
                  <a:lnTo>
                    <a:pt x="1843997" y="920180"/>
                  </a:lnTo>
                  <a:lnTo>
                    <a:pt x="1839898" y="927732"/>
                  </a:lnTo>
                  <a:cubicBezTo>
                    <a:pt x="1659142" y="1195287"/>
                    <a:pt x="1353034" y="1371197"/>
                    <a:pt x="1005840" y="1371197"/>
                  </a:cubicBezTo>
                  <a:cubicBezTo>
                    <a:pt x="450330" y="1371197"/>
                    <a:pt x="0" y="920867"/>
                    <a:pt x="0" y="365357"/>
                  </a:cubicBezTo>
                  <a:cubicBezTo>
                    <a:pt x="0" y="261199"/>
                    <a:pt x="15832" y="160739"/>
                    <a:pt x="45221" y="662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66">
                    <a:alpha val="0"/>
                  </a:srgbClr>
                </a:gs>
                <a:gs pos="88000">
                  <a:srgbClr val="0037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Circle: Hollow 19">
              <a:extLst>
                <a:ext uri="{FF2B5EF4-FFF2-40B4-BE49-F238E27FC236}">
                  <a16:creationId xmlns:a16="http://schemas.microsoft.com/office/drawing/2014/main" id="{D96AD240-AB48-4008-B8DA-47779D834917}"/>
                </a:ext>
              </a:extLst>
            </p:cNvPr>
            <p:cNvSpPr/>
            <p:nvPr/>
          </p:nvSpPr>
          <p:spPr>
            <a:xfrm>
              <a:off x="3610325" y="1890027"/>
              <a:ext cx="2011680" cy="2011680"/>
            </a:xfrm>
            <a:prstGeom prst="donut">
              <a:avLst>
                <a:gd name="adj" fmla="val 16218"/>
              </a:avLst>
            </a:prstGeom>
            <a:gradFill>
              <a:gsLst>
                <a:gs pos="15000">
                  <a:schemeClr val="bg1">
                    <a:lumMod val="0"/>
                    <a:lumOff val="100000"/>
                  </a:schemeClr>
                </a:gs>
                <a:gs pos="45000">
                  <a:srgbClr val="00CC66">
                    <a:alpha val="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Oval 20">
              <a:extLst>
                <a:ext uri="{FF2B5EF4-FFF2-40B4-BE49-F238E27FC236}">
                  <a16:creationId xmlns:a16="http://schemas.microsoft.com/office/drawing/2014/main" id="{B972971F-00F1-441F-8D1C-41E354ACC242}"/>
                </a:ext>
              </a:extLst>
            </p:cNvPr>
            <p:cNvSpPr/>
            <p:nvPr/>
          </p:nvSpPr>
          <p:spPr>
            <a:xfrm>
              <a:off x="3506051" y="1830252"/>
              <a:ext cx="2181497" cy="2181497"/>
            </a:xfrm>
            <a:prstGeom prst="ellipse">
              <a:avLst/>
            </a:prstGeom>
            <a:noFill/>
            <a:ln>
              <a:solidFill>
                <a:srgbClr val="0784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Graphic 21">
              <a:extLst>
                <a:ext uri="{FF2B5EF4-FFF2-40B4-BE49-F238E27FC236}">
                  <a16:creationId xmlns:a16="http://schemas.microsoft.com/office/drawing/2014/main" id="{F80EA2E5-2A64-4DD1-925E-8C2C23CFF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381" y="2412413"/>
              <a:ext cx="1432831" cy="943739"/>
            </a:xfrm>
            <a:prstGeom prst="rect">
              <a:avLst/>
            </a:prstGeom>
          </p:spPr>
        </p:pic>
      </p:grpSp>
      <p:sp>
        <p:nvSpPr>
          <p:cNvPr id="81" name="TextBox 22">
            <a:extLst>
              <a:ext uri="{FF2B5EF4-FFF2-40B4-BE49-F238E27FC236}">
                <a16:creationId xmlns:a16="http://schemas.microsoft.com/office/drawing/2014/main" id="{739D4DE9-9979-4C85-82E6-A5D3ECC681BA}"/>
              </a:ext>
            </a:extLst>
          </p:cNvPr>
          <p:cNvSpPr txBox="1"/>
          <p:nvPr/>
        </p:nvSpPr>
        <p:spPr>
          <a:xfrm>
            <a:off x="5958798" y="4036882"/>
            <a:ext cx="2609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ar-SY" sz="2000" b="1" dirty="0">
                <a:solidFill>
                  <a:srgbClr val="008D66"/>
                </a:solidFill>
              </a:rPr>
              <a:t>الغابات المخروطية ( التايغا )</a:t>
            </a:r>
            <a:endParaRPr lang="en-US" sz="2000" b="1" dirty="0">
              <a:solidFill>
                <a:srgbClr val="008D66"/>
              </a:solidFill>
            </a:endParaRPr>
          </a:p>
        </p:txBody>
      </p:sp>
      <p:grpSp>
        <p:nvGrpSpPr>
          <p:cNvPr id="82" name="Group 49">
            <a:extLst>
              <a:ext uri="{FF2B5EF4-FFF2-40B4-BE49-F238E27FC236}">
                <a16:creationId xmlns:a16="http://schemas.microsoft.com/office/drawing/2014/main" id="{C788B406-9003-4E56-9515-8810DF151AA6}"/>
              </a:ext>
            </a:extLst>
          </p:cNvPr>
          <p:cNvGrpSpPr/>
          <p:nvPr/>
        </p:nvGrpSpPr>
        <p:grpSpPr>
          <a:xfrm>
            <a:off x="9021560" y="1727764"/>
            <a:ext cx="2376156" cy="2283985"/>
            <a:chOff x="6166476" y="1727764"/>
            <a:chExt cx="2376156" cy="2283985"/>
          </a:xfrm>
        </p:grpSpPr>
        <p:sp>
          <p:nvSpPr>
            <p:cNvPr id="83" name="Oval 25">
              <a:extLst>
                <a:ext uri="{FF2B5EF4-FFF2-40B4-BE49-F238E27FC236}">
                  <a16:creationId xmlns:a16="http://schemas.microsoft.com/office/drawing/2014/main" id="{03901FC3-7021-4134-BE66-C423C272EBBC}"/>
                </a:ext>
              </a:extLst>
            </p:cNvPr>
            <p:cNvSpPr/>
            <p:nvPr/>
          </p:nvSpPr>
          <p:spPr>
            <a:xfrm rot="20528829">
              <a:off x="6166476" y="1727764"/>
              <a:ext cx="1915886" cy="1655757"/>
            </a:xfrm>
            <a:prstGeom prst="ellipse">
              <a:avLst/>
            </a:prstGeom>
            <a:gradFill>
              <a:gsLst>
                <a:gs pos="0">
                  <a:srgbClr val="0784E6"/>
                </a:gs>
                <a:gs pos="80000">
                  <a:srgbClr val="00040D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ircle: Hollow 26">
              <a:extLst>
                <a:ext uri="{FF2B5EF4-FFF2-40B4-BE49-F238E27FC236}">
                  <a16:creationId xmlns:a16="http://schemas.microsoft.com/office/drawing/2014/main" id="{1B8D6E83-E5C0-456C-B400-867D91346D09}"/>
                </a:ext>
              </a:extLst>
            </p:cNvPr>
            <p:cNvSpPr/>
            <p:nvPr/>
          </p:nvSpPr>
          <p:spPr>
            <a:xfrm>
              <a:off x="6446043" y="1915160"/>
              <a:ext cx="2011680" cy="2011680"/>
            </a:xfrm>
            <a:prstGeom prst="donut">
              <a:avLst>
                <a:gd name="adj" fmla="val 16218"/>
              </a:avLst>
            </a:prstGeom>
            <a:gradFill flip="none" rotWithShape="1">
              <a:gsLst>
                <a:gs pos="0">
                  <a:srgbClr val="660066"/>
                </a:gs>
                <a:gs pos="80000">
                  <a:srgbClr val="FF33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fla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Freeform: Shape 27">
              <a:extLst>
                <a:ext uri="{FF2B5EF4-FFF2-40B4-BE49-F238E27FC236}">
                  <a16:creationId xmlns:a16="http://schemas.microsoft.com/office/drawing/2014/main" id="{7054EB5B-5F7B-4916-92C3-58E6AB38EE9B}"/>
                </a:ext>
              </a:extLst>
            </p:cNvPr>
            <p:cNvSpPr/>
            <p:nvPr/>
          </p:nvSpPr>
          <p:spPr>
            <a:xfrm>
              <a:off x="6446043" y="2555643"/>
              <a:ext cx="1843997" cy="1371197"/>
            </a:xfrm>
            <a:custGeom>
              <a:avLst/>
              <a:gdLst>
                <a:gd name="connsiteX0" fmla="*/ 69469 w 1843997"/>
                <a:gd name="connsiteY0" fmla="*/ 0 h 1371197"/>
                <a:gd name="connsiteX1" fmla="*/ 79291 w 1843997"/>
                <a:gd name="connsiteY1" fmla="*/ 15153 h 1371197"/>
                <a:gd name="connsiteX2" fmla="*/ 260656 w 1843997"/>
                <a:gd name="connsiteY2" fmla="*/ 225457 h 1371197"/>
                <a:gd name="connsiteX3" fmla="*/ 333647 w 1843997"/>
                <a:gd name="connsiteY3" fmla="*/ 292020 h 1371197"/>
                <a:gd name="connsiteX4" fmla="*/ 326254 w 1843997"/>
                <a:gd name="connsiteY4" fmla="*/ 365357 h 1371197"/>
                <a:gd name="connsiteX5" fmla="*/ 1005840 w 1843997"/>
                <a:gd name="connsiteY5" fmla="*/ 1044943 h 1371197"/>
                <a:gd name="connsiteX6" fmla="*/ 1385803 w 1843997"/>
                <a:gd name="connsiteY6" fmla="*/ 928881 h 1371197"/>
                <a:gd name="connsiteX7" fmla="*/ 1469822 w 1843997"/>
                <a:gd name="connsiteY7" fmla="*/ 859559 h 1371197"/>
                <a:gd name="connsiteX8" fmla="*/ 1587162 w 1843997"/>
                <a:gd name="connsiteY8" fmla="*/ 885628 h 1371197"/>
                <a:gd name="connsiteX9" fmla="*/ 1754766 w 1843997"/>
                <a:gd name="connsiteY9" fmla="*/ 911966 h 1371197"/>
                <a:gd name="connsiteX10" fmla="*/ 1843997 w 1843997"/>
                <a:gd name="connsiteY10" fmla="*/ 920180 h 1371197"/>
                <a:gd name="connsiteX11" fmla="*/ 1839898 w 1843997"/>
                <a:gd name="connsiteY11" fmla="*/ 927732 h 1371197"/>
                <a:gd name="connsiteX12" fmla="*/ 1005840 w 1843997"/>
                <a:gd name="connsiteY12" fmla="*/ 1371197 h 1371197"/>
                <a:gd name="connsiteX13" fmla="*/ 0 w 1843997"/>
                <a:gd name="connsiteY13" fmla="*/ 365357 h 1371197"/>
                <a:gd name="connsiteX14" fmla="*/ 45221 w 1843997"/>
                <a:gd name="connsiteY14" fmla="*/ 66251 h 137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3997" h="1371197">
                  <a:moveTo>
                    <a:pt x="69469" y="0"/>
                  </a:moveTo>
                  <a:lnTo>
                    <a:pt x="79291" y="15153"/>
                  </a:lnTo>
                  <a:cubicBezTo>
                    <a:pt x="131003" y="87150"/>
                    <a:pt x="191757" y="157598"/>
                    <a:pt x="260656" y="225457"/>
                  </a:cubicBezTo>
                  <a:lnTo>
                    <a:pt x="333647" y="292020"/>
                  </a:lnTo>
                  <a:lnTo>
                    <a:pt x="326254" y="365357"/>
                  </a:lnTo>
                  <a:cubicBezTo>
                    <a:pt x="326254" y="740682"/>
                    <a:pt x="630515" y="1044943"/>
                    <a:pt x="1005840" y="1044943"/>
                  </a:cubicBezTo>
                  <a:cubicBezTo>
                    <a:pt x="1146587" y="1044943"/>
                    <a:pt x="1277341" y="1002156"/>
                    <a:pt x="1385803" y="928881"/>
                  </a:cubicBezTo>
                  <a:lnTo>
                    <a:pt x="1469822" y="859559"/>
                  </a:lnTo>
                  <a:lnTo>
                    <a:pt x="1587162" y="885628"/>
                  </a:lnTo>
                  <a:cubicBezTo>
                    <a:pt x="1643527" y="896309"/>
                    <a:pt x="1699451" y="905075"/>
                    <a:pt x="1754766" y="911966"/>
                  </a:cubicBezTo>
                  <a:lnTo>
                    <a:pt x="1843997" y="920180"/>
                  </a:lnTo>
                  <a:lnTo>
                    <a:pt x="1839898" y="927732"/>
                  </a:lnTo>
                  <a:cubicBezTo>
                    <a:pt x="1659142" y="1195287"/>
                    <a:pt x="1353034" y="1371197"/>
                    <a:pt x="1005840" y="1371197"/>
                  </a:cubicBezTo>
                  <a:cubicBezTo>
                    <a:pt x="450330" y="1371197"/>
                    <a:pt x="0" y="920867"/>
                    <a:pt x="0" y="365357"/>
                  </a:cubicBezTo>
                  <a:cubicBezTo>
                    <a:pt x="0" y="261199"/>
                    <a:pt x="15832" y="160739"/>
                    <a:pt x="45221" y="6625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3399">
                    <a:alpha val="0"/>
                  </a:srgbClr>
                </a:gs>
                <a:gs pos="88000">
                  <a:srgbClr val="3600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Circle: Hollow 28">
              <a:extLst>
                <a:ext uri="{FF2B5EF4-FFF2-40B4-BE49-F238E27FC236}">
                  <a16:creationId xmlns:a16="http://schemas.microsoft.com/office/drawing/2014/main" id="{8958FD24-57AA-42C7-A026-C7D69C117E66}"/>
                </a:ext>
              </a:extLst>
            </p:cNvPr>
            <p:cNvSpPr/>
            <p:nvPr/>
          </p:nvSpPr>
          <p:spPr>
            <a:xfrm>
              <a:off x="6446043" y="1890027"/>
              <a:ext cx="2011680" cy="2011680"/>
            </a:xfrm>
            <a:prstGeom prst="donut">
              <a:avLst>
                <a:gd name="adj" fmla="val 16218"/>
              </a:avLst>
            </a:prstGeom>
            <a:gradFill>
              <a:gsLst>
                <a:gs pos="15000">
                  <a:schemeClr val="bg1">
                    <a:lumMod val="0"/>
                    <a:lumOff val="100000"/>
                  </a:schemeClr>
                </a:gs>
                <a:gs pos="45000">
                  <a:srgbClr val="FF3399">
                    <a:alpha val="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Oval 29">
              <a:extLst>
                <a:ext uri="{FF2B5EF4-FFF2-40B4-BE49-F238E27FC236}">
                  <a16:creationId xmlns:a16="http://schemas.microsoft.com/office/drawing/2014/main" id="{F8784DFF-0FF3-4A6B-88F3-BA4F56481DB5}"/>
                </a:ext>
              </a:extLst>
            </p:cNvPr>
            <p:cNvSpPr/>
            <p:nvPr/>
          </p:nvSpPr>
          <p:spPr>
            <a:xfrm>
              <a:off x="6361135" y="1830252"/>
              <a:ext cx="2181497" cy="2181497"/>
            </a:xfrm>
            <a:prstGeom prst="ellipse">
              <a:avLst/>
            </a:prstGeom>
            <a:noFill/>
            <a:ln>
              <a:solidFill>
                <a:srgbClr val="0784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Graphic 30">
              <a:extLst>
                <a:ext uri="{FF2B5EF4-FFF2-40B4-BE49-F238E27FC236}">
                  <a16:creationId xmlns:a16="http://schemas.microsoft.com/office/drawing/2014/main" id="{908EE561-4C11-48C2-8212-AF06B5FBE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882" y="2468725"/>
              <a:ext cx="1454000" cy="970509"/>
            </a:xfrm>
            <a:prstGeom prst="rect">
              <a:avLst/>
            </a:prstGeom>
          </p:spPr>
        </p:pic>
      </p:grpSp>
      <p:sp>
        <p:nvSpPr>
          <p:cNvPr id="89" name="TextBox 31">
            <a:extLst>
              <a:ext uri="{FF2B5EF4-FFF2-40B4-BE49-F238E27FC236}">
                <a16:creationId xmlns:a16="http://schemas.microsoft.com/office/drawing/2014/main" id="{D73C1C60-4C2D-4672-9EDC-9C26BA0DF911}"/>
              </a:ext>
            </a:extLst>
          </p:cNvPr>
          <p:cNvSpPr txBox="1"/>
          <p:nvPr/>
        </p:nvSpPr>
        <p:spPr>
          <a:xfrm>
            <a:off x="8993640" y="3975326"/>
            <a:ext cx="2404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ar-SY" sz="2400" b="1" dirty="0">
                <a:solidFill>
                  <a:srgbClr val="A6157B"/>
                </a:solidFill>
              </a:rPr>
              <a:t>الجليد القطبي</a:t>
            </a:r>
            <a:endParaRPr lang="en-US" sz="2400" b="1" dirty="0">
              <a:solidFill>
                <a:srgbClr val="A6157B"/>
              </a:solidFill>
            </a:endParaRPr>
          </a:p>
        </p:txBody>
      </p:sp>
      <p:sp>
        <p:nvSpPr>
          <p:cNvPr id="90" name="TextBox 42">
            <a:extLst>
              <a:ext uri="{FF2B5EF4-FFF2-40B4-BE49-F238E27FC236}">
                <a16:creationId xmlns:a16="http://schemas.microsoft.com/office/drawing/2014/main" id="{21AF14BE-6614-4C70-9232-3C2DB5AA2774}"/>
              </a:ext>
            </a:extLst>
          </p:cNvPr>
          <p:cNvSpPr txBox="1"/>
          <p:nvPr/>
        </p:nvSpPr>
        <p:spPr>
          <a:xfrm>
            <a:off x="2970741" y="5114100"/>
            <a:ext cx="298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solidFill>
                  <a:schemeClr val="bg1"/>
                </a:solidFill>
              </a:rPr>
              <a:t>أشجارها صغيرة ويغطيها الثلج والجليد معظم أيام السنة</a:t>
            </a:r>
          </a:p>
        </p:txBody>
      </p:sp>
      <p:sp>
        <p:nvSpPr>
          <p:cNvPr id="91" name="TextBox 43">
            <a:extLst>
              <a:ext uri="{FF2B5EF4-FFF2-40B4-BE49-F238E27FC236}">
                <a16:creationId xmlns:a16="http://schemas.microsoft.com/office/drawing/2014/main" id="{FE4802A4-6009-4647-8F37-A1235D9E58D7}"/>
              </a:ext>
            </a:extLst>
          </p:cNvPr>
          <p:cNvSpPr txBox="1"/>
          <p:nvPr/>
        </p:nvSpPr>
        <p:spPr>
          <a:xfrm>
            <a:off x="5602639" y="5090270"/>
            <a:ext cx="3391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</a:rPr>
              <a:t>تتميز أشجارها بأوراق إبرية تحمل</a:t>
            </a:r>
          </a:p>
          <a:p>
            <a:pPr algn="r"/>
            <a:r>
              <a:rPr lang="ar-SY" sz="2000" b="1" dirty="0">
                <a:solidFill>
                  <a:schemeClr val="bg1"/>
                </a:solidFill>
              </a:rPr>
              <a:t>المخاريط، وتنمو في المناطق الشمالية من الكرة الأرضية التي تتصف بشتاء بارد طويل كثير الثلوج وصيف قصير.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2" name="TextBox 44">
            <a:extLst>
              <a:ext uri="{FF2B5EF4-FFF2-40B4-BE49-F238E27FC236}">
                <a16:creationId xmlns:a16="http://schemas.microsoft.com/office/drawing/2014/main" id="{FA1BE47A-EBAB-4FC2-A849-8B0C77B66C2D}"/>
              </a:ext>
            </a:extLst>
          </p:cNvPr>
          <p:cNvSpPr txBox="1"/>
          <p:nvPr/>
        </p:nvSpPr>
        <p:spPr>
          <a:xfrm>
            <a:off x="9088065" y="5090269"/>
            <a:ext cx="28169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chemeClr val="bg1"/>
                </a:solidFill>
              </a:rPr>
              <a:t>يعتبر أبرد مكان على وجه الأرض، وتعيش غالبية الحيوانات في القطب الشمالي أكثر منه في القطب الجنوبي</a:t>
            </a:r>
          </a:p>
          <a:p>
            <a:pPr algn="r"/>
            <a:endParaRPr lang="ar-SY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1" grpId="0"/>
      <p:bldP spid="89" grpId="0"/>
      <p:bldP spid="90" grpId="0"/>
      <p:bldP spid="9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33987" y="-1004211"/>
            <a:ext cx="3224829" cy="7354569"/>
            <a:chOff x="7774691" y="-3254975"/>
            <a:chExt cx="5029652" cy="6246538"/>
          </a:xfrm>
          <a:solidFill>
            <a:srgbClr val="7030A0"/>
          </a:solidFill>
        </p:grpSpPr>
        <p:grpSp>
          <p:nvGrpSpPr>
            <p:cNvPr id="9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6246538"/>
              <a:chOff x="2000433" y="-5383479"/>
              <a:chExt cx="8318662" cy="10331295"/>
            </a:xfrm>
            <a:grpFill/>
          </p:grpSpPr>
          <p:sp>
            <p:nvSpPr>
              <p:cNvPr id="9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5"/>
                <a:ext cx="8318662" cy="2754521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99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9600" y="1439808"/>
              <a:ext cx="2351608" cy="1405509"/>
            </a:xfrm>
            <a:prstGeom prst="rect">
              <a:avLst/>
            </a:prstGeom>
            <a:grpFill/>
          </p:spPr>
        </p:pic>
        <p:pic>
          <p:nvPicPr>
            <p:cNvPr id="14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7662" y="1439808"/>
              <a:ext cx="2390408" cy="1406881"/>
            </a:xfrm>
            <a:prstGeom prst="rect">
              <a:avLst/>
            </a:prstGeom>
            <a:grpFill/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62" y="2818992"/>
            <a:ext cx="884235" cy="568262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876745" y="1735867"/>
              <a:ext cx="178168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النظام البيئي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433987" y="2195561"/>
              <a:ext cx="2613221" cy="602417"/>
              <a:chOff x="2945626" y="5653352"/>
              <a:chExt cx="2613221" cy="60241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2945626" y="5917215"/>
                <a:ext cx="26132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البيئات الحيوية على سطح الأرض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9" name="Group 40">
            <a:extLst>
              <a:ext uri="{FF2B5EF4-FFF2-40B4-BE49-F238E27FC236}">
                <a16:creationId xmlns:a16="http://schemas.microsoft.com/office/drawing/2014/main" id="{B089AB3B-68DF-4B65-ADCE-1713275AA3A1}"/>
              </a:ext>
            </a:extLst>
          </p:cNvPr>
          <p:cNvGrpSpPr/>
          <p:nvPr/>
        </p:nvGrpSpPr>
        <p:grpSpPr>
          <a:xfrm>
            <a:off x="3823627" y="274040"/>
            <a:ext cx="3064786" cy="3058720"/>
            <a:chOff x="2986295" y="274040"/>
            <a:chExt cx="3064786" cy="3058720"/>
          </a:xfrm>
        </p:grpSpPr>
        <p:grpSp>
          <p:nvGrpSpPr>
            <p:cNvPr id="69" name="Group 2">
              <a:extLst>
                <a:ext uri="{FF2B5EF4-FFF2-40B4-BE49-F238E27FC236}">
                  <a16:creationId xmlns:a16="http://schemas.microsoft.com/office/drawing/2014/main" id="{A2DFA1CC-D7E8-464D-860B-F11184ADA92F}"/>
                </a:ext>
              </a:extLst>
            </p:cNvPr>
            <p:cNvGrpSpPr/>
            <p:nvPr/>
          </p:nvGrpSpPr>
          <p:grpSpPr>
            <a:xfrm>
              <a:off x="2986295" y="274040"/>
              <a:ext cx="3064786" cy="3058720"/>
              <a:chOff x="3089270" y="457477"/>
              <a:chExt cx="3064786" cy="3058720"/>
            </a:xfrm>
          </p:grpSpPr>
          <p:sp>
            <p:nvSpPr>
              <p:cNvPr id="76" name="Freeform: Shape 9">
                <a:extLst>
                  <a:ext uri="{FF2B5EF4-FFF2-40B4-BE49-F238E27FC236}">
                    <a16:creationId xmlns:a16="http://schemas.microsoft.com/office/drawing/2014/main" id="{18B515FE-8A34-4691-A1FE-16E058D879C0}"/>
                  </a:ext>
                </a:extLst>
              </p:cNvPr>
              <p:cNvSpPr/>
              <p:nvPr/>
            </p:nvSpPr>
            <p:spPr>
              <a:xfrm>
                <a:off x="3089270" y="457477"/>
                <a:ext cx="2600329" cy="2547982"/>
              </a:xfrm>
              <a:custGeom>
                <a:avLst/>
                <a:gdLst>
                  <a:gd name="connsiteX0" fmla="*/ 400937 w 2405576"/>
                  <a:gd name="connsiteY0" fmla="*/ 0 h 2405576"/>
                  <a:gd name="connsiteX1" fmla="*/ 2004639 w 2405576"/>
                  <a:gd name="connsiteY1" fmla="*/ 0 h 2405576"/>
                  <a:gd name="connsiteX2" fmla="*/ 2405576 w 2405576"/>
                  <a:gd name="connsiteY2" fmla="*/ 400937 h 2405576"/>
                  <a:gd name="connsiteX3" fmla="*/ 2405576 w 2405576"/>
                  <a:gd name="connsiteY3" fmla="*/ 1514729 h 2405576"/>
                  <a:gd name="connsiteX4" fmla="*/ 1264642 w 2405576"/>
                  <a:gd name="connsiteY4" fmla="*/ 2405576 h 2405576"/>
                  <a:gd name="connsiteX5" fmla="*/ 400937 w 2405576"/>
                  <a:gd name="connsiteY5" fmla="*/ 2405576 h 2405576"/>
                  <a:gd name="connsiteX6" fmla="*/ 0 w 2405576"/>
                  <a:gd name="connsiteY6" fmla="*/ 2004639 h 2405576"/>
                  <a:gd name="connsiteX7" fmla="*/ 0 w 2405576"/>
                  <a:gd name="connsiteY7" fmla="*/ 400937 h 2405576"/>
                  <a:gd name="connsiteX8" fmla="*/ 400937 w 2405576"/>
                  <a:gd name="connsiteY8" fmla="*/ 0 h 240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5576" h="2405576">
                    <a:moveTo>
                      <a:pt x="400937" y="0"/>
                    </a:moveTo>
                    <a:lnTo>
                      <a:pt x="2004639" y="0"/>
                    </a:lnTo>
                    <a:cubicBezTo>
                      <a:pt x="2226070" y="0"/>
                      <a:pt x="2405576" y="179506"/>
                      <a:pt x="2405576" y="400937"/>
                    </a:cubicBezTo>
                    <a:lnTo>
                      <a:pt x="2405576" y="1514729"/>
                    </a:lnTo>
                    <a:lnTo>
                      <a:pt x="1264642" y="2405576"/>
                    </a:lnTo>
                    <a:lnTo>
                      <a:pt x="400937" y="2405576"/>
                    </a:lnTo>
                    <a:cubicBezTo>
                      <a:pt x="179506" y="2405576"/>
                      <a:pt x="0" y="2226070"/>
                      <a:pt x="0" y="2004639"/>
                    </a:cubicBezTo>
                    <a:lnTo>
                      <a:pt x="0" y="400937"/>
                    </a:lnTo>
                    <a:cubicBezTo>
                      <a:pt x="0" y="179506"/>
                      <a:pt x="179506" y="0"/>
                      <a:pt x="400937" y="0"/>
                    </a:cubicBezTo>
                    <a:close/>
                  </a:path>
                </a:pathLst>
              </a:custGeom>
              <a:solidFill>
                <a:schemeClr val="bg1">
                  <a:alpha val="22000"/>
                </a:schemeClr>
              </a:solidFill>
              <a:ln>
                <a:gradFill>
                  <a:gsLst>
                    <a:gs pos="0">
                      <a:srgbClr val="CC00CC"/>
                    </a:gs>
                    <a:gs pos="100000">
                      <a:srgbClr val="FF0066"/>
                    </a:gs>
                  </a:gsLst>
                  <a:lin ang="5400000" scaled="1"/>
                </a:gradFill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10">
                <a:extLst>
                  <a:ext uri="{FF2B5EF4-FFF2-40B4-BE49-F238E27FC236}">
                    <a16:creationId xmlns:a16="http://schemas.microsoft.com/office/drawing/2014/main" id="{B28B50F1-650E-440D-8302-DA4DA3066233}"/>
                  </a:ext>
                </a:extLst>
              </p:cNvPr>
              <p:cNvSpPr/>
              <p:nvPr/>
            </p:nvSpPr>
            <p:spPr>
              <a:xfrm>
                <a:off x="3553727" y="968215"/>
                <a:ext cx="2600329" cy="2547982"/>
              </a:xfrm>
              <a:custGeom>
                <a:avLst/>
                <a:gdLst>
                  <a:gd name="connsiteX0" fmla="*/ 400937 w 2405576"/>
                  <a:gd name="connsiteY0" fmla="*/ 0 h 2405576"/>
                  <a:gd name="connsiteX1" fmla="*/ 2004639 w 2405576"/>
                  <a:gd name="connsiteY1" fmla="*/ 0 h 2405576"/>
                  <a:gd name="connsiteX2" fmla="*/ 2405576 w 2405576"/>
                  <a:gd name="connsiteY2" fmla="*/ 400937 h 2405576"/>
                  <a:gd name="connsiteX3" fmla="*/ 2405576 w 2405576"/>
                  <a:gd name="connsiteY3" fmla="*/ 1514729 h 2405576"/>
                  <a:gd name="connsiteX4" fmla="*/ 1264642 w 2405576"/>
                  <a:gd name="connsiteY4" fmla="*/ 2405576 h 2405576"/>
                  <a:gd name="connsiteX5" fmla="*/ 400937 w 2405576"/>
                  <a:gd name="connsiteY5" fmla="*/ 2405576 h 2405576"/>
                  <a:gd name="connsiteX6" fmla="*/ 0 w 2405576"/>
                  <a:gd name="connsiteY6" fmla="*/ 2004639 h 2405576"/>
                  <a:gd name="connsiteX7" fmla="*/ 0 w 2405576"/>
                  <a:gd name="connsiteY7" fmla="*/ 400937 h 2405576"/>
                  <a:gd name="connsiteX8" fmla="*/ 400937 w 2405576"/>
                  <a:gd name="connsiteY8" fmla="*/ 0 h 240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5576" h="2405576">
                    <a:moveTo>
                      <a:pt x="400937" y="0"/>
                    </a:moveTo>
                    <a:lnTo>
                      <a:pt x="2004639" y="0"/>
                    </a:lnTo>
                    <a:cubicBezTo>
                      <a:pt x="2226070" y="0"/>
                      <a:pt x="2405576" y="179506"/>
                      <a:pt x="2405576" y="400937"/>
                    </a:cubicBezTo>
                    <a:lnTo>
                      <a:pt x="2405576" y="1514729"/>
                    </a:lnTo>
                    <a:lnTo>
                      <a:pt x="1264642" y="2405576"/>
                    </a:lnTo>
                    <a:lnTo>
                      <a:pt x="400937" y="2405576"/>
                    </a:lnTo>
                    <a:cubicBezTo>
                      <a:pt x="179506" y="2405576"/>
                      <a:pt x="0" y="2226070"/>
                      <a:pt x="0" y="2004639"/>
                    </a:cubicBezTo>
                    <a:lnTo>
                      <a:pt x="0" y="400937"/>
                    </a:lnTo>
                    <a:cubicBezTo>
                      <a:pt x="0" y="179506"/>
                      <a:pt x="179506" y="0"/>
                      <a:pt x="400937" y="0"/>
                    </a:cubicBezTo>
                    <a:close/>
                  </a:path>
                </a:pathLst>
              </a:custGeom>
              <a:solidFill>
                <a:schemeClr val="tx1">
                  <a:alpha val="55000"/>
                </a:schemeClr>
              </a:solidFill>
              <a:ln>
                <a:gradFill>
                  <a:gsLst>
                    <a:gs pos="0">
                      <a:srgbClr val="CC00CC"/>
                    </a:gs>
                    <a:gs pos="100000">
                      <a:srgbClr val="FF0066"/>
                    </a:gs>
                  </a:gsLst>
                  <a:lin ang="5400000" scaled="1"/>
                </a:gradFill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">
                <a:extLst>
                  <a:ext uri="{FF2B5EF4-FFF2-40B4-BE49-F238E27FC236}">
                    <a16:creationId xmlns:a16="http://schemas.microsoft.com/office/drawing/2014/main" id="{F9091B33-3A36-4BA0-9F15-35A4DA4E2160}"/>
                  </a:ext>
                </a:extLst>
              </p:cNvPr>
              <p:cNvSpPr/>
              <p:nvPr/>
            </p:nvSpPr>
            <p:spPr>
              <a:xfrm>
                <a:off x="3415601" y="784049"/>
                <a:ext cx="2405576" cy="2405576"/>
              </a:xfrm>
              <a:custGeom>
                <a:avLst/>
                <a:gdLst>
                  <a:gd name="connsiteX0" fmla="*/ 400937 w 2405576"/>
                  <a:gd name="connsiteY0" fmla="*/ 0 h 2405576"/>
                  <a:gd name="connsiteX1" fmla="*/ 2004639 w 2405576"/>
                  <a:gd name="connsiteY1" fmla="*/ 0 h 2405576"/>
                  <a:gd name="connsiteX2" fmla="*/ 2405576 w 2405576"/>
                  <a:gd name="connsiteY2" fmla="*/ 400937 h 2405576"/>
                  <a:gd name="connsiteX3" fmla="*/ 2405576 w 2405576"/>
                  <a:gd name="connsiteY3" fmla="*/ 1514729 h 2405576"/>
                  <a:gd name="connsiteX4" fmla="*/ 1264642 w 2405576"/>
                  <a:gd name="connsiteY4" fmla="*/ 2405576 h 2405576"/>
                  <a:gd name="connsiteX5" fmla="*/ 400937 w 2405576"/>
                  <a:gd name="connsiteY5" fmla="*/ 2405576 h 2405576"/>
                  <a:gd name="connsiteX6" fmla="*/ 0 w 2405576"/>
                  <a:gd name="connsiteY6" fmla="*/ 2004639 h 2405576"/>
                  <a:gd name="connsiteX7" fmla="*/ 0 w 2405576"/>
                  <a:gd name="connsiteY7" fmla="*/ 400937 h 2405576"/>
                  <a:gd name="connsiteX8" fmla="*/ 400937 w 2405576"/>
                  <a:gd name="connsiteY8" fmla="*/ 0 h 240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5576" h="2405576">
                    <a:moveTo>
                      <a:pt x="400937" y="0"/>
                    </a:moveTo>
                    <a:lnTo>
                      <a:pt x="2004639" y="0"/>
                    </a:lnTo>
                    <a:cubicBezTo>
                      <a:pt x="2226070" y="0"/>
                      <a:pt x="2405576" y="179506"/>
                      <a:pt x="2405576" y="400937"/>
                    </a:cubicBezTo>
                    <a:lnTo>
                      <a:pt x="2405576" y="1514729"/>
                    </a:lnTo>
                    <a:lnTo>
                      <a:pt x="1264642" y="2405576"/>
                    </a:lnTo>
                    <a:lnTo>
                      <a:pt x="400937" y="2405576"/>
                    </a:lnTo>
                    <a:cubicBezTo>
                      <a:pt x="179506" y="2405576"/>
                      <a:pt x="0" y="2226070"/>
                      <a:pt x="0" y="2004639"/>
                    </a:cubicBezTo>
                    <a:lnTo>
                      <a:pt x="0" y="400937"/>
                    </a:lnTo>
                    <a:cubicBezTo>
                      <a:pt x="0" y="179506"/>
                      <a:pt x="179506" y="0"/>
                      <a:pt x="400937" y="0"/>
                    </a:cubicBezTo>
                    <a:close/>
                  </a:path>
                </a:pathLst>
              </a:custGeom>
              <a:solidFill>
                <a:srgbClr val="1E1A31"/>
              </a:solidFill>
              <a:ln>
                <a:gradFill>
                  <a:gsLst>
                    <a:gs pos="0">
                      <a:srgbClr val="CC00CC"/>
                    </a:gs>
                    <a:gs pos="100000">
                      <a:srgbClr val="FF006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5">
              <a:extLst>
                <a:ext uri="{FF2B5EF4-FFF2-40B4-BE49-F238E27FC236}">
                  <a16:creationId xmlns:a16="http://schemas.microsoft.com/office/drawing/2014/main" id="{529B865B-0D36-46F9-BFFE-553F170D7958}"/>
                </a:ext>
              </a:extLst>
            </p:cNvPr>
            <p:cNvGrpSpPr/>
            <p:nvPr/>
          </p:nvGrpSpPr>
          <p:grpSpPr>
            <a:xfrm>
              <a:off x="3610548" y="2196482"/>
              <a:ext cx="546681" cy="525884"/>
              <a:chOff x="3610548" y="2196482"/>
              <a:chExt cx="546681" cy="525884"/>
            </a:xfrm>
          </p:grpSpPr>
          <p:sp>
            <p:nvSpPr>
              <p:cNvPr id="74" name="Rectangle: Rounded Corners 3">
                <a:extLst>
                  <a:ext uri="{FF2B5EF4-FFF2-40B4-BE49-F238E27FC236}">
                    <a16:creationId xmlns:a16="http://schemas.microsoft.com/office/drawing/2014/main" id="{31AE8DD5-349F-4CAB-BB77-A20D40494D85}"/>
                  </a:ext>
                </a:extLst>
              </p:cNvPr>
              <p:cNvSpPr/>
              <p:nvPr/>
            </p:nvSpPr>
            <p:spPr>
              <a:xfrm>
                <a:off x="3631345" y="2196482"/>
                <a:ext cx="525884" cy="525884"/>
              </a:xfrm>
              <a:prstGeom prst="roundRect">
                <a:avLst/>
              </a:prstGeom>
              <a:solidFill>
                <a:srgbClr val="312D4E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 prstMaterial="dkEdge">
                <a:bevelT w="88900" h="1143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4">
                <a:extLst>
                  <a:ext uri="{FF2B5EF4-FFF2-40B4-BE49-F238E27FC236}">
                    <a16:creationId xmlns:a16="http://schemas.microsoft.com/office/drawing/2014/main" id="{30B51FC7-67DD-40A1-A209-B199C7D2B03D}"/>
                  </a:ext>
                </a:extLst>
              </p:cNvPr>
              <p:cNvSpPr txBox="1"/>
              <p:nvPr/>
            </p:nvSpPr>
            <p:spPr>
              <a:xfrm>
                <a:off x="3610548" y="2259369"/>
                <a:ext cx="5258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66"/>
                    </a:solidFill>
                    <a:latin typeface="Oswald" panose="02000503000000000000" pitchFamily="2" charset="0"/>
                  </a:rPr>
                  <a:t>A</a:t>
                </a:r>
              </a:p>
            </p:txBody>
          </p:sp>
        </p:grpSp>
        <p:sp>
          <p:nvSpPr>
            <p:cNvPr id="72" name="TextBox 6">
              <a:extLst>
                <a:ext uri="{FF2B5EF4-FFF2-40B4-BE49-F238E27FC236}">
                  <a16:creationId xmlns:a16="http://schemas.microsoft.com/office/drawing/2014/main" id="{5158E30C-5812-4417-B817-FEDCFFB2011A}"/>
                </a:ext>
              </a:extLst>
            </p:cNvPr>
            <p:cNvSpPr txBox="1"/>
            <p:nvPr/>
          </p:nvSpPr>
          <p:spPr>
            <a:xfrm>
              <a:off x="3398027" y="869694"/>
              <a:ext cx="1776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F407938E-40DC-41A1-B335-F4321F7519A5}"/>
                </a:ext>
              </a:extLst>
            </p:cNvPr>
            <p:cNvSpPr txBox="1"/>
            <p:nvPr/>
          </p:nvSpPr>
          <p:spPr>
            <a:xfrm>
              <a:off x="3333766" y="884273"/>
              <a:ext cx="23632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>
                      <a:lumMod val="8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في النظام البيئي، تتفاعل الكائنات الحية مع بعضها</a:t>
              </a:r>
            </a:p>
            <a:p>
              <a:pPr algn="r"/>
              <a:r>
                <a:rPr lang="ar-SY" b="1" dirty="0">
                  <a:solidFill>
                    <a:schemeClr val="bg1">
                      <a:lumMod val="8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بعضاً، وكذلك مع الأشياء غير الحية أو التي كانت حية.</a:t>
              </a:r>
              <a:endParaRPr lang="en-US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9" name="Group 39">
            <a:extLst>
              <a:ext uri="{FF2B5EF4-FFF2-40B4-BE49-F238E27FC236}">
                <a16:creationId xmlns:a16="http://schemas.microsoft.com/office/drawing/2014/main" id="{47C63F17-FBE4-40E7-991D-DA80A6BF2D92}"/>
              </a:ext>
            </a:extLst>
          </p:cNvPr>
          <p:cNvGrpSpPr/>
          <p:nvPr/>
        </p:nvGrpSpPr>
        <p:grpSpPr>
          <a:xfrm>
            <a:off x="7055142" y="274040"/>
            <a:ext cx="3064786" cy="3058720"/>
            <a:chOff x="6189207" y="274040"/>
            <a:chExt cx="3064786" cy="3058720"/>
          </a:xfrm>
        </p:grpSpPr>
        <p:grpSp>
          <p:nvGrpSpPr>
            <p:cNvPr id="84" name="Group 11">
              <a:extLst>
                <a:ext uri="{FF2B5EF4-FFF2-40B4-BE49-F238E27FC236}">
                  <a16:creationId xmlns:a16="http://schemas.microsoft.com/office/drawing/2014/main" id="{4C6412AD-0ECE-48EB-81D1-60B54382BB70}"/>
                </a:ext>
              </a:extLst>
            </p:cNvPr>
            <p:cNvGrpSpPr/>
            <p:nvPr/>
          </p:nvGrpSpPr>
          <p:grpSpPr>
            <a:xfrm flipH="1">
              <a:off x="6189207" y="274040"/>
              <a:ext cx="3064786" cy="3058720"/>
              <a:chOff x="3089270" y="457477"/>
              <a:chExt cx="3064786" cy="3058720"/>
            </a:xfrm>
          </p:grpSpPr>
          <p:sp>
            <p:nvSpPr>
              <p:cNvPr id="103" name="Freeform: Shape 12">
                <a:extLst>
                  <a:ext uri="{FF2B5EF4-FFF2-40B4-BE49-F238E27FC236}">
                    <a16:creationId xmlns:a16="http://schemas.microsoft.com/office/drawing/2014/main" id="{A09F64A8-21F8-457E-9B35-6A5A385C299D}"/>
                  </a:ext>
                </a:extLst>
              </p:cNvPr>
              <p:cNvSpPr/>
              <p:nvPr/>
            </p:nvSpPr>
            <p:spPr>
              <a:xfrm>
                <a:off x="3089270" y="457477"/>
                <a:ext cx="2600329" cy="2547982"/>
              </a:xfrm>
              <a:custGeom>
                <a:avLst/>
                <a:gdLst>
                  <a:gd name="connsiteX0" fmla="*/ 400937 w 2405576"/>
                  <a:gd name="connsiteY0" fmla="*/ 0 h 2405576"/>
                  <a:gd name="connsiteX1" fmla="*/ 2004639 w 2405576"/>
                  <a:gd name="connsiteY1" fmla="*/ 0 h 2405576"/>
                  <a:gd name="connsiteX2" fmla="*/ 2405576 w 2405576"/>
                  <a:gd name="connsiteY2" fmla="*/ 400937 h 2405576"/>
                  <a:gd name="connsiteX3" fmla="*/ 2405576 w 2405576"/>
                  <a:gd name="connsiteY3" fmla="*/ 1514729 h 2405576"/>
                  <a:gd name="connsiteX4" fmla="*/ 1264642 w 2405576"/>
                  <a:gd name="connsiteY4" fmla="*/ 2405576 h 2405576"/>
                  <a:gd name="connsiteX5" fmla="*/ 400937 w 2405576"/>
                  <a:gd name="connsiteY5" fmla="*/ 2405576 h 2405576"/>
                  <a:gd name="connsiteX6" fmla="*/ 0 w 2405576"/>
                  <a:gd name="connsiteY6" fmla="*/ 2004639 h 2405576"/>
                  <a:gd name="connsiteX7" fmla="*/ 0 w 2405576"/>
                  <a:gd name="connsiteY7" fmla="*/ 400937 h 2405576"/>
                  <a:gd name="connsiteX8" fmla="*/ 400937 w 2405576"/>
                  <a:gd name="connsiteY8" fmla="*/ 0 h 240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5576" h="2405576">
                    <a:moveTo>
                      <a:pt x="400937" y="0"/>
                    </a:moveTo>
                    <a:lnTo>
                      <a:pt x="2004639" y="0"/>
                    </a:lnTo>
                    <a:cubicBezTo>
                      <a:pt x="2226070" y="0"/>
                      <a:pt x="2405576" y="179506"/>
                      <a:pt x="2405576" y="400937"/>
                    </a:cubicBezTo>
                    <a:lnTo>
                      <a:pt x="2405576" y="1514729"/>
                    </a:lnTo>
                    <a:lnTo>
                      <a:pt x="1264642" y="2405576"/>
                    </a:lnTo>
                    <a:lnTo>
                      <a:pt x="400937" y="2405576"/>
                    </a:lnTo>
                    <a:cubicBezTo>
                      <a:pt x="179506" y="2405576"/>
                      <a:pt x="0" y="2226070"/>
                      <a:pt x="0" y="2004639"/>
                    </a:cubicBezTo>
                    <a:lnTo>
                      <a:pt x="0" y="400937"/>
                    </a:lnTo>
                    <a:cubicBezTo>
                      <a:pt x="0" y="179506"/>
                      <a:pt x="179506" y="0"/>
                      <a:pt x="400937" y="0"/>
                    </a:cubicBezTo>
                    <a:close/>
                  </a:path>
                </a:pathLst>
              </a:custGeom>
              <a:solidFill>
                <a:schemeClr val="bg1">
                  <a:alpha val="22000"/>
                </a:schemeClr>
              </a:solidFill>
              <a:ln>
                <a:gradFill>
                  <a:gsLst>
                    <a:gs pos="0">
                      <a:srgbClr val="CC00CC"/>
                    </a:gs>
                    <a:gs pos="100000">
                      <a:srgbClr val="FF0066"/>
                    </a:gs>
                  </a:gsLst>
                  <a:lin ang="5400000" scaled="1"/>
                </a:gradFill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: Shape 13">
                <a:extLst>
                  <a:ext uri="{FF2B5EF4-FFF2-40B4-BE49-F238E27FC236}">
                    <a16:creationId xmlns:a16="http://schemas.microsoft.com/office/drawing/2014/main" id="{079B6834-10F2-47D5-A023-59178BEDD1B6}"/>
                  </a:ext>
                </a:extLst>
              </p:cNvPr>
              <p:cNvSpPr/>
              <p:nvPr/>
            </p:nvSpPr>
            <p:spPr>
              <a:xfrm>
                <a:off x="3553727" y="968215"/>
                <a:ext cx="2600329" cy="2547982"/>
              </a:xfrm>
              <a:custGeom>
                <a:avLst/>
                <a:gdLst>
                  <a:gd name="connsiteX0" fmla="*/ 400937 w 2405576"/>
                  <a:gd name="connsiteY0" fmla="*/ 0 h 2405576"/>
                  <a:gd name="connsiteX1" fmla="*/ 2004639 w 2405576"/>
                  <a:gd name="connsiteY1" fmla="*/ 0 h 2405576"/>
                  <a:gd name="connsiteX2" fmla="*/ 2405576 w 2405576"/>
                  <a:gd name="connsiteY2" fmla="*/ 400937 h 2405576"/>
                  <a:gd name="connsiteX3" fmla="*/ 2405576 w 2405576"/>
                  <a:gd name="connsiteY3" fmla="*/ 1514729 h 2405576"/>
                  <a:gd name="connsiteX4" fmla="*/ 1264642 w 2405576"/>
                  <a:gd name="connsiteY4" fmla="*/ 2405576 h 2405576"/>
                  <a:gd name="connsiteX5" fmla="*/ 400937 w 2405576"/>
                  <a:gd name="connsiteY5" fmla="*/ 2405576 h 2405576"/>
                  <a:gd name="connsiteX6" fmla="*/ 0 w 2405576"/>
                  <a:gd name="connsiteY6" fmla="*/ 2004639 h 2405576"/>
                  <a:gd name="connsiteX7" fmla="*/ 0 w 2405576"/>
                  <a:gd name="connsiteY7" fmla="*/ 400937 h 2405576"/>
                  <a:gd name="connsiteX8" fmla="*/ 400937 w 2405576"/>
                  <a:gd name="connsiteY8" fmla="*/ 0 h 240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5576" h="2405576">
                    <a:moveTo>
                      <a:pt x="400937" y="0"/>
                    </a:moveTo>
                    <a:lnTo>
                      <a:pt x="2004639" y="0"/>
                    </a:lnTo>
                    <a:cubicBezTo>
                      <a:pt x="2226070" y="0"/>
                      <a:pt x="2405576" y="179506"/>
                      <a:pt x="2405576" y="400937"/>
                    </a:cubicBezTo>
                    <a:lnTo>
                      <a:pt x="2405576" y="1514729"/>
                    </a:lnTo>
                    <a:lnTo>
                      <a:pt x="1264642" y="2405576"/>
                    </a:lnTo>
                    <a:lnTo>
                      <a:pt x="400937" y="2405576"/>
                    </a:lnTo>
                    <a:cubicBezTo>
                      <a:pt x="179506" y="2405576"/>
                      <a:pt x="0" y="2226070"/>
                      <a:pt x="0" y="2004639"/>
                    </a:cubicBezTo>
                    <a:lnTo>
                      <a:pt x="0" y="400937"/>
                    </a:lnTo>
                    <a:cubicBezTo>
                      <a:pt x="0" y="179506"/>
                      <a:pt x="179506" y="0"/>
                      <a:pt x="400937" y="0"/>
                    </a:cubicBezTo>
                    <a:close/>
                  </a:path>
                </a:pathLst>
              </a:custGeom>
              <a:solidFill>
                <a:schemeClr val="tx1">
                  <a:alpha val="55000"/>
                </a:schemeClr>
              </a:solidFill>
              <a:ln>
                <a:gradFill>
                  <a:gsLst>
                    <a:gs pos="0">
                      <a:srgbClr val="CC00CC"/>
                    </a:gs>
                    <a:gs pos="100000">
                      <a:srgbClr val="FF0066"/>
                    </a:gs>
                  </a:gsLst>
                  <a:lin ang="5400000" scaled="1"/>
                </a:gradFill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: Shape 14">
                <a:extLst>
                  <a:ext uri="{FF2B5EF4-FFF2-40B4-BE49-F238E27FC236}">
                    <a16:creationId xmlns:a16="http://schemas.microsoft.com/office/drawing/2014/main" id="{A88C8B5E-5848-4138-8C38-897BB6D62B25}"/>
                  </a:ext>
                </a:extLst>
              </p:cNvPr>
              <p:cNvSpPr/>
              <p:nvPr/>
            </p:nvSpPr>
            <p:spPr>
              <a:xfrm>
                <a:off x="3415601" y="784049"/>
                <a:ext cx="2405576" cy="2405576"/>
              </a:xfrm>
              <a:custGeom>
                <a:avLst/>
                <a:gdLst>
                  <a:gd name="connsiteX0" fmla="*/ 400937 w 2405576"/>
                  <a:gd name="connsiteY0" fmla="*/ 0 h 2405576"/>
                  <a:gd name="connsiteX1" fmla="*/ 2004639 w 2405576"/>
                  <a:gd name="connsiteY1" fmla="*/ 0 h 2405576"/>
                  <a:gd name="connsiteX2" fmla="*/ 2405576 w 2405576"/>
                  <a:gd name="connsiteY2" fmla="*/ 400937 h 2405576"/>
                  <a:gd name="connsiteX3" fmla="*/ 2405576 w 2405576"/>
                  <a:gd name="connsiteY3" fmla="*/ 1514729 h 2405576"/>
                  <a:gd name="connsiteX4" fmla="*/ 1264642 w 2405576"/>
                  <a:gd name="connsiteY4" fmla="*/ 2405576 h 2405576"/>
                  <a:gd name="connsiteX5" fmla="*/ 400937 w 2405576"/>
                  <a:gd name="connsiteY5" fmla="*/ 2405576 h 2405576"/>
                  <a:gd name="connsiteX6" fmla="*/ 0 w 2405576"/>
                  <a:gd name="connsiteY6" fmla="*/ 2004639 h 2405576"/>
                  <a:gd name="connsiteX7" fmla="*/ 0 w 2405576"/>
                  <a:gd name="connsiteY7" fmla="*/ 400937 h 2405576"/>
                  <a:gd name="connsiteX8" fmla="*/ 400937 w 2405576"/>
                  <a:gd name="connsiteY8" fmla="*/ 0 h 240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5576" h="2405576">
                    <a:moveTo>
                      <a:pt x="400937" y="0"/>
                    </a:moveTo>
                    <a:lnTo>
                      <a:pt x="2004639" y="0"/>
                    </a:lnTo>
                    <a:cubicBezTo>
                      <a:pt x="2226070" y="0"/>
                      <a:pt x="2405576" y="179506"/>
                      <a:pt x="2405576" y="400937"/>
                    </a:cubicBezTo>
                    <a:lnTo>
                      <a:pt x="2405576" y="1514729"/>
                    </a:lnTo>
                    <a:lnTo>
                      <a:pt x="1264642" y="2405576"/>
                    </a:lnTo>
                    <a:lnTo>
                      <a:pt x="400937" y="2405576"/>
                    </a:lnTo>
                    <a:cubicBezTo>
                      <a:pt x="179506" y="2405576"/>
                      <a:pt x="0" y="2226070"/>
                      <a:pt x="0" y="2004639"/>
                    </a:cubicBezTo>
                    <a:lnTo>
                      <a:pt x="0" y="400937"/>
                    </a:lnTo>
                    <a:cubicBezTo>
                      <a:pt x="0" y="179506"/>
                      <a:pt x="179506" y="0"/>
                      <a:pt x="400937" y="0"/>
                    </a:cubicBezTo>
                    <a:close/>
                  </a:path>
                </a:pathLst>
              </a:custGeom>
              <a:solidFill>
                <a:srgbClr val="1E1A31"/>
              </a:solidFill>
              <a:ln>
                <a:gradFill>
                  <a:gsLst>
                    <a:gs pos="0">
                      <a:srgbClr val="009999"/>
                    </a:gs>
                    <a:gs pos="100000">
                      <a:srgbClr val="00CC66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23">
              <a:extLst>
                <a:ext uri="{FF2B5EF4-FFF2-40B4-BE49-F238E27FC236}">
                  <a16:creationId xmlns:a16="http://schemas.microsoft.com/office/drawing/2014/main" id="{B407B5B5-970B-499A-AE78-05244C01B8A3}"/>
                </a:ext>
              </a:extLst>
            </p:cNvPr>
            <p:cNvGrpSpPr/>
            <p:nvPr/>
          </p:nvGrpSpPr>
          <p:grpSpPr>
            <a:xfrm>
              <a:off x="8093436" y="2196482"/>
              <a:ext cx="546681" cy="525884"/>
              <a:chOff x="3610548" y="2196482"/>
              <a:chExt cx="546681" cy="525884"/>
            </a:xfrm>
          </p:grpSpPr>
          <p:sp>
            <p:nvSpPr>
              <p:cNvPr id="92" name="Rectangle: Rounded Corners 24">
                <a:extLst>
                  <a:ext uri="{FF2B5EF4-FFF2-40B4-BE49-F238E27FC236}">
                    <a16:creationId xmlns:a16="http://schemas.microsoft.com/office/drawing/2014/main" id="{2D893296-C96A-496C-86DC-39CA75FCD372}"/>
                  </a:ext>
                </a:extLst>
              </p:cNvPr>
              <p:cNvSpPr/>
              <p:nvPr/>
            </p:nvSpPr>
            <p:spPr>
              <a:xfrm>
                <a:off x="3631345" y="2196482"/>
                <a:ext cx="525884" cy="525884"/>
              </a:xfrm>
              <a:prstGeom prst="roundRect">
                <a:avLst/>
              </a:prstGeom>
              <a:solidFill>
                <a:srgbClr val="312D4E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 prstMaterial="dkEdge">
                <a:bevelT w="88900" h="1143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25">
                <a:extLst>
                  <a:ext uri="{FF2B5EF4-FFF2-40B4-BE49-F238E27FC236}">
                    <a16:creationId xmlns:a16="http://schemas.microsoft.com/office/drawing/2014/main" id="{47810047-45E2-4B8F-828C-2284E0965310}"/>
                  </a:ext>
                </a:extLst>
              </p:cNvPr>
              <p:cNvSpPr txBox="1"/>
              <p:nvPr/>
            </p:nvSpPr>
            <p:spPr>
              <a:xfrm>
                <a:off x="3610548" y="2259369"/>
                <a:ext cx="5258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CC66"/>
                    </a:solidFill>
                    <a:latin typeface="Oswald" panose="02000503000000000000" pitchFamily="2" charset="0"/>
                  </a:rPr>
                  <a:t>B</a:t>
                </a:r>
              </a:p>
            </p:txBody>
          </p:sp>
        </p:grpSp>
        <p:sp>
          <p:nvSpPr>
            <p:cNvPr id="86" name="TextBox 32">
              <a:extLst>
                <a:ext uri="{FF2B5EF4-FFF2-40B4-BE49-F238E27FC236}">
                  <a16:creationId xmlns:a16="http://schemas.microsoft.com/office/drawing/2014/main" id="{BDEF09CC-4A9C-4D3E-B5FE-94A2181008F1}"/>
                </a:ext>
              </a:extLst>
            </p:cNvPr>
            <p:cNvSpPr txBox="1"/>
            <p:nvPr/>
          </p:nvSpPr>
          <p:spPr>
            <a:xfrm>
              <a:off x="6751863" y="889693"/>
              <a:ext cx="1776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0" name="TextBox 35">
              <a:extLst>
                <a:ext uri="{FF2B5EF4-FFF2-40B4-BE49-F238E27FC236}">
                  <a16:creationId xmlns:a16="http://schemas.microsoft.com/office/drawing/2014/main" id="{15D093E9-6BC1-40BF-9FF4-B1FB0AE74DF1}"/>
                </a:ext>
              </a:extLst>
            </p:cNvPr>
            <p:cNvSpPr txBox="1"/>
            <p:nvPr/>
          </p:nvSpPr>
          <p:spPr>
            <a:xfrm>
              <a:off x="6784052" y="947866"/>
              <a:ext cx="20276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تعد الصحراء أو الغابة أمثلة على مواطن طبيعية تعيش فيها </a:t>
              </a:r>
              <a:r>
                <a:rPr lang="ar-SY" b="1" dirty="0">
                  <a:solidFill>
                    <a:schemeClr val="bg1"/>
                  </a:solidFill>
                </a:rPr>
                <a:t>أنواع مختلفة من الكائنات الحية</a:t>
              </a:r>
              <a:endParaRPr lang="ar-SY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6" name="Group 41">
            <a:extLst>
              <a:ext uri="{FF2B5EF4-FFF2-40B4-BE49-F238E27FC236}">
                <a16:creationId xmlns:a16="http://schemas.microsoft.com/office/drawing/2014/main" id="{49CAEE9E-4094-410D-AAF1-5592CDB5E507}"/>
              </a:ext>
            </a:extLst>
          </p:cNvPr>
          <p:cNvGrpSpPr/>
          <p:nvPr/>
        </p:nvGrpSpPr>
        <p:grpSpPr>
          <a:xfrm>
            <a:off x="3823627" y="3493696"/>
            <a:ext cx="3064786" cy="3058720"/>
            <a:chOff x="2957692" y="3493696"/>
            <a:chExt cx="3064786" cy="3058720"/>
          </a:xfrm>
        </p:grpSpPr>
        <p:grpSp>
          <p:nvGrpSpPr>
            <p:cNvPr id="107" name="Group 19">
              <a:extLst>
                <a:ext uri="{FF2B5EF4-FFF2-40B4-BE49-F238E27FC236}">
                  <a16:creationId xmlns:a16="http://schemas.microsoft.com/office/drawing/2014/main" id="{0E80D69D-ACE4-42B7-8DE0-898D41B3052D}"/>
                </a:ext>
              </a:extLst>
            </p:cNvPr>
            <p:cNvGrpSpPr/>
            <p:nvPr/>
          </p:nvGrpSpPr>
          <p:grpSpPr>
            <a:xfrm flipV="1">
              <a:off x="2957692" y="3493696"/>
              <a:ext cx="3064786" cy="3058720"/>
              <a:chOff x="3089270" y="457477"/>
              <a:chExt cx="3064786" cy="3058720"/>
            </a:xfrm>
          </p:grpSpPr>
          <p:sp>
            <p:nvSpPr>
              <p:cNvPr id="115" name="Freeform: Shape 20">
                <a:extLst>
                  <a:ext uri="{FF2B5EF4-FFF2-40B4-BE49-F238E27FC236}">
                    <a16:creationId xmlns:a16="http://schemas.microsoft.com/office/drawing/2014/main" id="{DE01DE18-56A4-4C3E-8A8F-E1F98B2C675A}"/>
                  </a:ext>
                </a:extLst>
              </p:cNvPr>
              <p:cNvSpPr/>
              <p:nvPr/>
            </p:nvSpPr>
            <p:spPr>
              <a:xfrm>
                <a:off x="3089270" y="457477"/>
                <a:ext cx="2600329" cy="2547982"/>
              </a:xfrm>
              <a:custGeom>
                <a:avLst/>
                <a:gdLst>
                  <a:gd name="connsiteX0" fmla="*/ 400937 w 2405576"/>
                  <a:gd name="connsiteY0" fmla="*/ 0 h 2405576"/>
                  <a:gd name="connsiteX1" fmla="*/ 2004639 w 2405576"/>
                  <a:gd name="connsiteY1" fmla="*/ 0 h 2405576"/>
                  <a:gd name="connsiteX2" fmla="*/ 2405576 w 2405576"/>
                  <a:gd name="connsiteY2" fmla="*/ 400937 h 2405576"/>
                  <a:gd name="connsiteX3" fmla="*/ 2405576 w 2405576"/>
                  <a:gd name="connsiteY3" fmla="*/ 1514729 h 2405576"/>
                  <a:gd name="connsiteX4" fmla="*/ 1264642 w 2405576"/>
                  <a:gd name="connsiteY4" fmla="*/ 2405576 h 2405576"/>
                  <a:gd name="connsiteX5" fmla="*/ 400937 w 2405576"/>
                  <a:gd name="connsiteY5" fmla="*/ 2405576 h 2405576"/>
                  <a:gd name="connsiteX6" fmla="*/ 0 w 2405576"/>
                  <a:gd name="connsiteY6" fmla="*/ 2004639 h 2405576"/>
                  <a:gd name="connsiteX7" fmla="*/ 0 w 2405576"/>
                  <a:gd name="connsiteY7" fmla="*/ 400937 h 2405576"/>
                  <a:gd name="connsiteX8" fmla="*/ 400937 w 2405576"/>
                  <a:gd name="connsiteY8" fmla="*/ 0 h 240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5576" h="2405576">
                    <a:moveTo>
                      <a:pt x="400937" y="0"/>
                    </a:moveTo>
                    <a:lnTo>
                      <a:pt x="2004639" y="0"/>
                    </a:lnTo>
                    <a:cubicBezTo>
                      <a:pt x="2226070" y="0"/>
                      <a:pt x="2405576" y="179506"/>
                      <a:pt x="2405576" y="400937"/>
                    </a:cubicBezTo>
                    <a:lnTo>
                      <a:pt x="2405576" y="1514729"/>
                    </a:lnTo>
                    <a:lnTo>
                      <a:pt x="1264642" y="2405576"/>
                    </a:lnTo>
                    <a:lnTo>
                      <a:pt x="400937" y="2405576"/>
                    </a:lnTo>
                    <a:cubicBezTo>
                      <a:pt x="179506" y="2405576"/>
                      <a:pt x="0" y="2226070"/>
                      <a:pt x="0" y="2004639"/>
                    </a:cubicBezTo>
                    <a:lnTo>
                      <a:pt x="0" y="400937"/>
                    </a:lnTo>
                    <a:cubicBezTo>
                      <a:pt x="0" y="179506"/>
                      <a:pt x="179506" y="0"/>
                      <a:pt x="400937" y="0"/>
                    </a:cubicBezTo>
                    <a:close/>
                  </a:path>
                </a:pathLst>
              </a:custGeom>
              <a:solidFill>
                <a:schemeClr val="bg1">
                  <a:alpha val="22000"/>
                </a:schemeClr>
              </a:solidFill>
              <a:ln>
                <a:gradFill>
                  <a:gsLst>
                    <a:gs pos="0">
                      <a:srgbClr val="CC00CC"/>
                    </a:gs>
                    <a:gs pos="100000">
                      <a:srgbClr val="FF0066"/>
                    </a:gs>
                  </a:gsLst>
                  <a:lin ang="5400000" scaled="1"/>
                </a:gradFill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: Shape 21">
                <a:extLst>
                  <a:ext uri="{FF2B5EF4-FFF2-40B4-BE49-F238E27FC236}">
                    <a16:creationId xmlns:a16="http://schemas.microsoft.com/office/drawing/2014/main" id="{ED30B9A0-CBD1-4099-A244-7211DADFBB28}"/>
                  </a:ext>
                </a:extLst>
              </p:cNvPr>
              <p:cNvSpPr/>
              <p:nvPr/>
            </p:nvSpPr>
            <p:spPr>
              <a:xfrm>
                <a:off x="3553727" y="968215"/>
                <a:ext cx="2600329" cy="2547982"/>
              </a:xfrm>
              <a:custGeom>
                <a:avLst/>
                <a:gdLst>
                  <a:gd name="connsiteX0" fmla="*/ 400937 w 2405576"/>
                  <a:gd name="connsiteY0" fmla="*/ 0 h 2405576"/>
                  <a:gd name="connsiteX1" fmla="*/ 2004639 w 2405576"/>
                  <a:gd name="connsiteY1" fmla="*/ 0 h 2405576"/>
                  <a:gd name="connsiteX2" fmla="*/ 2405576 w 2405576"/>
                  <a:gd name="connsiteY2" fmla="*/ 400937 h 2405576"/>
                  <a:gd name="connsiteX3" fmla="*/ 2405576 w 2405576"/>
                  <a:gd name="connsiteY3" fmla="*/ 1514729 h 2405576"/>
                  <a:gd name="connsiteX4" fmla="*/ 1264642 w 2405576"/>
                  <a:gd name="connsiteY4" fmla="*/ 2405576 h 2405576"/>
                  <a:gd name="connsiteX5" fmla="*/ 400937 w 2405576"/>
                  <a:gd name="connsiteY5" fmla="*/ 2405576 h 2405576"/>
                  <a:gd name="connsiteX6" fmla="*/ 0 w 2405576"/>
                  <a:gd name="connsiteY6" fmla="*/ 2004639 h 2405576"/>
                  <a:gd name="connsiteX7" fmla="*/ 0 w 2405576"/>
                  <a:gd name="connsiteY7" fmla="*/ 400937 h 2405576"/>
                  <a:gd name="connsiteX8" fmla="*/ 400937 w 2405576"/>
                  <a:gd name="connsiteY8" fmla="*/ 0 h 240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5576" h="2405576">
                    <a:moveTo>
                      <a:pt x="400937" y="0"/>
                    </a:moveTo>
                    <a:lnTo>
                      <a:pt x="2004639" y="0"/>
                    </a:lnTo>
                    <a:cubicBezTo>
                      <a:pt x="2226070" y="0"/>
                      <a:pt x="2405576" y="179506"/>
                      <a:pt x="2405576" y="400937"/>
                    </a:cubicBezTo>
                    <a:lnTo>
                      <a:pt x="2405576" y="1514729"/>
                    </a:lnTo>
                    <a:lnTo>
                      <a:pt x="1264642" y="2405576"/>
                    </a:lnTo>
                    <a:lnTo>
                      <a:pt x="400937" y="2405576"/>
                    </a:lnTo>
                    <a:cubicBezTo>
                      <a:pt x="179506" y="2405576"/>
                      <a:pt x="0" y="2226070"/>
                      <a:pt x="0" y="2004639"/>
                    </a:cubicBezTo>
                    <a:lnTo>
                      <a:pt x="0" y="400937"/>
                    </a:lnTo>
                    <a:cubicBezTo>
                      <a:pt x="0" y="179506"/>
                      <a:pt x="179506" y="0"/>
                      <a:pt x="400937" y="0"/>
                    </a:cubicBezTo>
                    <a:close/>
                  </a:path>
                </a:pathLst>
              </a:custGeom>
              <a:solidFill>
                <a:schemeClr val="tx1">
                  <a:alpha val="55000"/>
                </a:schemeClr>
              </a:solidFill>
              <a:ln>
                <a:gradFill>
                  <a:gsLst>
                    <a:gs pos="0">
                      <a:srgbClr val="CC00CC"/>
                    </a:gs>
                    <a:gs pos="100000">
                      <a:srgbClr val="FF0066"/>
                    </a:gs>
                  </a:gsLst>
                  <a:lin ang="5400000" scaled="1"/>
                </a:gradFill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: Shape 22">
                <a:extLst>
                  <a:ext uri="{FF2B5EF4-FFF2-40B4-BE49-F238E27FC236}">
                    <a16:creationId xmlns:a16="http://schemas.microsoft.com/office/drawing/2014/main" id="{8C48F6FF-7191-48AA-90F2-87DC1049279D}"/>
                  </a:ext>
                </a:extLst>
              </p:cNvPr>
              <p:cNvSpPr/>
              <p:nvPr/>
            </p:nvSpPr>
            <p:spPr>
              <a:xfrm>
                <a:off x="3415601" y="784049"/>
                <a:ext cx="2405576" cy="2405576"/>
              </a:xfrm>
              <a:custGeom>
                <a:avLst/>
                <a:gdLst>
                  <a:gd name="connsiteX0" fmla="*/ 400937 w 2405576"/>
                  <a:gd name="connsiteY0" fmla="*/ 0 h 2405576"/>
                  <a:gd name="connsiteX1" fmla="*/ 2004639 w 2405576"/>
                  <a:gd name="connsiteY1" fmla="*/ 0 h 2405576"/>
                  <a:gd name="connsiteX2" fmla="*/ 2405576 w 2405576"/>
                  <a:gd name="connsiteY2" fmla="*/ 400937 h 2405576"/>
                  <a:gd name="connsiteX3" fmla="*/ 2405576 w 2405576"/>
                  <a:gd name="connsiteY3" fmla="*/ 1514729 h 2405576"/>
                  <a:gd name="connsiteX4" fmla="*/ 1264642 w 2405576"/>
                  <a:gd name="connsiteY4" fmla="*/ 2405576 h 2405576"/>
                  <a:gd name="connsiteX5" fmla="*/ 400937 w 2405576"/>
                  <a:gd name="connsiteY5" fmla="*/ 2405576 h 2405576"/>
                  <a:gd name="connsiteX6" fmla="*/ 0 w 2405576"/>
                  <a:gd name="connsiteY6" fmla="*/ 2004639 h 2405576"/>
                  <a:gd name="connsiteX7" fmla="*/ 0 w 2405576"/>
                  <a:gd name="connsiteY7" fmla="*/ 400937 h 2405576"/>
                  <a:gd name="connsiteX8" fmla="*/ 400937 w 2405576"/>
                  <a:gd name="connsiteY8" fmla="*/ 0 h 240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5576" h="2405576">
                    <a:moveTo>
                      <a:pt x="400937" y="0"/>
                    </a:moveTo>
                    <a:lnTo>
                      <a:pt x="2004639" y="0"/>
                    </a:lnTo>
                    <a:cubicBezTo>
                      <a:pt x="2226070" y="0"/>
                      <a:pt x="2405576" y="179506"/>
                      <a:pt x="2405576" y="400937"/>
                    </a:cubicBezTo>
                    <a:lnTo>
                      <a:pt x="2405576" y="1514729"/>
                    </a:lnTo>
                    <a:lnTo>
                      <a:pt x="1264642" y="2405576"/>
                    </a:lnTo>
                    <a:lnTo>
                      <a:pt x="400937" y="2405576"/>
                    </a:lnTo>
                    <a:cubicBezTo>
                      <a:pt x="179506" y="2405576"/>
                      <a:pt x="0" y="2226070"/>
                      <a:pt x="0" y="2004639"/>
                    </a:cubicBezTo>
                    <a:lnTo>
                      <a:pt x="0" y="400937"/>
                    </a:lnTo>
                    <a:cubicBezTo>
                      <a:pt x="0" y="179506"/>
                      <a:pt x="179506" y="0"/>
                      <a:pt x="400937" y="0"/>
                    </a:cubicBezTo>
                    <a:close/>
                  </a:path>
                </a:pathLst>
              </a:custGeom>
              <a:solidFill>
                <a:srgbClr val="1E1A31"/>
              </a:solidFill>
              <a:ln>
                <a:gradFill>
                  <a:gsLst>
                    <a:gs pos="0">
                      <a:srgbClr val="00CCFF"/>
                    </a:gs>
                    <a:gs pos="100000">
                      <a:srgbClr val="3399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26">
              <a:extLst>
                <a:ext uri="{FF2B5EF4-FFF2-40B4-BE49-F238E27FC236}">
                  <a16:creationId xmlns:a16="http://schemas.microsoft.com/office/drawing/2014/main" id="{6001B716-E92B-43F7-9AF9-C7E994798291}"/>
                </a:ext>
              </a:extLst>
            </p:cNvPr>
            <p:cNvGrpSpPr/>
            <p:nvPr/>
          </p:nvGrpSpPr>
          <p:grpSpPr>
            <a:xfrm>
              <a:off x="3631345" y="3960068"/>
              <a:ext cx="525884" cy="525884"/>
              <a:chOff x="3631345" y="1791374"/>
              <a:chExt cx="525884" cy="525884"/>
            </a:xfrm>
          </p:grpSpPr>
          <p:sp>
            <p:nvSpPr>
              <p:cNvPr id="111" name="Rectangle: Rounded Corners 27">
                <a:extLst>
                  <a:ext uri="{FF2B5EF4-FFF2-40B4-BE49-F238E27FC236}">
                    <a16:creationId xmlns:a16="http://schemas.microsoft.com/office/drawing/2014/main" id="{389B8AFC-2507-4692-9453-B3F850BEF804}"/>
                  </a:ext>
                </a:extLst>
              </p:cNvPr>
              <p:cNvSpPr/>
              <p:nvPr/>
            </p:nvSpPr>
            <p:spPr>
              <a:xfrm>
                <a:off x="3631345" y="1791374"/>
                <a:ext cx="525884" cy="525884"/>
              </a:xfrm>
              <a:prstGeom prst="roundRect">
                <a:avLst/>
              </a:prstGeom>
              <a:solidFill>
                <a:srgbClr val="312D4E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 prstMaterial="dkEdge">
                <a:bevelT w="88900" h="1143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28">
                <a:extLst>
                  <a:ext uri="{FF2B5EF4-FFF2-40B4-BE49-F238E27FC236}">
                    <a16:creationId xmlns:a16="http://schemas.microsoft.com/office/drawing/2014/main" id="{4C10F81F-DB66-496C-80E1-CDB5C1840582}"/>
                  </a:ext>
                </a:extLst>
              </p:cNvPr>
              <p:cNvSpPr txBox="1"/>
              <p:nvPr/>
            </p:nvSpPr>
            <p:spPr>
              <a:xfrm>
                <a:off x="3631345" y="1854261"/>
                <a:ext cx="5050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CCFF"/>
                    </a:solidFill>
                    <a:latin typeface="Oswald" panose="02000503000000000000" pitchFamily="2" charset="0"/>
                  </a:rPr>
                  <a:t>D</a:t>
                </a:r>
              </a:p>
            </p:txBody>
          </p:sp>
        </p:grpSp>
        <p:sp>
          <p:nvSpPr>
            <p:cNvPr id="109" name="TextBox 34">
              <a:extLst>
                <a:ext uri="{FF2B5EF4-FFF2-40B4-BE49-F238E27FC236}">
                  <a16:creationId xmlns:a16="http://schemas.microsoft.com/office/drawing/2014/main" id="{510C3848-D094-4658-9993-AC7F2CEAF4D2}"/>
                </a:ext>
              </a:extLst>
            </p:cNvPr>
            <p:cNvSpPr txBox="1"/>
            <p:nvPr/>
          </p:nvSpPr>
          <p:spPr>
            <a:xfrm>
              <a:off x="3559195" y="5041727"/>
              <a:ext cx="17768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0" name="TextBox 36">
              <a:extLst>
                <a:ext uri="{FF2B5EF4-FFF2-40B4-BE49-F238E27FC236}">
                  <a16:creationId xmlns:a16="http://schemas.microsoft.com/office/drawing/2014/main" id="{0452EB4A-1C6C-417F-BDCB-E83237220430}"/>
                </a:ext>
              </a:extLst>
            </p:cNvPr>
            <p:cNvSpPr txBox="1"/>
            <p:nvPr/>
          </p:nvSpPr>
          <p:spPr>
            <a:xfrm>
              <a:off x="3284023" y="4423065"/>
              <a:ext cx="228163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>
                      <a:lumMod val="8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إن الموطن الطبيعي الواحد يضم عدة تجمعات الكائنات</a:t>
              </a:r>
            </a:p>
            <a:p>
              <a:pPr algn="ctr"/>
              <a:r>
                <a:rPr lang="ar-SY" b="1" dirty="0">
                  <a:solidFill>
                    <a:schemeClr val="bg1">
                      <a:lumMod val="8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الحية.  تسمى تجمعات الكائنات الحية التي تعيش في منطقة واحدة المجموعة البيئية.</a:t>
              </a:r>
              <a:endParaRPr lang="en-US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endParaRPr lang="ar-SY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18" name="Group 42">
            <a:extLst>
              <a:ext uri="{FF2B5EF4-FFF2-40B4-BE49-F238E27FC236}">
                <a16:creationId xmlns:a16="http://schemas.microsoft.com/office/drawing/2014/main" id="{0E00AFA3-84FB-4484-B333-F1189F85A415}"/>
              </a:ext>
            </a:extLst>
          </p:cNvPr>
          <p:cNvGrpSpPr/>
          <p:nvPr/>
        </p:nvGrpSpPr>
        <p:grpSpPr>
          <a:xfrm>
            <a:off x="7055142" y="3525240"/>
            <a:ext cx="3064786" cy="3058720"/>
            <a:chOff x="6146561" y="3525240"/>
            <a:chExt cx="3064786" cy="3058720"/>
          </a:xfrm>
        </p:grpSpPr>
        <p:grpSp>
          <p:nvGrpSpPr>
            <p:cNvPr id="119" name="Group 15">
              <a:extLst>
                <a:ext uri="{FF2B5EF4-FFF2-40B4-BE49-F238E27FC236}">
                  <a16:creationId xmlns:a16="http://schemas.microsoft.com/office/drawing/2014/main" id="{869D3AB9-4C55-4F54-BDFF-69D7DBBAE8F9}"/>
                </a:ext>
              </a:extLst>
            </p:cNvPr>
            <p:cNvGrpSpPr/>
            <p:nvPr/>
          </p:nvGrpSpPr>
          <p:grpSpPr>
            <a:xfrm flipH="1" flipV="1">
              <a:off x="6146561" y="3525240"/>
              <a:ext cx="3064786" cy="3058720"/>
              <a:chOff x="3089270" y="457477"/>
              <a:chExt cx="3064786" cy="3058720"/>
            </a:xfrm>
          </p:grpSpPr>
          <p:sp>
            <p:nvSpPr>
              <p:cNvPr id="131" name="Freeform: Shape 16">
                <a:extLst>
                  <a:ext uri="{FF2B5EF4-FFF2-40B4-BE49-F238E27FC236}">
                    <a16:creationId xmlns:a16="http://schemas.microsoft.com/office/drawing/2014/main" id="{DF047359-64D1-408D-AD9E-98C75788EF79}"/>
                  </a:ext>
                </a:extLst>
              </p:cNvPr>
              <p:cNvSpPr/>
              <p:nvPr/>
            </p:nvSpPr>
            <p:spPr>
              <a:xfrm>
                <a:off x="3089270" y="457477"/>
                <a:ext cx="2600329" cy="2547982"/>
              </a:xfrm>
              <a:custGeom>
                <a:avLst/>
                <a:gdLst>
                  <a:gd name="connsiteX0" fmla="*/ 400937 w 2405576"/>
                  <a:gd name="connsiteY0" fmla="*/ 0 h 2405576"/>
                  <a:gd name="connsiteX1" fmla="*/ 2004639 w 2405576"/>
                  <a:gd name="connsiteY1" fmla="*/ 0 h 2405576"/>
                  <a:gd name="connsiteX2" fmla="*/ 2405576 w 2405576"/>
                  <a:gd name="connsiteY2" fmla="*/ 400937 h 2405576"/>
                  <a:gd name="connsiteX3" fmla="*/ 2405576 w 2405576"/>
                  <a:gd name="connsiteY3" fmla="*/ 1514729 h 2405576"/>
                  <a:gd name="connsiteX4" fmla="*/ 1264642 w 2405576"/>
                  <a:gd name="connsiteY4" fmla="*/ 2405576 h 2405576"/>
                  <a:gd name="connsiteX5" fmla="*/ 400937 w 2405576"/>
                  <a:gd name="connsiteY5" fmla="*/ 2405576 h 2405576"/>
                  <a:gd name="connsiteX6" fmla="*/ 0 w 2405576"/>
                  <a:gd name="connsiteY6" fmla="*/ 2004639 h 2405576"/>
                  <a:gd name="connsiteX7" fmla="*/ 0 w 2405576"/>
                  <a:gd name="connsiteY7" fmla="*/ 400937 h 2405576"/>
                  <a:gd name="connsiteX8" fmla="*/ 400937 w 2405576"/>
                  <a:gd name="connsiteY8" fmla="*/ 0 h 240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5576" h="2405576">
                    <a:moveTo>
                      <a:pt x="400937" y="0"/>
                    </a:moveTo>
                    <a:lnTo>
                      <a:pt x="2004639" y="0"/>
                    </a:lnTo>
                    <a:cubicBezTo>
                      <a:pt x="2226070" y="0"/>
                      <a:pt x="2405576" y="179506"/>
                      <a:pt x="2405576" y="400937"/>
                    </a:cubicBezTo>
                    <a:lnTo>
                      <a:pt x="2405576" y="1514729"/>
                    </a:lnTo>
                    <a:lnTo>
                      <a:pt x="1264642" y="2405576"/>
                    </a:lnTo>
                    <a:lnTo>
                      <a:pt x="400937" y="2405576"/>
                    </a:lnTo>
                    <a:cubicBezTo>
                      <a:pt x="179506" y="2405576"/>
                      <a:pt x="0" y="2226070"/>
                      <a:pt x="0" y="2004639"/>
                    </a:cubicBezTo>
                    <a:lnTo>
                      <a:pt x="0" y="400937"/>
                    </a:lnTo>
                    <a:cubicBezTo>
                      <a:pt x="0" y="179506"/>
                      <a:pt x="179506" y="0"/>
                      <a:pt x="400937" y="0"/>
                    </a:cubicBezTo>
                    <a:close/>
                  </a:path>
                </a:pathLst>
              </a:custGeom>
              <a:solidFill>
                <a:schemeClr val="bg1">
                  <a:alpha val="22000"/>
                </a:schemeClr>
              </a:solidFill>
              <a:ln>
                <a:gradFill>
                  <a:gsLst>
                    <a:gs pos="0">
                      <a:srgbClr val="CC00CC"/>
                    </a:gs>
                    <a:gs pos="100000">
                      <a:srgbClr val="FF0066"/>
                    </a:gs>
                  </a:gsLst>
                  <a:lin ang="5400000" scaled="1"/>
                </a:gradFill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: Shape 17">
                <a:extLst>
                  <a:ext uri="{FF2B5EF4-FFF2-40B4-BE49-F238E27FC236}">
                    <a16:creationId xmlns:a16="http://schemas.microsoft.com/office/drawing/2014/main" id="{6661899A-2371-4D1F-87EB-3AE27F3BDA23}"/>
                  </a:ext>
                </a:extLst>
              </p:cNvPr>
              <p:cNvSpPr/>
              <p:nvPr/>
            </p:nvSpPr>
            <p:spPr>
              <a:xfrm>
                <a:off x="3553727" y="968215"/>
                <a:ext cx="2600329" cy="2547982"/>
              </a:xfrm>
              <a:custGeom>
                <a:avLst/>
                <a:gdLst>
                  <a:gd name="connsiteX0" fmla="*/ 400937 w 2405576"/>
                  <a:gd name="connsiteY0" fmla="*/ 0 h 2405576"/>
                  <a:gd name="connsiteX1" fmla="*/ 2004639 w 2405576"/>
                  <a:gd name="connsiteY1" fmla="*/ 0 h 2405576"/>
                  <a:gd name="connsiteX2" fmla="*/ 2405576 w 2405576"/>
                  <a:gd name="connsiteY2" fmla="*/ 400937 h 2405576"/>
                  <a:gd name="connsiteX3" fmla="*/ 2405576 w 2405576"/>
                  <a:gd name="connsiteY3" fmla="*/ 1514729 h 2405576"/>
                  <a:gd name="connsiteX4" fmla="*/ 1264642 w 2405576"/>
                  <a:gd name="connsiteY4" fmla="*/ 2405576 h 2405576"/>
                  <a:gd name="connsiteX5" fmla="*/ 400937 w 2405576"/>
                  <a:gd name="connsiteY5" fmla="*/ 2405576 h 2405576"/>
                  <a:gd name="connsiteX6" fmla="*/ 0 w 2405576"/>
                  <a:gd name="connsiteY6" fmla="*/ 2004639 h 2405576"/>
                  <a:gd name="connsiteX7" fmla="*/ 0 w 2405576"/>
                  <a:gd name="connsiteY7" fmla="*/ 400937 h 2405576"/>
                  <a:gd name="connsiteX8" fmla="*/ 400937 w 2405576"/>
                  <a:gd name="connsiteY8" fmla="*/ 0 h 240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5576" h="2405576">
                    <a:moveTo>
                      <a:pt x="400937" y="0"/>
                    </a:moveTo>
                    <a:lnTo>
                      <a:pt x="2004639" y="0"/>
                    </a:lnTo>
                    <a:cubicBezTo>
                      <a:pt x="2226070" y="0"/>
                      <a:pt x="2405576" y="179506"/>
                      <a:pt x="2405576" y="400937"/>
                    </a:cubicBezTo>
                    <a:lnTo>
                      <a:pt x="2405576" y="1514729"/>
                    </a:lnTo>
                    <a:lnTo>
                      <a:pt x="1264642" y="2405576"/>
                    </a:lnTo>
                    <a:lnTo>
                      <a:pt x="400937" y="2405576"/>
                    </a:lnTo>
                    <a:cubicBezTo>
                      <a:pt x="179506" y="2405576"/>
                      <a:pt x="0" y="2226070"/>
                      <a:pt x="0" y="2004639"/>
                    </a:cubicBezTo>
                    <a:lnTo>
                      <a:pt x="0" y="400937"/>
                    </a:lnTo>
                    <a:cubicBezTo>
                      <a:pt x="0" y="179506"/>
                      <a:pt x="179506" y="0"/>
                      <a:pt x="400937" y="0"/>
                    </a:cubicBezTo>
                    <a:close/>
                  </a:path>
                </a:pathLst>
              </a:custGeom>
              <a:solidFill>
                <a:schemeClr val="tx1">
                  <a:alpha val="55000"/>
                </a:schemeClr>
              </a:solidFill>
              <a:ln>
                <a:gradFill>
                  <a:gsLst>
                    <a:gs pos="0">
                      <a:srgbClr val="CC00CC"/>
                    </a:gs>
                    <a:gs pos="100000">
                      <a:srgbClr val="FF0066"/>
                    </a:gs>
                  </a:gsLst>
                  <a:lin ang="5400000" scaled="1"/>
                </a:gradFill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18">
                <a:extLst>
                  <a:ext uri="{FF2B5EF4-FFF2-40B4-BE49-F238E27FC236}">
                    <a16:creationId xmlns:a16="http://schemas.microsoft.com/office/drawing/2014/main" id="{0AE6E54E-A864-4169-9476-420E08518B3F}"/>
                  </a:ext>
                </a:extLst>
              </p:cNvPr>
              <p:cNvSpPr/>
              <p:nvPr/>
            </p:nvSpPr>
            <p:spPr>
              <a:xfrm>
                <a:off x="3415601" y="784049"/>
                <a:ext cx="2405576" cy="2405576"/>
              </a:xfrm>
              <a:custGeom>
                <a:avLst/>
                <a:gdLst>
                  <a:gd name="connsiteX0" fmla="*/ 400937 w 2405576"/>
                  <a:gd name="connsiteY0" fmla="*/ 0 h 2405576"/>
                  <a:gd name="connsiteX1" fmla="*/ 2004639 w 2405576"/>
                  <a:gd name="connsiteY1" fmla="*/ 0 h 2405576"/>
                  <a:gd name="connsiteX2" fmla="*/ 2405576 w 2405576"/>
                  <a:gd name="connsiteY2" fmla="*/ 400937 h 2405576"/>
                  <a:gd name="connsiteX3" fmla="*/ 2405576 w 2405576"/>
                  <a:gd name="connsiteY3" fmla="*/ 1514729 h 2405576"/>
                  <a:gd name="connsiteX4" fmla="*/ 1264642 w 2405576"/>
                  <a:gd name="connsiteY4" fmla="*/ 2405576 h 2405576"/>
                  <a:gd name="connsiteX5" fmla="*/ 400937 w 2405576"/>
                  <a:gd name="connsiteY5" fmla="*/ 2405576 h 2405576"/>
                  <a:gd name="connsiteX6" fmla="*/ 0 w 2405576"/>
                  <a:gd name="connsiteY6" fmla="*/ 2004639 h 2405576"/>
                  <a:gd name="connsiteX7" fmla="*/ 0 w 2405576"/>
                  <a:gd name="connsiteY7" fmla="*/ 400937 h 2405576"/>
                  <a:gd name="connsiteX8" fmla="*/ 400937 w 2405576"/>
                  <a:gd name="connsiteY8" fmla="*/ 0 h 2405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5576" h="2405576">
                    <a:moveTo>
                      <a:pt x="400937" y="0"/>
                    </a:moveTo>
                    <a:lnTo>
                      <a:pt x="2004639" y="0"/>
                    </a:lnTo>
                    <a:cubicBezTo>
                      <a:pt x="2226070" y="0"/>
                      <a:pt x="2405576" y="179506"/>
                      <a:pt x="2405576" y="400937"/>
                    </a:cubicBezTo>
                    <a:lnTo>
                      <a:pt x="2405576" y="1514729"/>
                    </a:lnTo>
                    <a:lnTo>
                      <a:pt x="1264642" y="2405576"/>
                    </a:lnTo>
                    <a:lnTo>
                      <a:pt x="400937" y="2405576"/>
                    </a:lnTo>
                    <a:cubicBezTo>
                      <a:pt x="179506" y="2405576"/>
                      <a:pt x="0" y="2226070"/>
                      <a:pt x="0" y="2004639"/>
                    </a:cubicBezTo>
                    <a:lnTo>
                      <a:pt x="0" y="400937"/>
                    </a:lnTo>
                    <a:cubicBezTo>
                      <a:pt x="0" y="179506"/>
                      <a:pt x="179506" y="0"/>
                      <a:pt x="400937" y="0"/>
                    </a:cubicBezTo>
                    <a:close/>
                  </a:path>
                </a:pathLst>
              </a:custGeom>
              <a:solidFill>
                <a:srgbClr val="1E1A31"/>
              </a:solidFill>
              <a:ln>
                <a:gradFill>
                  <a:gsLst>
                    <a:gs pos="0">
                      <a:srgbClr val="FFFF00"/>
                    </a:gs>
                    <a:gs pos="100000">
                      <a:srgbClr val="FFCC0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29">
              <a:extLst>
                <a:ext uri="{FF2B5EF4-FFF2-40B4-BE49-F238E27FC236}">
                  <a16:creationId xmlns:a16="http://schemas.microsoft.com/office/drawing/2014/main" id="{C05F3B57-A54A-4360-ADA0-ADEECA936823}"/>
                </a:ext>
              </a:extLst>
            </p:cNvPr>
            <p:cNvGrpSpPr/>
            <p:nvPr/>
          </p:nvGrpSpPr>
          <p:grpSpPr>
            <a:xfrm>
              <a:off x="8093436" y="3970097"/>
              <a:ext cx="546681" cy="525884"/>
              <a:chOff x="3610548" y="1801403"/>
              <a:chExt cx="546681" cy="525884"/>
            </a:xfrm>
          </p:grpSpPr>
          <p:sp>
            <p:nvSpPr>
              <p:cNvPr id="126" name="Rectangle: Rounded Corners 30">
                <a:extLst>
                  <a:ext uri="{FF2B5EF4-FFF2-40B4-BE49-F238E27FC236}">
                    <a16:creationId xmlns:a16="http://schemas.microsoft.com/office/drawing/2014/main" id="{0FFFAF5D-DF23-4A1B-BB72-2FE4C869EF0F}"/>
                  </a:ext>
                </a:extLst>
              </p:cNvPr>
              <p:cNvSpPr/>
              <p:nvPr/>
            </p:nvSpPr>
            <p:spPr>
              <a:xfrm>
                <a:off x="3631345" y="1801403"/>
                <a:ext cx="525884" cy="525884"/>
              </a:xfrm>
              <a:prstGeom prst="roundRect">
                <a:avLst/>
              </a:prstGeom>
              <a:solidFill>
                <a:srgbClr val="312D4E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 prstMaterial="dkEdge">
                <a:bevelT w="88900" h="1143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31">
                <a:extLst>
                  <a:ext uri="{FF2B5EF4-FFF2-40B4-BE49-F238E27FC236}">
                    <a16:creationId xmlns:a16="http://schemas.microsoft.com/office/drawing/2014/main" id="{863804D5-FA5C-4D1C-908F-10F285072109}"/>
                  </a:ext>
                </a:extLst>
              </p:cNvPr>
              <p:cNvSpPr txBox="1"/>
              <p:nvPr/>
            </p:nvSpPr>
            <p:spPr>
              <a:xfrm>
                <a:off x="3610548" y="1902056"/>
                <a:ext cx="5258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FF00"/>
                    </a:solidFill>
                    <a:latin typeface="Oswald" panose="02000503000000000000" pitchFamily="2" charset="0"/>
                  </a:rPr>
                  <a:t>C</a:t>
                </a:r>
              </a:p>
            </p:txBody>
          </p:sp>
        </p:grpSp>
        <p:sp>
          <p:nvSpPr>
            <p:cNvPr id="121" name="TextBox 33">
              <a:extLst>
                <a:ext uri="{FF2B5EF4-FFF2-40B4-BE49-F238E27FC236}">
                  <a16:creationId xmlns:a16="http://schemas.microsoft.com/office/drawing/2014/main" id="{FD0ED922-B674-4B50-8D3D-DF8358C805AA}"/>
                </a:ext>
              </a:extLst>
            </p:cNvPr>
            <p:cNvSpPr txBox="1"/>
            <p:nvPr/>
          </p:nvSpPr>
          <p:spPr>
            <a:xfrm>
              <a:off x="7982541" y="5041728"/>
              <a:ext cx="9023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25" name="TextBox 37">
              <a:extLst>
                <a:ext uri="{FF2B5EF4-FFF2-40B4-BE49-F238E27FC236}">
                  <a16:creationId xmlns:a16="http://schemas.microsoft.com/office/drawing/2014/main" id="{A9285415-0055-46DD-9E4A-FAB1836D4C43}"/>
                </a:ext>
              </a:extLst>
            </p:cNvPr>
            <p:cNvSpPr txBox="1"/>
            <p:nvPr/>
          </p:nvSpPr>
          <p:spPr>
            <a:xfrm>
              <a:off x="6495974" y="4495981"/>
              <a:ext cx="24313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>
                      <a:lumMod val="8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لكل كائن حي دور مختلف يقوم به في موطنه الطبيعي، وهذا</a:t>
              </a:r>
            </a:p>
            <a:p>
              <a:pPr algn="ctr"/>
              <a:r>
                <a:rPr lang="ar-SY" b="1" dirty="0">
                  <a:solidFill>
                    <a:schemeClr val="bg1">
                      <a:lumMod val="8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مجال الكائن الحي. تساعد هذه المجالات المختلفة على تنوع الكائنات الحية في الموطن الطبيعي.</a:t>
              </a:r>
              <a:endParaRPr lang="en-US" b="1" dirty="0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4" name="Oval 1">
            <a:extLst>
              <a:ext uri="{FF2B5EF4-FFF2-40B4-BE49-F238E27FC236}">
                <a16:creationId xmlns:a16="http://schemas.microsoft.com/office/drawing/2014/main" id="{D1627C06-77A2-4D0F-85AB-E332933E34E6}"/>
              </a:ext>
            </a:extLst>
          </p:cNvPr>
          <p:cNvSpPr/>
          <p:nvPr/>
        </p:nvSpPr>
        <p:spPr>
          <a:xfrm>
            <a:off x="5162164" y="1629229"/>
            <a:ext cx="3599543" cy="359954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38">
            <a:extLst>
              <a:ext uri="{FF2B5EF4-FFF2-40B4-BE49-F238E27FC236}">
                <a16:creationId xmlns:a16="http://schemas.microsoft.com/office/drawing/2014/main" id="{4A054E49-7B65-4E19-BEFD-422AB4B37D5F}"/>
              </a:ext>
            </a:extLst>
          </p:cNvPr>
          <p:cNvSpPr txBox="1"/>
          <p:nvPr/>
        </p:nvSpPr>
        <p:spPr>
          <a:xfrm>
            <a:off x="5680957" y="2876000"/>
            <a:ext cx="2501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Y" sz="2800" b="1" dirty="0">
                <a:solidFill>
                  <a:schemeClr val="bg1"/>
                </a:solidFill>
                <a:latin typeface="Oswald" panose="02000503000000000000" pitchFamily="2" charset="0"/>
              </a:rPr>
              <a:t>موطن طبيعي سعيد</a:t>
            </a:r>
            <a:endParaRPr lang="en-US" sz="2800" b="1" dirty="0">
              <a:solidFill>
                <a:schemeClr val="bg1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254</Words>
  <Application>Microsoft Office PowerPoint</Application>
  <PresentationFormat>شاشة عريضة</PresentationFormat>
  <Paragraphs>47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Open Sans</vt:lpstr>
      <vt:lpstr>Orator Std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2090</cp:revision>
  <dcterms:created xsi:type="dcterms:W3CDTF">2020-10-10T04:32:51Z</dcterms:created>
  <dcterms:modified xsi:type="dcterms:W3CDTF">2021-03-24T21:38:45Z</dcterms:modified>
</cp:coreProperties>
</file>