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1" r:id="rId2"/>
    <p:sldId id="520" r:id="rId3"/>
    <p:sldId id="509" r:id="rId4"/>
    <p:sldId id="525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39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72"/>
      </p:cViewPr>
      <p:guideLst>
        <p:guide orient="horz" pos="2183"/>
        <p:guide pos="3840"/>
        <p:guide orient="horz" pos="739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586418-582F-4394-B762-4B8EA28BA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3">
            <a:extLst>
              <a:ext uri="{FF2B5EF4-FFF2-40B4-BE49-F238E27FC236}">
                <a16:creationId xmlns:a16="http://schemas.microsoft.com/office/drawing/2014/main" id="{B70A7D43-9644-48AF-9C79-2B747AC3C95E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3">
            <a:extLst>
              <a:ext uri="{FF2B5EF4-FFF2-40B4-BE49-F238E27FC236}">
                <a16:creationId xmlns:a16="http://schemas.microsoft.com/office/drawing/2014/main" id="{99BB4F73-BC40-4413-A2CC-4EA3FD21C712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6266892" y="2594154"/>
            <a:ext cx="3923862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148F6E-A305-4272-8B49-7D4C7DF8B444}"/>
              </a:ext>
            </a:extLst>
          </p:cNvPr>
          <p:cNvSpPr txBox="1"/>
          <p:nvPr/>
        </p:nvSpPr>
        <p:spPr>
          <a:xfrm>
            <a:off x="3876431" y="6052458"/>
            <a:ext cx="2455301" cy="30777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66FD05-713C-4585-89DD-8488FA7024A8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4549576-E9D7-4E7D-BBE0-70AC6B72A7DA}"/>
              </a:ext>
            </a:extLst>
          </p:cNvPr>
          <p:cNvSpPr txBox="1"/>
          <p:nvPr/>
        </p:nvSpPr>
        <p:spPr>
          <a:xfrm>
            <a:off x="9010009" y="6037944"/>
            <a:ext cx="2455301" cy="307777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8767ED-FB4B-42B8-B616-05B435E9E285}"/>
              </a:ext>
            </a:extLst>
          </p:cNvPr>
          <p:cNvCxnSpPr/>
          <p:nvPr/>
        </p:nvCxnSpPr>
        <p:spPr>
          <a:xfrm>
            <a:off x="9010009" y="6023429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5E0504-D2AA-4E06-9E85-0A1C0B6292F0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F31390A-0497-42B5-854D-D96789420512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D880A4-4C14-429C-B5AB-3415FB2B02BF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61D7D8-25AC-49BA-BD8C-AA3961AC55B7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BRAND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AWARD</a:t>
              </a:r>
            </a:p>
          </p:txBody>
        </p:sp>
      </p:grpSp>
      <p:sp>
        <p:nvSpPr>
          <p:cNvPr id="8" name="Right Triangle 3">
            <a:extLst>
              <a:ext uri="{FF2B5EF4-FFF2-40B4-BE49-F238E27FC236}">
                <a16:creationId xmlns:a16="http://schemas.microsoft.com/office/drawing/2014/main" id="{7A3277CD-538F-41E9-939D-1BA2F8EADADA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solidFill>
            <a:srgbClr val="F4B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B9C26FD-8233-466B-BB51-EA71AACE72F6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 l="-13000" t="-25000" r="-7000" b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B7FE1A-C683-489A-8803-24EA3B0DBB76}"/>
              </a:ext>
            </a:extLst>
          </p:cNvPr>
          <p:cNvSpPr txBox="1"/>
          <p:nvPr/>
        </p:nvSpPr>
        <p:spPr>
          <a:xfrm>
            <a:off x="6096000" y="1215535"/>
            <a:ext cx="4534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تقرير عن ..........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1B4E1C-D6E9-4158-88F8-044E182BC965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541A5C87-E3E7-4D45-B8D7-C8BDE7F2995C}"/>
              </a:ext>
            </a:extLst>
          </p:cNvPr>
          <p:cNvSpPr/>
          <p:nvPr/>
        </p:nvSpPr>
        <p:spPr>
          <a:xfrm rot="17690212">
            <a:off x="1866580" y="3788537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6607C12-367F-417D-BB50-F1F66C633DA1}"/>
              </a:ext>
            </a:extLst>
          </p:cNvPr>
          <p:cNvSpPr/>
          <p:nvPr/>
        </p:nvSpPr>
        <p:spPr>
          <a:xfrm rot="14740878">
            <a:off x="2653077" y="3816366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27D17-D347-4097-8893-7DA2344C65A9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72E0A6-563F-48DD-9C14-A714CB5B6EEE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solidFill>
              <a:srgbClr val="F4B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2CB9D2-4ED1-42BA-B568-EF8CD8332A36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A991F1-D3C6-4BD7-BA5B-F5C4AD8F814D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5386355" y="3543971"/>
            <a:ext cx="4804399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الصف ......... </a:t>
            </a:r>
          </a:p>
        </p:txBody>
      </p:sp>
    </p:spTree>
    <p:extLst>
      <p:ext uri="{BB962C8B-B14F-4D97-AF65-F5344CB8AC3E}">
        <p14:creationId xmlns:p14="http://schemas.microsoft.com/office/powerpoint/2010/main" val="32117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07" y="2896398"/>
            <a:ext cx="737450" cy="53260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367528" y="1529366"/>
            <a:ext cx="2841700" cy="1371176"/>
            <a:chOff x="485885" y="1529365"/>
            <a:chExt cx="2711202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485885" y="1906497"/>
              <a:ext cx="2491097" cy="628641"/>
              <a:chOff x="2997524" y="5364288"/>
              <a:chExt cx="2491097" cy="62864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49653" y="5364288"/>
                <a:ext cx="1380332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المادة و الطاقة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2997524" y="5697364"/>
                <a:ext cx="2491097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طرق فصل المواد المخاليط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7106623" y="698369"/>
            <a:ext cx="5034745" cy="3416320"/>
            <a:chOff x="3741968" y="960325"/>
            <a:chExt cx="3869012" cy="3416320"/>
          </a:xfrm>
          <a:noFill/>
        </p:grpSpPr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4094" y="1691111"/>
              <a:ext cx="2629432" cy="26294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741968" y="960325"/>
              <a:ext cx="3803280" cy="3416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المخاليط </a:t>
              </a:r>
              <a:r>
                <a:rPr lang="ar-SY" sz="2400" b="1" dirty="0"/>
                <a:t>مزيج يتكون من </a:t>
              </a:r>
              <a:r>
                <a:rPr lang="ar-SY" sz="2400" b="1" dirty="0">
                  <a:solidFill>
                    <a:srgbClr val="C00000"/>
                  </a:solidFill>
                </a:rPr>
                <a:t>مادتين</a:t>
              </a:r>
              <a:r>
                <a:rPr lang="ar-SY" sz="2400" b="1" dirty="0"/>
                <a:t> أو </a:t>
              </a:r>
              <a:r>
                <a:rPr lang="ar-SY" sz="2400" b="1" dirty="0">
                  <a:solidFill>
                    <a:srgbClr val="C00000"/>
                  </a:solidFill>
                </a:rPr>
                <a:t>أكثر</a:t>
              </a:r>
              <a:r>
                <a:rPr lang="ar-SY" sz="2400" b="1" dirty="0"/>
                <a:t>، ويمكن أن تكون هذه المخاليط </a:t>
              </a:r>
              <a:r>
                <a:rPr lang="ar-SY" sz="2400" b="1" dirty="0">
                  <a:solidFill>
                    <a:srgbClr val="C00000"/>
                  </a:solidFill>
                </a:rPr>
                <a:t>إما</a:t>
              </a:r>
              <a:r>
                <a:rPr lang="ar-SY" sz="2400" b="1" dirty="0"/>
                <a:t> مخاليط متجانسة مثل: </a:t>
              </a:r>
            </a:p>
            <a:p>
              <a:pPr algn="r"/>
              <a:r>
                <a:rPr lang="ar-SY" sz="2400" b="1" dirty="0"/>
                <a:t> (الحبر والماء، الشاي، عصير الفواكه، الهواء المحيط بنا)،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أو</a:t>
              </a:r>
              <a:r>
                <a:rPr lang="ar-SY" sz="2400" b="1" dirty="0"/>
                <a:t> تكون مخاليطاً غير متجانسة مثل (الأرز وحبوب الحمص، المكسرات، السلطة، برادة الخشب وبرادة الحديد) مع أنه يوجد أمثلة كثيرة </a:t>
              </a:r>
            </a:p>
            <a:p>
              <a:pPr algn="r"/>
              <a:r>
                <a:rPr lang="ar-SY" sz="2400" b="1" dirty="0"/>
                <a:t>في حياتنا على المخاليط </a:t>
              </a:r>
              <a:r>
                <a:rPr lang="ar-SY" sz="2400" b="1" dirty="0">
                  <a:solidFill>
                    <a:srgbClr val="C00000"/>
                  </a:solidFill>
                </a:rPr>
                <a:t>إلا</a:t>
              </a:r>
              <a:r>
                <a:rPr lang="ar-SY" sz="2400" b="1" dirty="0"/>
                <a:t> أن هناك </a:t>
              </a:r>
              <a:r>
                <a:rPr lang="ar-SY" sz="2400" b="1" dirty="0">
                  <a:solidFill>
                    <a:srgbClr val="C00000"/>
                  </a:solidFill>
                </a:rPr>
                <a:t>طرقاً</a:t>
              </a:r>
              <a:r>
                <a:rPr lang="ar-SY" sz="2400" b="1" dirty="0"/>
                <a:t> عدة نستطيع</a:t>
              </a:r>
              <a:r>
                <a:rPr lang="ar-SY" sz="2400" b="1" dirty="0">
                  <a:solidFill>
                    <a:srgbClr val="C00000"/>
                  </a:solidFill>
                </a:rPr>
                <a:t> </a:t>
              </a:r>
              <a:r>
                <a:rPr lang="ar-SY" sz="2400" b="1" dirty="0"/>
                <a:t>من خلالها </a:t>
              </a:r>
              <a:r>
                <a:rPr lang="ar-SY" sz="2400" b="1" dirty="0">
                  <a:solidFill>
                    <a:srgbClr val="C00000"/>
                  </a:solidFill>
                </a:rPr>
                <a:t>فصل</a:t>
              </a:r>
              <a:r>
                <a:rPr lang="ar-SY" sz="2400" b="1" dirty="0"/>
                <a:t> مكونات هذه المخاليط.</a:t>
              </a:r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01380" y="3312843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836021" y="2632615"/>
              <a:ext cx="377495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264723" y="14657"/>
            <a:ext cx="575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طرق فصل المواد المخاليط</a:t>
            </a:r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89" y="3709999"/>
            <a:ext cx="2103033" cy="2482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18" y="3694035"/>
            <a:ext cx="2133190" cy="2498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71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31" y="2900542"/>
            <a:ext cx="740909" cy="53510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94182"/>
              <a:ext cx="2317906" cy="616395"/>
              <a:chOff x="3223147" y="5351973"/>
              <a:chExt cx="2317906" cy="61639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8323" y="5351973"/>
                <a:ext cx="1427554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المادة و الطاقة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672803"/>
                <a:ext cx="2317906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طرق فصل المواد المخاليط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5849258" y="584920"/>
            <a:ext cx="5936344" cy="3477875"/>
            <a:chOff x="4108441" y="1466408"/>
            <a:chExt cx="3220038" cy="4659597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108441" y="1466408"/>
              <a:ext cx="3220038" cy="46595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الترشيح : </a:t>
              </a:r>
              <a:endParaRPr lang="ar-SY" sz="2400" b="1" dirty="0"/>
            </a:p>
            <a:p>
              <a:pPr algn="r"/>
              <a:r>
                <a:rPr lang="ar-SY" sz="2400" b="1" dirty="0"/>
                <a:t>تستخدم هذه الطريقة لفصل مادة صلبة عن مادة سائلة</a:t>
              </a:r>
            </a:p>
            <a:p>
              <a:pPr algn="r"/>
              <a:r>
                <a:rPr lang="ar-SY" sz="2400" b="1" dirty="0"/>
                <a:t>(مخلوط غير متجانس) حيث تستخدم ورقة ترشيح مناسبة</a:t>
              </a:r>
            </a:p>
            <a:p>
              <a:pPr algn="r"/>
              <a:r>
                <a:rPr lang="ar-SY" sz="2400" b="1" dirty="0"/>
                <a:t>وقمع فيمر السائل من خلال ورقة الترشيح وتبقى المادة</a:t>
              </a:r>
            </a:p>
            <a:p>
              <a:pPr algn="r"/>
              <a:r>
                <a:rPr lang="ar-SY" sz="2400" b="1" dirty="0"/>
                <a:t>عالقة في ورقة الترشيح.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مثال على ذلك: </a:t>
              </a:r>
              <a:r>
                <a:rPr lang="ar-SY" sz="2400" b="1" dirty="0"/>
                <a:t>فصل الرمل عن الماء حيث ينزل الماء من</a:t>
              </a:r>
            </a:p>
            <a:p>
              <a:pPr algn="r"/>
              <a:r>
                <a:rPr lang="ar-SY" sz="2400" b="1" dirty="0"/>
                <a:t>خلال ورقة الترشيح ويبقى الرمل عالقاً في ورقة الترشيح.</a:t>
              </a:r>
            </a:p>
            <a:p>
              <a:pPr algn="r"/>
              <a:r>
                <a:rPr lang="ar-SY" sz="2400" b="1" dirty="0"/>
                <a:t>ومن التطبيقات العملية على طريقة الترشيح : فصل السائل عن المخلوط مثل اللبن والجبن بالبيت.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49" y="3435642"/>
            <a:ext cx="3370542" cy="2811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676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2" y="2856736"/>
            <a:ext cx="675290" cy="48770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94182"/>
              <a:ext cx="2317906" cy="616395"/>
              <a:chOff x="3223147" y="5351973"/>
              <a:chExt cx="2317906" cy="61639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8323" y="5351973"/>
                <a:ext cx="1427554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المادة و الطاقة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672803"/>
                <a:ext cx="2317906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طرق فصل المواد المخاليط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357256" y="584920"/>
            <a:ext cx="5428344" cy="4585871"/>
            <a:chOff x="4383994" y="1466408"/>
            <a:chExt cx="2944485" cy="6144072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383994" y="1466408"/>
              <a:ext cx="2944485" cy="61440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التقطير:</a:t>
              </a:r>
            </a:p>
            <a:p>
              <a:pPr algn="r"/>
              <a:r>
                <a:rPr lang="ar-SY" sz="2400" b="1" dirty="0"/>
                <a:t>تعتمد هذه الطريقة على عمليتي التبخير ثم التكثيف.</a:t>
              </a:r>
            </a:p>
            <a:p>
              <a:pPr algn="r"/>
              <a:r>
                <a:rPr lang="ar-SY" sz="2400" b="1" dirty="0"/>
                <a:t>حيث يتم تبخر السائل أولاً ومن ثم تمريره على منطقة باردة لتكثيفه.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مثال عليها:</a:t>
              </a:r>
              <a:r>
                <a:rPr lang="ar-SY" sz="2400" b="1" dirty="0"/>
                <a:t> فصل كبريتات النحاس الزرقاء عن الماء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ملاحظات مهمة: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1. </a:t>
              </a:r>
              <a:r>
                <a:rPr lang="ar-SY" sz="2400" b="1" dirty="0"/>
                <a:t>تعتمد عملية التقطير على عملية تبخير يعقبها عملية تكثيف.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2. </a:t>
              </a:r>
              <a:r>
                <a:rPr lang="ar-SY" sz="2400" b="1" dirty="0"/>
                <a:t>بعملية التقطير نحصل على المذاب وعلى المذيب.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3. </a:t>
              </a:r>
              <a:r>
                <a:rPr lang="ar-SY" sz="2400" b="1" dirty="0"/>
                <a:t>من </a:t>
              </a:r>
              <a:r>
                <a:rPr lang="ar-SY" sz="2400" b="1" dirty="0">
                  <a:solidFill>
                    <a:srgbClr val="0070C0"/>
                  </a:solidFill>
                </a:rPr>
                <a:t>التطبيقات</a:t>
              </a:r>
              <a:r>
                <a:rPr lang="ar-SY" sz="2400" b="1" dirty="0"/>
                <a:t> ا</a:t>
              </a:r>
              <a:r>
                <a:rPr lang="ar-SY" sz="2400" b="1" dirty="0">
                  <a:solidFill>
                    <a:srgbClr val="0070C0"/>
                  </a:solidFill>
                </a:rPr>
                <a:t>لعملية</a:t>
              </a:r>
              <a:r>
                <a:rPr lang="ar-SY" sz="2400" b="1" dirty="0"/>
                <a:t> على </a:t>
              </a:r>
              <a:r>
                <a:rPr lang="ar-SY" sz="2400" b="1" dirty="0">
                  <a:solidFill>
                    <a:srgbClr val="0070C0"/>
                  </a:solidFill>
                </a:rPr>
                <a:t>التقطير</a:t>
              </a:r>
              <a:r>
                <a:rPr lang="ar-SY" sz="2400" b="1" dirty="0"/>
                <a:t>: تحلية مياه البحر واستخلاص العطور وفصل مشتقات النفط عن بعضها.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85" y="3344445"/>
            <a:ext cx="3901853" cy="2719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64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262</Words>
  <Application>Microsoft Office PowerPoint</Application>
  <PresentationFormat>شاشة عريضة</PresentationFormat>
  <Paragraphs>35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2586</cp:revision>
  <dcterms:created xsi:type="dcterms:W3CDTF">2020-10-10T04:32:51Z</dcterms:created>
  <dcterms:modified xsi:type="dcterms:W3CDTF">2021-03-29T14:31:56Z</dcterms:modified>
</cp:coreProperties>
</file>