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9" autoAdjust="0"/>
    <p:restoredTop sz="94291" autoAdjust="0"/>
  </p:normalViewPr>
  <p:slideViewPr>
    <p:cSldViewPr snapToGrid="0">
      <p:cViewPr varScale="1">
        <p:scale>
          <a:sx n="63" d="100"/>
          <a:sy n="63" d="100"/>
        </p:scale>
        <p:origin x="102" y="19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0D9DA8-25C7-48F4-A363-AC2B5A175833}" type="datetimeFigureOut">
              <a:rPr lang="en-US" smtClean="0"/>
              <a:t>2021-03-22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1394C-1EFD-4AE5-AE9E-D8C865D970FF}" type="slidenum">
              <a:rPr lang="en-US" smtClean="0"/>
              <a:t>‹#›</a:t>
            </a:fld>
            <a:endParaRPr lang="en-US"/>
          </a:p>
        </p:txBody>
      </p:sp>
    </p:spTree>
    <p:extLst>
      <p:ext uri="{BB962C8B-B14F-4D97-AF65-F5344CB8AC3E}">
        <p14:creationId xmlns:p14="http://schemas.microsoft.com/office/powerpoint/2010/main" val="174622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31394C-1EFD-4AE5-AE9E-D8C865D970FF}" type="slidenum">
              <a:rPr lang="en-US" smtClean="0"/>
              <a:t>1</a:t>
            </a:fld>
            <a:endParaRPr lang="en-US"/>
          </a:p>
        </p:txBody>
      </p:sp>
    </p:spTree>
    <p:extLst>
      <p:ext uri="{BB962C8B-B14F-4D97-AF65-F5344CB8AC3E}">
        <p14:creationId xmlns:p14="http://schemas.microsoft.com/office/powerpoint/2010/main" val="359011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E69C-278D-4AB3-AC38-142C88A33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7E53AA-5352-40BC-9CE9-384B9AC0C6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FA9183-1AD4-4DEF-AC3F-E68213EBC815}"/>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5" name="Footer Placeholder 4">
            <a:extLst>
              <a:ext uri="{FF2B5EF4-FFF2-40B4-BE49-F238E27FC236}">
                <a16:creationId xmlns:a16="http://schemas.microsoft.com/office/drawing/2014/main" id="{8AC65456-2DFB-498C-92D2-9431D3795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17A22-FF94-4956-AADD-5EDA5DE63D63}"/>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316807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C9BE-7616-471D-A8F5-279977426B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CFF128-6431-454D-8E9F-70A7EB4012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E3421-76BA-4726-BC04-BF281ED477B8}"/>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5" name="Footer Placeholder 4">
            <a:extLst>
              <a:ext uri="{FF2B5EF4-FFF2-40B4-BE49-F238E27FC236}">
                <a16:creationId xmlns:a16="http://schemas.microsoft.com/office/drawing/2014/main" id="{E93EA04D-43EB-49FE-A392-FEF081544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72A79-796C-4D7C-B84F-A6B72E7625C6}"/>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140854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DC311-5C6F-446C-8FBE-E18BCFC17C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0F82A2-E825-44A3-8B67-8426B5BFED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E84833-0F21-4C71-8BEE-152991D06198}"/>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5" name="Footer Placeholder 4">
            <a:extLst>
              <a:ext uri="{FF2B5EF4-FFF2-40B4-BE49-F238E27FC236}">
                <a16:creationId xmlns:a16="http://schemas.microsoft.com/office/drawing/2014/main" id="{53FD5DE2-642F-4ADF-815E-8E28D4F0C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5BCC7-BE97-4C9B-BE7B-4E40FF9BF023}"/>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127450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46AC-DB63-4909-8755-5B0482D4F2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ED74D1-0AA1-4455-A2F8-3746967BF0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77C4AC-437B-479B-A3B5-0E5C25A4885B}"/>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5" name="Footer Placeholder 4">
            <a:extLst>
              <a:ext uri="{FF2B5EF4-FFF2-40B4-BE49-F238E27FC236}">
                <a16:creationId xmlns:a16="http://schemas.microsoft.com/office/drawing/2014/main" id="{5C0071B7-9109-4A88-B26F-3019F3974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C5D821-F639-4533-99C9-76F57B97C0F1}"/>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83649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88A1-BC12-437E-B1F9-7E0AD99FBD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832FAF-A627-48F3-80ED-F91F61562B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4ACC6F-CE35-49E0-828A-9C1EEE1BCA97}"/>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5" name="Footer Placeholder 4">
            <a:extLst>
              <a:ext uri="{FF2B5EF4-FFF2-40B4-BE49-F238E27FC236}">
                <a16:creationId xmlns:a16="http://schemas.microsoft.com/office/drawing/2014/main" id="{D8DD8944-911A-4767-A32F-D374905E2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78E45-4C56-4DCB-80A2-B705FD3A0414}"/>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266664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F601-975B-40F2-A54C-16151DAEF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B79DD6-677F-464E-9D6D-D053369ED1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78AEBD-6E3C-4001-8544-AB28D677D6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D4AED1-F0F9-41E5-8135-E48D3D7C099B}"/>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6" name="Footer Placeholder 5">
            <a:extLst>
              <a:ext uri="{FF2B5EF4-FFF2-40B4-BE49-F238E27FC236}">
                <a16:creationId xmlns:a16="http://schemas.microsoft.com/office/drawing/2014/main" id="{2E6E4113-D7D2-48E6-9E8B-9A0A9D004B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1B76AD-ECBB-41CB-AB04-7B9193CF6A40}"/>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401532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D9401-1AC2-465F-8F14-9A07A9657A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84B318-51BE-4717-8C18-93C59467D7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1CD997-6E2C-4B44-9172-EE513EA3D1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7D33A8-E542-4137-ADBD-E7A5A889E3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10B28B-D7D4-49DD-9BC7-BC610B8D14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961224-F0B4-46B2-9DB4-0C7B04F29C7F}"/>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8" name="Footer Placeholder 7">
            <a:extLst>
              <a:ext uri="{FF2B5EF4-FFF2-40B4-BE49-F238E27FC236}">
                <a16:creationId xmlns:a16="http://schemas.microsoft.com/office/drawing/2014/main" id="{CD3E1C5F-C1BC-44F1-BD8E-633A98371A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B3A870-CBB0-4929-AF1F-26F929958FB9}"/>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273834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6D85-ABA5-41E8-88D3-DEBAF8ED4A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7285AB-EA33-4EF9-9F10-1C852A18BDE0}"/>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4" name="Footer Placeholder 3">
            <a:extLst>
              <a:ext uri="{FF2B5EF4-FFF2-40B4-BE49-F238E27FC236}">
                <a16:creationId xmlns:a16="http://schemas.microsoft.com/office/drawing/2014/main" id="{44189964-319E-4AF0-A19F-EC975F3FD2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3B3F93-D907-40C0-9246-56BE82E5CC13}"/>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333209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284CC6-B963-473B-B886-691A1C7B4D83}"/>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3" name="Footer Placeholder 2">
            <a:extLst>
              <a:ext uri="{FF2B5EF4-FFF2-40B4-BE49-F238E27FC236}">
                <a16:creationId xmlns:a16="http://schemas.microsoft.com/office/drawing/2014/main" id="{9851C71A-8403-4E3E-8380-F8816EB61C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B32771-19A9-4953-BB45-CCF8E63D5D8A}"/>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338405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42C4-4CA9-412D-943A-5B4C7D377D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FC2C35-1EFB-4C77-926A-8BFDBEB626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563F88-5ECF-4B0B-A3D9-F08B50466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D9BBC-770A-4810-835F-8F52CA83AF85}"/>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6" name="Footer Placeholder 5">
            <a:extLst>
              <a:ext uri="{FF2B5EF4-FFF2-40B4-BE49-F238E27FC236}">
                <a16:creationId xmlns:a16="http://schemas.microsoft.com/office/drawing/2014/main" id="{5C1A0C2B-9517-404C-9816-ADF0818C1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9EF6DE-EB8E-4E85-B16A-77978BDEA4B9}"/>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197501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66E76-36D4-471F-BE5B-D35640DA0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A08FAA-D0B0-413F-8C00-0447050302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90474D-C8D1-4713-A1C3-24D0A01D2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8A07A-5229-457B-A844-6E13FF058FDB}"/>
              </a:ext>
            </a:extLst>
          </p:cNvPr>
          <p:cNvSpPr>
            <a:spLocks noGrp="1"/>
          </p:cNvSpPr>
          <p:nvPr>
            <p:ph type="dt" sz="half" idx="10"/>
          </p:nvPr>
        </p:nvSpPr>
        <p:spPr/>
        <p:txBody>
          <a:bodyPr/>
          <a:lstStyle/>
          <a:p>
            <a:fld id="{C3A60340-B153-4C27-A2CD-0FEF1590E82A}" type="datetimeFigureOut">
              <a:rPr lang="en-US" smtClean="0"/>
              <a:t>2021-03-22</a:t>
            </a:fld>
            <a:endParaRPr lang="en-US"/>
          </a:p>
        </p:txBody>
      </p:sp>
      <p:sp>
        <p:nvSpPr>
          <p:cNvPr id="6" name="Footer Placeholder 5">
            <a:extLst>
              <a:ext uri="{FF2B5EF4-FFF2-40B4-BE49-F238E27FC236}">
                <a16:creationId xmlns:a16="http://schemas.microsoft.com/office/drawing/2014/main" id="{3DE5AC15-65F0-4A0C-AAA9-A61E593FD4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4E931-A5CC-4185-91BF-A63DE183C127}"/>
              </a:ext>
            </a:extLst>
          </p:cNvPr>
          <p:cNvSpPr>
            <a:spLocks noGrp="1"/>
          </p:cNvSpPr>
          <p:nvPr>
            <p:ph type="sldNum" sz="quarter" idx="12"/>
          </p:nvPr>
        </p:nvSpPr>
        <p:spPr/>
        <p:txBody>
          <a:bodyPr/>
          <a:lstStyle/>
          <a:p>
            <a:fld id="{0591252C-B4CB-4776-975C-16B37090C1A1}" type="slidenum">
              <a:rPr lang="en-US" smtClean="0"/>
              <a:t>‹#›</a:t>
            </a:fld>
            <a:endParaRPr lang="en-US"/>
          </a:p>
        </p:txBody>
      </p:sp>
    </p:spTree>
    <p:extLst>
      <p:ext uri="{BB962C8B-B14F-4D97-AF65-F5344CB8AC3E}">
        <p14:creationId xmlns:p14="http://schemas.microsoft.com/office/powerpoint/2010/main" val="85399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9B0C18-BF35-40C6-93C6-D290C06ED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5206E9-4356-4B30-A8E9-BB9A0959A8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4A4D1-C89D-4C8A-AD03-C785284F8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0340-B153-4C27-A2CD-0FEF1590E82A}" type="datetimeFigureOut">
              <a:rPr lang="en-US" smtClean="0"/>
              <a:t>2021-03-22</a:t>
            </a:fld>
            <a:endParaRPr lang="en-US"/>
          </a:p>
        </p:txBody>
      </p:sp>
      <p:sp>
        <p:nvSpPr>
          <p:cNvPr id="5" name="Footer Placeholder 4">
            <a:extLst>
              <a:ext uri="{FF2B5EF4-FFF2-40B4-BE49-F238E27FC236}">
                <a16:creationId xmlns:a16="http://schemas.microsoft.com/office/drawing/2014/main" id="{0C2DFAB4-5304-483B-AED5-A4BA96BC9F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EF1C04-F8BC-4E8A-AA83-2F930030C1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1252C-B4CB-4776-975C-16B37090C1A1}" type="slidenum">
              <a:rPr lang="en-US" smtClean="0"/>
              <a:t>‹#›</a:t>
            </a:fld>
            <a:endParaRPr lang="en-US"/>
          </a:p>
        </p:txBody>
      </p:sp>
    </p:spTree>
    <p:extLst>
      <p:ext uri="{BB962C8B-B14F-4D97-AF65-F5344CB8AC3E}">
        <p14:creationId xmlns:p14="http://schemas.microsoft.com/office/powerpoint/2010/main" val="2114286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1000"/>
            <a:lum/>
          </a:blip>
          <a:srcRect/>
          <a:stretch>
            <a:fillRect t="-9000" b="-9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21524F1-BBF3-4F45-8AFB-3954B6541D14}"/>
              </a:ext>
            </a:extLst>
          </p:cNvPr>
          <p:cNvSpPr>
            <a:spLocks noGrp="1"/>
          </p:cNvSpPr>
          <p:nvPr>
            <p:ph type="subTitle" idx="1"/>
          </p:nvPr>
        </p:nvSpPr>
        <p:spPr>
          <a:xfrm>
            <a:off x="1524000" y="3602038"/>
            <a:ext cx="9144000" cy="1655762"/>
          </a:xfrm>
        </p:spPr>
        <p:txBody>
          <a:bodyPr>
            <a:normAutofit/>
          </a:bodyPr>
          <a:lstStyle/>
          <a:p>
            <a:r>
              <a:rPr lang="ar-SY" dirty="0"/>
              <a:t> </a:t>
            </a:r>
            <a:endParaRPr lang="en-US" dirty="0"/>
          </a:p>
        </p:txBody>
      </p:sp>
      <p:sp>
        <p:nvSpPr>
          <p:cNvPr id="4" name="Plaque 3">
            <a:extLst>
              <a:ext uri="{FF2B5EF4-FFF2-40B4-BE49-F238E27FC236}">
                <a16:creationId xmlns:a16="http://schemas.microsoft.com/office/drawing/2014/main" id="{1199230D-C7D1-4F3B-BC2C-A20F4128919D}"/>
              </a:ext>
            </a:extLst>
          </p:cNvPr>
          <p:cNvSpPr/>
          <p:nvPr/>
        </p:nvSpPr>
        <p:spPr>
          <a:xfrm>
            <a:off x="4135901" y="98474"/>
            <a:ext cx="3334044" cy="675566"/>
          </a:xfrm>
          <a:prstGeom prst="plaque">
            <a:avLst/>
          </a:prstGeom>
          <a:solidFill>
            <a:schemeClr val="accent6">
              <a:lumMod val="20000"/>
              <a:lumOff val="80000"/>
            </a:schemeClr>
          </a:solidFill>
          <a:ln>
            <a:solidFill>
              <a:schemeClr val="accent6">
                <a:lumMod val="40000"/>
                <a:lumOff val="6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ar-SA" sz="3600" dirty="0"/>
              <a:t>ابن تيم</a:t>
            </a:r>
            <a:r>
              <a:rPr lang="ar-SY" sz="3600" dirty="0"/>
              <a:t>ـ</a:t>
            </a:r>
            <a:r>
              <a:rPr lang="ar-SA" sz="3600" dirty="0"/>
              <a:t>ية رحم</a:t>
            </a:r>
            <a:r>
              <a:rPr lang="ar-SY" sz="3600" dirty="0"/>
              <a:t>ـ</a:t>
            </a:r>
            <a:r>
              <a:rPr lang="ar-SA" sz="3600" dirty="0"/>
              <a:t>ه الله</a:t>
            </a:r>
            <a:endParaRPr lang="en-US" sz="3600" dirty="0"/>
          </a:p>
        </p:txBody>
      </p:sp>
      <p:sp>
        <p:nvSpPr>
          <p:cNvPr id="2" name="Plaque 1">
            <a:extLst>
              <a:ext uri="{FF2B5EF4-FFF2-40B4-BE49-F238E27FC236}">
                <a16:creationId xmlns:a16="http://schemas.microsoft.com/office/drawing/2014/main" id="{E33D8498-8F04-4508-9055-2C03A63B45A9}"/>
              </a:ext>
            </a:extLst>
          </p:cNvPr>
          <p:cNvSpPr/>
          <p:nvPr/>
        </p:nvSpPr>
        <p:spPr>
          <a:xfrm>
            <a:off x="606827" y="3143356"/>
            <a:ext cx="10220178" cy="783943"/>
          </a:xfrm>
          <a:prstGeom prst="plaque">
            <a:avLst/>
          </a:prstGeom>
          <a:solidFill>
            <a:schemeClr val="bg1">
              <a:lumMod val="95000"/>
            </a:schemeClr>
          </a:solidFill>
          <a:ln>
            <a:solidFill>
              <a:schemeClr val="accent5">
                <a:lumMod val="50000"/>
              </a:schemeClr>
            </a:solidFill>
          </a:ln>
          <a:effectLst>
            <a:glow rad="63500">
              <a:schemeClr val="accent2">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وُلد في حرّان عام 661 هـ، ومكث فيها حتّى عمر سبع سنين، وبعد ذلك انتقل إلى دمشق، ونشأ وترعرع فيها</a:t>
            </a:r>
            <a:endParaRPr lang="en-US" sz="2400" b="1" dirty="0">
              <a:solidFill>
                <a:srgbClr val="002060"/>
              </a:solidFill>
            </a:endParaRPr>
          </a:p>
        </p:txBody>
      </p:sp>
      <p:sp>
        <p:nvSpPr>
          <p:cNvPr id="8" name="Plaque 7">
            <a:extLst>
              <a:ext uri="{FF2B5EF4-FFF2-40B4-BE49-F238E27FC236}">
                <a16:creationId xmlns:a16="http://schemas.microsoft.com/office/drawing/2014/main" id="{28093DE5-9D48-46C1-B549-969357AC454A}"/>
              </a:ext>
            </a:extLst>
          </p:cNvPr>
          <p:cNvSpPr/>
          <p:nvPr/>
        </p:nvSpPr>
        <p:spPr>
          <a:xfrm>
            <a:off x="606824" y="4951627"/>
            <a:ext cx="10273429" cy="783943"/>
          </a:xfrm>
          <a:prstGeom prst="plaque">
            <a:avLst/>
          </a:prstGeom>
          <a:solidFill>
            <a:schemeClr val="bg1">
              <a:lumMod val="95000"/>
            </a:schemeClr>
          </a:solidFill>
          <a:ln>
            <a:solidFill>
              <a:schemeClr val="accent5">
                <a:lumMod val="50000"/>
              </a:schemeClr>
            </a:solidFill>
          </a:ln>
          <a:effectLst>
            <a:glow rad="63500">
              <a:schemeClr val="accent2">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نشأ في بيت علم وعفة وسلك طريق الخير والأمر بالمعروف والنّهي عن المنكر حتى صار إماماً في العلم والعمل</a:t>
            </a:r>
            <a:endParaRPr lang="en-US" sz="2400" b="1" dirty="0">
              <a:solidFill>
                <a:srgbClr val="002060"/>
              </a:solidFill>
            </a:endParaRPr>
          </a:p>
        </p:txBody>
      </p:sp>
      <p:sp>
        <p:nvSpPr>
          <p:cNvPr id="10" name="Rectangle: Rounded Corners 9">
            <a:extLst>
              <a:ext uri="{FF2B5EF4-FFF2-40B4-BE49-F238E27FC236}">
                <a16:creationId xmlns:a16="http://schemas.microsoft.com/office/drawing/2014/main" id="{711BB791-71BF-403D-8F3B-2936B966AC27}"/>
              </a:ext>
            </a:extLst>
          </p:cNvPr>
          <p:cNvSpPr/>
          <p:nvPr/>
        </p:nvSpPr>
        <p:spPr>
          <a:xfrm>
            <a:off x="10923343" y="5090123"/>
            <a:ext cx="1198105" cy="528342"/>
          </a:xfrm>
          <a:prstGeom prst="roundRect">
            <a:avLst/>
          </a:prstGeom>
          <a:solidFill>
            <a:schemeClr val="accent3">
              <a:lumMod val="20000"/>
              <a:lumOff val="80000"/>
            </a:schemeClr>
          </a:solidFill>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نشأته</a:t>
            </a:r>
            <a:endParaRPr lang="en-US" sz="2400" b="1" dirty="0">
              <a:solidFill>
                <a:srgbClr val="C00000"/>
              </a:solidFill>
            </a:endParaRPr>
          </a:p>
        </p:txBody>
      </p:sp>
      <p:sp>
        <p:nvSpPr>
          <p:cNvPr id="11" name="Rectangle: Rounded Corners 10">
            <a:extLst>
              <a:ext uri="{FF2B5EF4-FFF2-40B4-BE49-F238E27FC236}">
                <a16:creationId xmlns:a16="http://schemas.microsoft.com/office/drawing/2014/main" id="{5A9FB002-22CE-452E-8957-F7657B6CFD8B}"/>
              </a:ext>
            </a:extLst>
          </p:cNvPr>
          <p:cNvSpPr/>
          <p:nvPr/>
        </p:nvSpPr>
        <p:spPr>
          <a:xfrm>
            <a:off x="10868566" y="4201028"/>
            <a:ext cx="1198105" cy="555415"/>
          </a:xfrm>
          <a:prstGeom prst="roundRect">
            <a:avLst/>
          </a:prstGeom>
          <a:solidFill>
            <a:schemeClr val="accent3">
              <a:lumMod val="20000"/>
              <a:lumOff val="80000"/>
            </a:schemeClr>
          </a:solidFill>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شهرته</a:t>
            </a:r>
            <a:endParaRPr lang="en-US" sz="2400" b="1" dirty="0">
              <a:solidFill>
                <a:srgbClr val="C00000"/>
              </a:solidFill>
            </a:endParaRPr>
          </a:p>
        </p:txBody>
      </p:sp>
      <p:sp>
        <p:nvSpPr>
          <p:cNvPr id="12" name="Rectangle: Rounded Corners 11">
            <a:extLst>
              <a:ext uri="{FF2B5EF4-FFF2-40B4-BE49-F238E27FC236}">
                <a16:creationId xmlns:a16="http://schemas.microsoft.com/office/drawing/2014/main" id="{90419BBC-AED0-44B5-AF74-4DF99DC91C83}"/>
              </a:ext>
            </a:extLst>
          </p:cNvPr>
          <p:cNvSpPr/>
          <p:nvPr/>
        </p:nvSpPr>
        <p:spPr>
          <a:xfrm>
            <a:off x="10869202" y="3286397"/>
            <a:ext cx="1198105" cy="568974"/>
          </a:xfrm>
          <a:prstGeom prst="roundRect">
            <a:avLst/>
          </a:prstGeom>
          <a:solidFill>
            <a:schemeClr val="accent3">
              <a:lumMod val="20000"/>
              <a:lumOff val="80000"/>
            </a:schemeClr>
          </a:solidFill>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ولادته</a:t>
            </a:r>
            <a:endParaRPr lang="en-US" sz="2400" b="1" dirty="0">
              <a:solidFill>
                <a:srgbClr val="C00000"/>
              </a:solidFill>
            </a:endParaRPr>
          </a:p>
        </p:txBody>
      </p:sp>
      <p:sp>
        <p:nvSpPr>
          <p:cNvPr id="13" name="Plaque 12">
            <a:extLst>
              <a:ext uri="{FF2B5EF4-FFF2-40B4-BE49-F238E27FC236}">
                <a16:creationId xmlns:a16="http://schemas.microsoft.com/office/drawing/2014/main" id="{273ECF1A-2DE3-4FDB-94D6-AC2F1256F2F6}"/>
              </a:ext>
            </a:extLst>
          </p:cNvPr>
          <p:cNvSpPr/>
          <p:nvPr/>
        </p:nvSpPr>
        <p:spPr>
          <a:xfrm>
            <a:off x="964811" y="1067036"/>
            <a:ext cx="10211967" cy="937213"/>
          </a:xfrm>
          <a:prstGeom prst="plaque">
            <a:avLst/>
          </a:prstGeom>
          <a:solidFill>
            <a:schemeClr val="bg1">
              <a:lumMod val="95000"/>
            </a:schemeClr>
          </a:solidFill>
          <a:effectLst>
            <a:glow rad="101600">
              <a:schemeClr val="accent4">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r"/>
            <a:r>
              <a:rPr lang="ar-SY" sz="2400" b="1" dirty="0">
                <a:solidFill>
                  <a:srgbClr val="C00000"/>
                </a:solidFill>
              </a:rPr>
              <a:t>من كبار العلماء في عصره والعصور التي تلت عصره حيث بلغ من العلم والتقى والصلاح ما بلغ؛ لما له من قوةٍ في قول الحق </a:t>
            </a:r>
            <a:endParaRPr lang="en-US" sz="2400" b="1" dirty="0">
              <a:solidFill>
                <a:srgbClr val="C00000"/>
              </a:solidFill>
            </a:endParaRPr>
          </a:p>
        </p:txBody>
      </p:sp>
      <p:sp>
        <p:nvSpPr>
          <p:cNvPr id="14" name="Plaque 13">
            <a:extLst>
              <a:ext uri="{FF2B5EF4-FFF2-40B4-BE49-F238E27FC236}">
                <a16:creationId xmlns:a16="http://schemas.microsoft.com/office/drawing/2014/main" id="{58424CD1-DBD1-4C4A-BB59-18D54D79DB3B}"/>
              </a:ext>
            </a:extLst>
          </p:cNvPr>
          <p:cNvSpPr/>
          <p:nvPr/>
        </p:nvSpPr>
        <p:spPr>
          <a:xfrm>
            <a:off x="606826" y="2195639"/>
            <a:ext cx="10220174" cy="783944"/>
          </a:xfrm>
          <a:prstGeom prst="plaque">
            <a:avLst/>
          </a:prstGeom>
          <a:solidFill>
            <a:schemeClr val="bg1">
              <a:lumMod val="95000"/>
            </a:schemeClr>
          </a:solidFill>
          <a:ln>
            <a:solidFill>
              <a:schemeClr val="accent5">
                <a:lumMod val="50000"/>
              </a:schemeClr>
            </a:solidFill>
          </a:ln>
          <a:effectLst>
            <a:glow rad="63500">
              <a:schemeClr val="accent2">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هو أحمد بن عبد الحليم بن عبد السلام بن تيمية الحراني ثم الدمشقي احد أهم العلماء البارزين في العصر المملوكي، ويُلقب بشيخ الإسلام</a:t>
            </a:r>
            <a:endParaRPr lang="en-US" sz="2400" b="1" dirty="0">
              <a:solidFill>
                <a:srgbClr val="002060"/>
              </a:solidFill>
            </a:endParaRPr>
          </a:p>
        </p:txBody>
      </p:sp>
      <p:sp>
        <p:nvSpPr>
          <p:cNvPr id="15" name="Rectangle: Rounded Corners 14">
            <a:extLst>
              <a:ext uri="{FF2B5EF4-FFF2-40B4-BE49-F238E27FC236}">
                <a16:creationId xmlns:a16="http://schemas.microsoft.com/office/drawing/2014/main" id="{FE476F4E-3D57-4226-9C53-977A6435B1E8}"/>
              </a:ext>
            </a:extLst>
          </p:cNvPr>
          <p:cNvSpPr/>
          <p:nvPr/>
        </p:nvSpPr>
        <p:spPr>
          <a:xfrm>
            <a:off x="10869203" y="2343964"/>
            <a:ext cx="1198104" cy="555415"/>
          </a:xfrm>
          <a:prstGeom prst="roundRect">
            <a:avLst/>
          </a:prstGeom>
          <a:solidFill>
            <a:schemeClr val="accent3">
              <a:lumMod val="20000"/>
              <a:lumOff val="80000"/>
            </a:schemeClr>
          </a:solidFill>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A" sz="2400" b="1" dirty="0">
                <a:solidFill>
                  <a:srgbClr val="C00000"/>
                </a:solidFill>
              </a:rPr>
              <a:t>ابن تيمية</a:t>
            </a:r>
            <a:endParaRPr lang="en-US" sz="2400" b="1" dirty="0">
              <a:solidFill>
                <a:srgbClr val="C00000"/>
              </a:solidFill>
            </a:endParaRPr>
          </a:p>
        </p:txBody>
      </p:sp>
      <p:sp>
        <p:nvSpPr>
          <p:cNvPr id="19" name="Plaque 18">
            <a:extLst>
              <a:ext uri="{FF2B5EF4-FFF2-40B4-BE49-F238E27FC236}">
                <a16:creationId xmlns:a16="http://schemas.microsoft.com/office/drawing/2014/main" id="{289B15C5-689F-4554-9E82-5B1B429647DD}"/>
              </a:ext>
            </a:extLst>
          </p:cNvPr>
          <p:cNvSpPr/>
          <p:nvPr/>
        </p:nvSpPr>
        <p:spPr>
          <a:xfrm>
            <a:off x="606824" y="4032589"/>
            <a:ext cx="10220178" cy="783944"/>
          </a:xfrm>
          <a:prstGeom prst="plaque">
            <a:avLst/>
          </a:prstGeom>
          <a:solidFill>
            <a:schemeClr val="bg1">
              <a:lumMod val="95000"/>
            </a:schemeClr>
          </a:solidFill>
          <a:ln>
            <a:solidFill>
              <a:schemeClr val="accent5">
                <a:lumMod val="50000"/>
              </a:schemeClr>
            </a:solidFill>
          </a:ln>
          <a:effectLst>
            <a:glow rad="63500">
              <a:schemeClr val="accent2">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سبب شهرته بــ ابن تيمية أن جد محمد بن الخضر كانت أمه تسمى تيمية وكانت واعظة فنسب إليها  </a:t>
            </a:r>
            <a:endParaRPr lang="en-US" sz="2400" b="1" dirty="0">
              <a:solidFill>
                <a:srgbClr val="002060"/>
              </a:solidFill>
            </a:endParaRPr>
          </a:p>
        </p:txBody>
      </p:sp>
      <p:sp>
        <p:nvSpPr>
          <p:cNvPr id="28" name="Plaque 27">
            <a:extLst>
              <a:ext uri="{FF2B5EF4-FFF2-40B4-BE49-F238E27FC236}">
                <a16:creationId xmlns:a16="http://schemas.microsoft.com/office/drawing/2014/main" id="{9068894E-20BB-415A-9B59-CE454AFEF6D3}"/>
              </a:ext>
            </a:extLst>
          </p:cNvPr>
          <p:cNvSpPr/>
          <p:nvPr/>
        </p:nvSpPr>
        <p:spPr>
          <a:xfrm>
            <a:off x="914400" y="5852130"/>
            <a:ext cx="10262378" cy="902348"/>
          </a:xfrm>
          <a:prstGeom prst="plaque">
            <a:avLst/>
          </a:prstGeom>
          <a:solidFill>
            <a:schemeClr val="accent3">
              <a:lumMod val="20000"/>
              <a:lumOff val="80000"/>
            </a:schemeClr>
          </a:solidFill>
          <a:ln>
            <a:solidFill>
              <a:srgbClr val="7030A0"/>
            </a:solidFill>
          </a:ln>
          <a:effectLst>
            <a:glow rad="101600">
              <a:schemeClr val="accent4">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r"/>
            <a:r>
              <a:rPr lang="ar-SY" sz="2400" b="1" dirty="0">
                <a:solidFill>
                  <a:srgbClr val="C00000"/>
                </a:solidFill>
              </a:rPr>
              <a:t>اتصف ابن تيمية رحمه الله بالذكاء والعاطفة وقوة الحفظ والنجابة منذ صغره واستحق الإمامة في العمل والعلم</a:t>
            </a:r>
            <a:endParaRPr lang="en-US" sz="2400" b="1" dirty="0">
              <a:solidFill>
                <a:srgbClr val="C00000"/>
              </a:solidFill>
            </a:endParaRPr>
          </a:p>
        </p:txBody>
      </p:sp>
    </p:spTree>
    <p:extLst>
      <p:ext uri="{BB962C8B-B14F-4D97-AF65-F5344CB8AC3E}">
        <p14:creationId xmlns:p14="http://schemas.microsoft.com/office/powerpoint/2010/main" val="256865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AA3171-840D-4515-999E-AA645498F68A}"/>
              </a:ext>
            </a:extLst>
          </p:cNvPr>
          <p:cNvSpPr>
            <a:spLocks noGrp="1"/>
          </p:cNvSpPr>
          <p:nvPr>
            <p:ph idx="1"/>
          </p:nvPr>
        </p:nvSpPr>
        <p:spPr>
          <a:xfrm>
            <a:off x="0" y="1"/>
            <a:ext cx="12192000" cy="6858000"/>
          </a:xfrm>
        </p:spPr>
        <p:txBody>
          <a:bodyPr/>
          <a:lstStyle/>
          <a:p>
            <a:pPr marL="0" indent="0" algn="r">
              <a:buNone/>
            </a:pPr>
            <a:r>
              <a:rPr lang="ar-SY" dirty="0"/>
              <a:t> </a:t>
            </a:r>
            <a:endParaRPr lang="en-US" dirty="0"/>
          </a:p>
        </p:txBody>
      </p:sp>
      <p:sp>
        <p:nvSpPr>
          <p:cNvPr id="4" name="Rectangle: Rounded Corners 3">
            <a:extLst>
              <a:ext uri="{FF2B5EF4-FFF2-40B4-BE49-F238E27FC236}">
                <a16:creationId xmlns:a16="http://schemas.microsoft.com/office/drawing/2014/main" id="{1EA71E06-7B74-4BDB-AAB7-12E5D43E9C19}"/>
              </a:ext>
            </a:extLst>
          </p:cNvPr>
          <p:cNvSpPr/>
          <p:nvPr/>
        </p:nvSpPr>
        <p:spPr>
          <a:xfrm>
            <a:off x="7728398" y="295693"/>
            <a:ext cx="2552579" cy="815902"/>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من اشهر مولفاته</a:t>
            </a:r>
            <a:endParaRPr lang="en-US" sz="2400" b="1" dirty="0">
              <a:solidFill>
                <a:srgbClr val="C00000"/>
              </a:solidFill>
              <a:effectLst>
                <a:outerShdw blurRad="38100" dist="38100" dir="2700000" algn="tl">
                  <a:srgbClr val="000000">
                    <a:alpha val="43137"/>
                  </a:srgbClr>
                </a:outerShdw>
              </a:effectLst>
            </a:endParaRPr>
          </a:p>
        </p:txBody>
      </p:sp>
      <p:sp>
        <p:nvSpPr>
          <p:cNvPr id="5" name="Rectangle: Rounded Corners 4">
            <a:extLst>
              <a:ext uri="{FF2B5EF4-FFF2-40B4-BE49-F238E27FC236}">
                <a16:creationId xmlns:a16="http://schemas.microsoft.com/office/drawing/2014/main" id="{720B67B9-D0DA-4EC7-9DF5-1A7491D8C46B}"/>
              </a:ext>
            </a:extLst>
          </p:cNvPr>
          <p:cNvSpPr/>
          <p:nvPr/>
        </p:nvSpPr>
        <p:spPr>
          <a:xfrm>
            <a:off x="10277615" y="2161518"/>
            <a:ext cx="1812549"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بيان تلبيس الجهمية</a:t>
            </a:r>
            <a:endParaRPr lang="en-US" sz="2400" b="1" dirty="0">
              <a:solidFill>
                <a:srgbClr val="002060"/>
              </a:solidFill>
            </a:endParaRPr>
          </a:p>
        </p:txBody>
      </p:sp>
      <p:sp>
        <p:nvSpPr>
          <p:cNvPr id="6" name="Rectangle: Rounded Corners 5">
            <a:extLst>
              <a:ext uri="{FF2B5EF4-FFF2-40B4-BE49-F238E27FC236}">
                <a16:creationId xmlns:a16="http://schemas.microsoft.com/office/drawing/2014/main" id="{A1964504-59B4-43B5-BD18-E96375B9BA3D}"/>
              </a:ext>
            </a:extLst>
          </p:cNvPr>
          <p:cNvSpPr/>
          <p:nvPr/>
        </p:nvSpPr>
        <p:spPr>
          <a:xfrm>
            <a:off x="6042689" y="1105480"/>
            <a:ext cx="1791284" cy="608689"/>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الصفدية</a:t>
            </a:r>
            <a:endParaRPr lang="en-US" sz="2400" b="1" dirty="0">
              <a:solidFill>
                <a:srgbClr val="002060"/>
              </a:solidFill>
            </a:endParaRPr>
          </a:p>
        </p:txBody>
      </p:sp>
      <p:sp>
        <p:nvSpPr>
          <p:cNvPr id="7" name="Content Placeholder 2">
            <a:extLst>
              <a:ext uri="{FF2B5EF4-FFF2-40B4-BE49-F238E27FC236}">
                <a16:creationId xmlns:a16="http://schemas.microsoft.com/office/drawing/2014/main" id="{639764CF-E751-485C-B276-9C2E4387B8BF}"/>
              </a:ext>
            </a:extLst>
          </p:cNvPr>
          <p:cNvSpPr txBox="1">
            <a:spLocks/>
          </p:cNvSpPr>
          <p:nvPr/>
        </p:nvSpPr>
        <p:spPr>
          <a:xfrm>
            <a:off x="98473" y="0"/>
            <a:ext cx="12192000" cy="6858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dirty="0"/>
          </a:p>
        </p:txBody>
      </p:sp>
      <p:sp>
        <p:nvSpPr>
          <p:cNvPr id="8" name="Rectangle: Rounded Corners 7">
            <a:extLst>
              <a:ext uri="{FF2B5EF4-FFF2-40B4-BE49-F238E27FC236}">
                <a16:creationId xmlns:a16="http://schemas.microsoft.com/office/drawing/2014/main" id="{A51C5E9D-D0DE-4F61-9F3C-4514CA28E6C3}"/>
              </a:ext>
            </a:extLst>
          </p:cNvPr>
          <p:cNvSpPr/>
          <p:nvPr/>
        </p:nvSpPr>
        <p:spPr>
          <a:xfrm>
            <a:off x="6042689" y="2161517"/>
            <a:ext cx="1791284"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العقيدة الواسطية</a:t>
            </a:r>
            <a:endParaRPr lang="en-US" sz="2400" b="1" dirty="0">
              <a:solidFill>
                <a:srgbClr val="002060"/>
              </a:solidFill>
            </a:endParaRPr>
          </a:p>
        </p:txBody>
      </p:sp>
      <p:sp>
        <p:nvSpPr>
          <p:cNvPr id="9" name="Rectangle: Rounded Corners 8">
            <a:extLst>
              <a:ext uri="{FF2B5EF4-FFF2-40B4-BE49-F238E27FC236}">
                <a16:creationId xmlns:a16="http://schemas.microsoft.com/office/drawing/2014/main" id="{6A9A4EC3-877C-4A4C-9499-BD6A40BB2449}"/>
              </a:ext>
            </a:extLst>
          </p:cNvPr>
          <p:cNvSpPr/>
          <p:nvPr/>
        </p:nvSpPr>
        <p:spPr>
          <a:xfrm>
            <a:off x="10246020" y="1108864"/>
            <a:ext cx="1791284" cy="608689"/>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الاستقامة</a:t>
            </a:r>
            <a:endParaRPr lang="en-US" sz="2400" b="1" dirty="0">
              <a:solidFill>
                <a:srgbClr val="002060"/>
              </a:solidFill>
            </a:endParaRPr>
          </a:p>
        </p:txBody>
      </p:sp>
      <p:sp>
        <p:nvSpPr>
          <p:cNvPr id="10" name="Rectangle: Rounded Corners 9">
            <a:extLst>
              <a:ext uri="{FF2B5EF4-FFF2-40B4-BE49-F238E27FC236}">
                <a16:creationId xmlns:a16="http://schemas.microsoft.com/office/drawing/2014/main" id="{7693BF51-D07D-4343-A08C-8677F1AFD2F8}"/>
              </a:ext>
            </a:extLst>
          </p:cNvPr>
          <p:cNvSpPr/>
          <p:nvPr/>
        </p:nvSpPr>
        <p:spPr>
          <a:xfrm>
            <a:off x="7789976" y="2789864"/>
            <a:ext cx="2552579" cy="909834"/>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الجواب الصحيح لمن يدل</a:t>
            </a:r>
            <a:endParaRPr lang="en-US" sz="2400" b="1" dirty="0">
              <a:solidFill>
                <a:srgbClr val="002060"/>
              </a:solidFill>
            </a:endParaRPr>
          </a:p>
        </p:txBody>
      </p:sp>
      <p:sp>
        <p:nvSpPr>
          <p:cNvPr id="32" name="Plaque 31">
            <a:extLst>
              <a:ext uri="{FF2B5EF4-FFF2-40B4-BE49-F238E27FC236}">
                <a16:creationId xmlns:a16="http://schemas.microsoft.com/office/drawing/2014/main" id="{495491AB-7483-48AF-B460-BC207624DAB7}"/>
              </a:ext>
            </a:extLst>
          </p:cNvPr>
          <p:cNvSpPr/>
          <p:nvPr/>
        </p:nvSpPr>
        <p:spPr>
          <a:xfrm>
            <a:off x="532813" y="2037712"/>
            <a:ext cx="4304130" cy="809940"/>
          </a:xfrm>
          <a:prstGeom prst="plaque">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ابن قدامة المقدسي </a:t>
            </a:r>
            <a:endParaRPr lang="en-US" sz="2400" b="1" dirty="0">
              <a:solidFill>
                <a:srgbClr val="7030A0"/>
              </a:solidFill>
            </a:endParaRPr>
          </a:p>
        </p:txBody>
      </p:sp>
      <p:sp>
        <p:nvSpPr>
          <p:cNvPr id="33" name="Rectangle: Rounded Corners 32">
            <a:extLst>
              <a:ext uri="{FF2B5EF4-FFF2-40B4-BE49-F238E27FC236}">
                <a16:creationId xmlns:a16="http://schemas.microsoft.com/office/drawing/2014/main" id="{73F0F4B5-883B-4D51-A75F-97ACDAEC7D9D}"/>
              </a:ext>
            </a:extLst>
          </p:cNvPr>
          <p:cNvSpPr/>
          <p:nvPr/>
        </p:nvSpPr>
        <p:spPr>
          <a:xfrm>
            <a:off x="4836943" y="2138337"/>
            <a:ext cx="907180" cy="608689"/>
          </a:xfrm>
          <a:prstGeom prst="roundRect">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الثاني</a:t>
            </a:r>
            <a:endParaRPr lang="en-US" sz="2400" b="1" dirty="0">
              <a:solidFill>
                <a:srgbClr val="7030A0"/>
              </a:solidFill>
            </a:endParaRPr>
          </a:p>
        </p:txBody>
      </p:sp>
      <p:sp>
        <p:nvSpPr>
          <p:cNvPr id="34" name="Plaque 33">
            <a:extLst>
              <a:ext uri="{FF2B5EF4-FFF2-40B4-BE49-F238E27FC236}">
                <a16:creationId xmlns:a16="http://schemas.microsoft.com/office/drawing/2014/main" id="{C6C4BE77-D7D0-4A24-B11A-FEA34FCC8578}"/>
              </a:ext>
            </a:extLst>
          </p:cNvPr>
          <p:cNvSpPr/>
          <p:nvPr/>
        </p:nvSpPr>
        <p:spPr>
          <a:xfrm>
            <a:off x="532813" y="2959151"/>
            <a:ext cx="4304130" cy="809940"/>
          </a:xfrm>
          <a:prstGeom prst="plaque">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a:solidFill>
                  <a:srgbClr val="7030A0"/>
                </a:solidFill>
              </a:rPr>
              <a:t>ابن قيّم الجوزية</a:t>
            </a:r>
            <a:endParaRPr lang="en-US" sz="2400" b="1">
              <a:solidFill>
                <a:srgbClr val="7030A0"/>
              </a:solidFill>
            </a:endParaRPr>
          </a:p>
        </p:txBody>
      </p:sp>
      <p:sp>
        <p:nvSpPr>
          <p:cNvPr id="35" name="Rectangle: Rounded Corners 34">
            <a:extLst>
              <a:ext uri="{FF2B5EF4-FFF2-40B4-BE49-F238E27FC236}">
                <a16:creationId xmlns:a16="http://schemas.microsoft.com/office/drawing/2014/main" id="{ED388C95-6706-4AEC-9252-32DC26C7807C}"/>
              </a:ext>
            </a:extLst>
          </p:cNvPr>
          <p:cNvSpPr/>
          <p:nvPr/>
        </p:nvSpPr>
        <p:spPr>
          <a:xfrm>
            <a:off x="4836943" y="3059776"/>
            <a:ext cx="907180" cy="608689"/>
          </a:xfrm>
          <a:prstGeom prst="roundRect">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الثالث</a:t>
            </a:r>
            <a:endParaRPr lang="en-US" sz="2400" b="1" dirty="0">
              <a:solidFill>
                <a:srgbClr val="7030A0"/>
              </a:solidFill>
            </a:endParaRPr>
          </a:p>
        </p:txBody>
      </p:sp>
      <p:sp>
        <p:nvSpPr>
          <p:cNvPr id="36" name="Plaque 35">
            <a:extLst>
              <a:ext uri="{FF2B5EF4-FFF2-40B4-BE49-F238E27FC236}">
                <a16:creationId xmlns:a16="http://schemas.microsoft.com/office/drawing/2014/main" id="{06DBEE59-0581-496F-A1EF-7BF2AD2858A1}"/>
              </a:ext>
            </a:extLst>
          </p:cNvPr>
          <p:cNvSpPr/>
          <p:nvPr/>
        </p:nvSpPr>
        <p:spPr>
          <a:xfrm>
            <a:off x="532813" y="3889292"/>
            <a:ext cx="4304130" cy="809940"/>
          </a:xfrm>
          <a:prstGeom prst="plaque">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a:solidFill>
                  <a:srgbClr val="7030A0"/>
                </a:solidFill>
              </a:rPr>
              <a:t>ابن قدامة المقدسي</a:t>
            </a:r>
            <a:endParaRPr lang="en-US" sz="2400" b="1">
              <a:solidFill>
                <a:srgbClr val="7030A0"/>
              </a:solidFill>
            </a:endParaRPr>
          </a:p>
        </p:txBody>
      </p:sp>
      <p:sp>
        <p:nvSpPr>
          <p:cNvPr id="37" name="Rectangle: Rounded Corners 36">
            <a:extLst>
              <a:ext uri="{FF2B5EF4-FFF2-40B4-BE49-F238E27FC236}">
                <a16:creationId xmlns:a16="http://schemas.microsoft.com/office/drawing/2014/main" id="{B36C45E7-3319-4F8F-A6D7-5445973BC4F6}"/>
              </a:ext>
            </a:extLst>
          </p:cNvPr>
          <p:cNvSpPr/>
          <p:nvPr/>
        </p:nvSpPr>
        <p:spPr>
          <a:xfrm>
            <a:off x="4836943" y="3989917"/>
            <a:ext cx="907180" cy="608689"/>
          </a:xfrm>
          <a:prstGeom prst="roundRect">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الرابع</a:t>
            </a:r>
            <a:endParaRPr lang="en-US" sz="2400" b="1" dirty="0">
              <a:solidFill>
                <a:srgbClr val="7030A0"/>
              </a:solidFill>
            </a:endParaRPr>
          </a:p>
        </p:txBody>
      </p:sp>
      <p:sp>
        <p:nvSpPr>
          <p:cNvPr id="38" name="Plaque 37">
            <a:extLst>
              <a:ext uri="{FF2B5EF4-FFF2-40B4-BE49-F238E27FC236}">
                <a16:creationId xmlns:a16="http://schemas.microsoft.com/office/drawing/2014/main" id="{9E70289F-D01E-4A69-813D-689A5F743607}"/>
              </a:ext>
            </a:extLst>
          </p:cNvPr>
          <p:cNvSpPr/>
          <p:nvPr/>
        </p:nvSpPr>
        <p:spPr>
          <a:xfrm>
            <a:off x="532813" y="4817390"/>
            <a:ext cx="4304130" cy="809940"/>
          </a:xfrm>
          <a:prstGeom prst="plaque">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أبو الحجاج يوسف المزي</a:t>
            </a:r>
            <a:endParaRPr lang="en-US" sz="2400" b="1" dirty="0">
              <a:solidFill>
                <a:srgbClr val="7030A0"/>
              </a:solidFill>
            </a:endParaRPr>
          </a:p>
        </p:txBody>
      </p:sp>
      <p:sp>
        <p:nvSpPr>
          <p:cNvPr id="39" name="Rectangle: Rounded Corners 38">
            <a:extLst>
              <a:ext uri="{FF2B5EF4-FFF2-40B4-BE49-F238E27FC236}">
                <a16:creationId xmlns:a16="http://schemas.microsoft.com/office/drawing/2014/main" id="{F3B049CE-7113-46CF-8D89-96AE8EE67F90}"/>
              </a:ext>
            </a:extLst>
          </p:cNvPr>
          <p:cNvSpPr/>
          <p:nvPr/>
        </p:nvSpPr>
        <p:spPr>
          <a:xfrm>
            <a:off x="4836943" y="4918015"/>
            <a:ext cx="907180" cy="608689"/>
          </a:xfrm>
          <a:prstGeom prst="roundRect">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خامس</a:t>
            </a:r>
            <a:endParaRPr lang="en-US" sz="2400" b="1" dirty="0">
              <a:solidFill>
                <a:srgbClr val="7030A0"/>
              </a:solidFill>
            </a:endParaRPr>
          </a:p>
        </p:txBody>
      </p:sp>
      <p:sp>
        <p:nvSpPr>
          <p:cNvPr id="18" name="Plaque 17">
            <a:extLst>
              <a:ext uri="{FF2B5EF4-FFF2-40B4-BE49-F238E27FC236}">
                <a16:creationId xmlns:a16="http://schemas.microsoft.com/office/drawing/2014/main" id="{B4372799-1F2D-4641-9EF5-6CC18B3F3117}"/>
              </a:ext>
            </a:extLst>
          </p:cNvPr>
          <p:cNvSpPr/>
          <p:nvPr/>
        </p:nvSpPr>
        <p:spPr>
          <a:xfrm>
            <a:off x="1052945" y="238450"/>
            <a:ext cx="3255820" cy="815901"/>
          </a:xfrm>
          <a:prstGeom prst="plaque">
            <a:avLst/>
          </a:prstGeom>
          <a:solidFill>
            <a:schemeClr val="accent3">
              <a:lumMod val="20000"/>
              <a:lumOff val="80000"/>
            </a:schemeClr>
          </a:solidFill>
          <a:ln>
            <a:solidFill>
              <a:srgbClr val="C00000"/>
            </a:solidFill>
          </a:ln>
          <a:effectLst>
            <a:glow rad="63500">
              <a:schemeClr val="accent3">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i="0" dirty="0">
                <a:solidFill>
                  <a:srgbClr val="C00000"/>
                </a:solidFill>
                <a:effectLst>
                  <a:outerShdw blurRad="38100" dist="38100" dir="2700000" algn="tl">
                    <a:srgbClr val="000000">
                      <a:alpha val="43137"/>
                    </a:srgbClr>
                  </a:outerShdw>
                </a:effectLst>
                <a:latin typeface="DroidArabicKufi-Regular"/>
              </a:rPr>
              <a:t>كثر تلاميذ ابن تيمية ومنهم</a:t>
            </a:r>
            <a:endParaRPr lang="en-US" sz="2400" b="1" dirty="0">
              <a:solidFill>
                <a:srgbClr val="C00000"/>
              </a:solidFill>
              <a:effectLst>
                <a:outerShdw blurRad="38100" dist="38100" dir="2700000" algn="tl">
                  <a:srgbClr val="000000">
                    <a:alpha val="43137"/>
                  </a:srgbClr>
                </a:outerShdw>
              </a:effectLst>
            </a:endParaRPr>
          </a:p>
        </p:txBody>
      </p:sp>
      <p:sp>
        <p:nvSpPr>
          <p:cNvPr id="19" name="Rectangle: Rounded Corners 18">
            <a:extLst>
              <a:ext uri="{FF2B5EF4-FFF2-40B4-BE49-F238E27FC236}">
                <a16:creationId xmlns:a16="http://schemas.microsoft.com/office/drawing/2014/main" id="{3E5D651D-4C38-4A2A-A6BD-1ACD464AE37F}"/>
              </a:ext>
            </a:extLst>
          </p:cNvPr>
          <p:cNvSpPr/>
          <p:nvPr/>
        </p:nvSpPr>
        <p:spPr>
          <a:xfrm>
            <a:off x="4860863" y="5903057"/>
            <a:ext cx="907180" cy="608689"/>
          </a:xfrm>
          <a:prstGeom prst="roundRect">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سادس</a:t>
            </a:r>
            <a:endParaRPr lang="en-US" sz="2400" b="1" dirty="0">
              <a:solidFill>
                <a:srgbClr val="7030A0"/>
              </a:solidFill>
            </a:endParaRPr>
          </a:p>
        </p:txBody>
      </p:sp>
      <p:sp>
        <p:nvSpPr>
          <p:cNvPr id="20" name="Plaque 19">
            <a:extLst>
              <a:ext uri="{FF2B5EF4-FFF2-40B4-BE49-F238E27FC236}">
                <a16:creationId xmlns:a16="http://schemas.microsoft.com/office/drawing/2014/main" id="{CE8C2040-C433-472A-83C3-5A45E0A55A65}"/>
              </a:ext>
            </a:extLst>
          </p:cNvPr>
          <p:cNvSpPr/>
          <p:nvPr/>
        </p:nvSpPr>
        <p:spPr>
          <a:xfrm>
            <a:off x="541390" y="5757814"/>
            <a:ext cx="4304130" cy="809940"/>
          </a:xfrm>
          <a:prstGeom prst="plaque">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الحافظ اسماعيل بن كثير</a:t>
            </a:r>
            <a:endParaRPr lang="en-US" sz="2400" b="1" dirty="0">
              <a:solidFill>
                <a:srgbClr val="7030A0"/>
              </a:solidFill>
            </a:endParaRPr>
          </a:p>
        </p:txBody>
      </p:sp>
      <p:sp>
        <p:nvSpPr>
          <p:cNvPr id="2" name="Rectangle: Beveled 1">
            <a:extLst>
              <a:ext uri="{FF2B5EF4-FFF2-40B4-BE49-F238E27FC236}">
                <a16:creationId xmlns:a16="http://schemas.microsoft.com/office/drawing/2014/main" id="{8DD5AEB4-0248-4DC9-9297-0B234A121D0A}"/>
              </a:ext>
            </a:extLst>
          </p:cNvPr>
          <p:cNvSpPr/>
          <p:nvPr/>
        </p:nvSpPr>
        <p:spPr>
          <a:xfrm>
            <a:off x="6042689" y="4328044"/>
            <a:ext cx="6092298" cy="2234262"/>
          </a:xfrm>
          <a:prstGeom prst="bevel">
            <a:avLst/>
          </a:prstGeom>
          <a:ln>
            <a:solidFill>
              <a:srgbClr val="7030A0"/>
            </a:solidFill>
          </a:ln>
          <a:effectLst>
            <a:glow rad="63500">
              <a:schemeClr val="accent2">
                <a:satMod val="175000"/>
                <a:alpha val="40000"/>
              </a:schemeClr>
            </a:glow>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u="sng" dirty="0">
                <a:solidFill>
                  <a:srgbClr val="C00000"/>
                </a:solidFill>
              </a:rPr>
              <a:t>قال الامام الذهبي عته: </a:t>
            </a:r>
            <a:r>
              <a:rPr lang="ar-SY" sz="2400" b="1" dirty="0">
                <a:solidFill>
                  <a:srgbClr val="002060"/>
                </a:solidFill>
              </a:rPr>
              <a:t>( ابن تيمية: الشيخ الإمام العالم المفسر الفقيه المجتهد الحافظ المحدث شيخ الإسلام، نادرة العصر ذو التصانيف الباهرة والذكاء المفرط )</a:t>
            </a:r>
          </a:p>
        </p:txBody>
      </p:sp>
      <p:pic>
        <p:nvPicPr>
          <p:cNvPr id="12" name="Picture 11">
            <a:extLst>
              <a:ext uri="{FF2B5EF4-FFF2-40B4-BE49-F238E27FC236}">
                <a16:creationId xmlns:a16="http://schemas.microsoft.com/office/drawing/2014/main" id="{48FE2388-A1BD-4565-B3C4-A902B425DF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1481" y="1232775"/>
            <a:ext cx="2384539" cy="1455007"/>
          </a:xfrm>
          <a:prstGeom prst="rect">
            <a:avLst/>
          </a:prstGeom>
        </p:spPr>
      </p:pic>
      <p:sp>
        <p:nvSpPr>
          <p:cNvPr id="28" name="Plaque 27">
            <a:extLst>
              <a:ext uri="{FF2B5EF4-FFF2-40B4-BE49-F238E27FC236}">
                <a16:creationId xmlns:a16="http://schemas.microsoft.com/office/drawing/2014/main" id="{88AB7E05-BEBB-46E1-AB1C-1E46D36D46CB}"/>
              </a:ext>
            </a:extLst>
          </p:cNvPr>
          <p:cNvSpPr/>
          <p:nvPr/>
        </p:nvSpPr>
        <p:spPr>
          <a:xfrm>
            <a:off x="488985" y="1140221"/>
            <a:ext cx="4304130" cy="809940"/>
          </a:xfrm>
          <a:prstGeom prst="plaque">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أبو عبد الله الذهبي</a:t>
            </a:r>
            <a:endParaRPr lang="en-US" sz="2400" b="1" dirty="0">
              <a:solidFill>
                <a:srgbClr val="7030A0"/>
              </a:solidFill>
            </a:endParaRPr>
          </a:p>
        </p:txBody>
      </p:sp>
      <p:sp>
        <p:nvSpPr>
          <p:cNvPr id="29" name="Rectangle: Rounded Corners 28">
            <a:extLst>
              <a:ext uri="{FF2B5EF4-FFF2-40B4-BE49-F238E27FC236}">
                <a16:creationId xmlns:a16="http://schemas.microsoft.com/office/drawing/2014/main" id="{192EFDED-58E0-48E3-A7CF-2673721BB077}"/>
              </a:ext>
            </a:extLst>
          </p:cNvPr>
          <p:cNvSpPr/>
          <p:nvPr/>
        </p:nvSpPr>
        <p:spPr>
          <a:xfrm>
            <a:off x="4793115" y="1240846"/>
            <a:ext cx="907180" cy="608689"/>
          </a:xfrm>
          <a:prstGeom prst="roundRect">
            <a:avLst/>
          </a:prstGeom>
          <a:solidFill>
            <a:schemeClr val="bg1">
              <a:lumMod val="95000"/>
            </a:schemeClr>
          </a:solidFill>
          <a:ln>
            <a:solidFill>
              <a:srgbClr val="C00000"/>
            </a:solidFill>
          </a:ln>
          <a:effectLst>
            <a:glow rad="635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ar-SY" sz="2400" b="1" dirty="0">
                <a:solidFill>
                  <a:srgbClr val="7030A0"/>
                </a:solidFill>
              </a:rPr>
              <a:t>الاول</a:t>
            </a:r>
            <a:endParaRPr lang="en-US" sz="2400" b="1" dirty="0">
              <a:solidFill>
                <a:srgbClr val="7030A0"/>
              </a:solidFill>
            </a:endParaRPr>
          </a:p>
        </p:txBody>
      </p:sp>
    </p:spTree>
    <p:extLst>
      <p:ext uri="{BB962C8B-B14F-4D97-AF65-F5344CB8AC3E}">
        <p14:creationId xmlns:p14="http://schemas.microsoft.com/office/powerpoint/2010/main" val="374011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15776E-68C2-4691-8758-B4FC8CCC4531}"/>
              </a:ext>
            </a:extLst>
          </p:cNvPr>
          <p:cNvSpPr>
            <a:spLocks noGrp="1"/>
          </p:cNvSpPr>
          <p:nvPr>
            <p:ph idx="1"/>
          </p:nvPr>
        </p:nvSpPr>
        <p:spPr>
          <a:xfrm>
            <a:off x="0" y="0"/>
            <a:ext cx="12192000" cy="6857999"/>
          </a:xfrm>
        </p:spPr>
        <p:txBody>
          <a:bodyPr/>
          <a:lstStyle/>
          <a:p>
            <a:pPr marL="0" indent="0" algn="r">
              <a:buNone/>
            </a:pPr>
            <a:r>
              <a:rPr lang="ar-SY" dirty="0"/>
              <a:t> </a:t>
            </a:r>
            <a:endParaRPr lang="en-US" dirty="0"/>
          </a:p>
        </p:txBody>
      </p:sp>
      <p:sp>
        <p:nvSpPr>
          <p:cNvPr id="4" name="Rectangle: Beveled 3">
            <a:extLst>
              <a:ext uri="{FF2B5EF4-FFF2-40B4-BE49-F238E27FC236}">
                <a16:creationId xmlns:a16="http://schemas.microsoft.com/office/drawing/2014/main" id="{D481A6DB-59AE-4944-AF7F-DF243411A69F}"/>
              </a:ext>
            </a:extLst>
          </p:cNvPr>
          <p:cNvSpPr/>
          <p:nvPr/>
        </p:nvSpPr>
        <p:spPr>
          <a:xfrm>
            <a:off x="4680698" y="147399"/>
            <a:ext cx="3077415" cy="828675"/>
          </a:xfrm>
          <a:prstGeom prst="bevel">
            <a:avLst/>
          </a:prstGeom>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600" b="1" dirty="0">
                <a:solidFill>
                  <a:srgbClr val="002060"/>
                </a:solidFill>
              </a:rPr>
              <a:t>المحن التي تعرض لها</a:t>
            </a:r>
            <a:endParaRPr lang="en-US" sz="2600" b="1" dirty="0">
              <a:solidFill>
                <a:srgbClr val="002060"/>
              </a:solidFill>
            </a:endParaRPr>
          </a:p>
        </p:txBody>
      </p:sp>
      <p:sp>
        <p:nvSpPr>
          <p:cNvPr id="5" name="Rectangle: Beveled 4">
            <a:extLst>
              <a:ext uri="{FF2B5EF4-FFF2-40B4-BE49-F238E27FC236}">
                <a16:creationId xmlns:a16="http://schemas.microsoft.com/office/drawing/2014/main" id="{45C01568-12C7-469A-AF57-02206BAB60E1}"/>
              </a:ext>
            </a:extLst>
          </p:cNvPr>
          <p:cNvSpPr/>
          <p:nvPr/>
        </p:nvSpPr>
        <p:spPr>
          <a:xfrm>
            <a:off x="1246532" y="4844051"/>
            <a:ext cx="9544532" cy="2013948"/>
          </a:xfrm>
          <a:prstGeom prst="bevel">
            <a:avLst/>
          </a:prstGeom>
          <a:solidFill>
            <a:schemeClr val="bg1">
              <a:lumMod val="95000"/>
            </a:schemeClr>
          </a:solidFill>
          <a:ln>
            <a:solidFill>
              <a:srgbClr val="002060"/>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اثناء محاربة المسلمين للتتار انكشف بعض النفوس التي خانت الدين والوطن وكانت عوناً للأعداء وطالب ابن تيمية قادة المسمين بعد فراغهم من صد خطر التتار أن يواصلو الجهاد لمواجهة هذه الفئة الضالة وتعرض للسجن والأذى والتعذيب كان أينما سجن حول تلك السجون لمدارس يعلم فيها أمور دينهم </a:t>
            </a:r>
            <a:endParaRPr lang="en-US" sz="2400" b="1" dirty="0">
              <a:solidFill>
                <a:srgbClr val="002060"/>
              </a:solidFill>
            </a:endParaRPr>
          </a:p>
        </p:txBody>
      </p:sp>
      <p:sp>
        <p:nvSpPr>
          <p:cNvPr id="6" name="Rectangle: Beveled 5">
            <a:extLst>
              <a:ext uri="{FF2B5EF4-FFF2-40B4-BE49-F238E27FC236}">
                <a16:creationId xmlns:a16="http://schemas.microsoft.com/office/drawing/2014/main" id="{1A40D7B5-456F-4AF6-800C-04AFAFF0E9CC}"/>
              </a:ext>
            </a:extLst>
          </p:cNvPr>
          <p:cNvSpPr/>
          <p:nvPr/>
        </p:nvSpPr>
        <p:spPr>
          <a:xfrm>
            <a:off x="209069" y="3041092"/>
            <a:ext cx="9544532" cy="1615077"/>
          </a:xfrm>
          <a:prstGeom prst="bevel">
            <a:avLst/>
          </a:prstGeom>
          <a:solidFill>
            <a:schemeClr val="bg1">
              <a:lumMod val="95000"/>
            </a:schemeClr>
          </a:solidFill>
          <a:ln>
            <a:solidFill>
              <a:srgbClr val="002060"/>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كان يصول ويجول بسيفه في ساحات الوغى مع الفرسان الشجعان الذين شاهوه في القتال اثناء فتح عكا، لقد قام بالدفاع عن دمشق عندما غزاها التتار، </a:t>
            </a:r>
            <a:endParaRPr lang="en-US" sz="2400" b="1" dirty="0">
              <a:solidFill>
                <a:srgbClr val="002060"/>
              </a:solidFill>
            </a:endParaRPr>
          </a:p>
        </p:txBody>
      </p:sp>
      <p:sp>
        <p:nvSpPr>
          <p:cNvPr id="8" name="Rectangle: Rounded Corners 7">
            <a:extLst>
              <a:ext uri="{FF2B5EF4-FFF2-40B4-BE49-F238E27FC236}">
                <a16:creationId xmlns:a16="http://schemas.microsoft.com/office/drawing/2014/main" id="{A76FCFEB-83F2-48FE-A12F-EC0E7BC9C3B4}"/>
              </a:ext>
            </a:extLst>
          </p:cNvPr>
          <p:cNvSpPr/>
          <p:nvPr/>
        </p:nvSpPr>
        <p:spPr>
          <a:xfrm>
            <a:off x="10791064" y="1242889"/>
            <a:ext cx="1400936" cy="1588293"/>
          </a:xfrm>
          <a:prstGeom prst="roundRect">
            <a:avLst/>
          </a:prstGeom>
          <a:solidFill>
            <a:schemeClr val="accent3">
              <a:lumMod val="20000"/>
              <a:lumOff val="80000"/>
            </a:schemeClr>
          </a:solidFill>
          <a:effectLst>
            <a:glow rad="635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التصدي لاهل البدع والأهواء</a:t>
            </a:r>
            <a:endParaRPr lang="en-US" sz="2400" b="1" dirty="0">
              <a:solidFill>
                <a:srgbClr val="C00000"/>
              </a:solidFill>
              <a:effectLst>
                <a:outerShdw blurRad="38100" dist="38100" dir="2700000" algn="tl">
                  <a:srgbClr val="000000">
                    <a:alpha val="43137"/>
                  </a:srgbClr>
                </a:outerShdw>
              </a:effectLst>
            </a:endParaRPr>
          </a:p>
        </p:txBody>
      </p:sp>
      <p:sp>
        <p:nvSpPr>
          <p:cNvPr id="9" name="Rectangle: Rounded Corners 8">
            <a:extLst>
              <a:ext uri="{FF2B5EF4-FFF2-40B4-BE49-F238E27FC236}">
                <a16:creationId xmlns:a16="http://schemas.microsoft.com/office/drawing/2014/main" id="{787A7BCD-DBA9-48DE-B024-AEB149F117AF}"/>
              </a:ext>
            </a:extLst>
          </p:cNvPr>
          <p:cNvSpPr/>
          <p:nvPr/>
        </p:nvSpPr>
        <p:spPr>
          <a:xfrm>
            <a:off x="9753601" y="3043470"/>
            <a:ext cx="1400936" cy="1588293"/>
          </a:xfrm>
          <a:prstGeom prst="roundRect">
            <a:avLst/>
          </a:prstGeom>
          <a:solidFill>
            <a:schemeClr val="accent3">
              <a:lumMod val="20000"/>
              <a:lumOff val="80000"/>
            </a:schemeClr>
          </a:solidFill>
          <a:ln>
            <a:solidFill>
              <a:srgbClr val="002060"/>
            </a:solidFill>
          </a:ln>
          <a:effectLst>
            <a:glow rad="635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الجهاد ضد أعداء الإسلام</a:t>
            </a:r>
            <a:endParaRPr lang="en-US" sz="2400" b="1" dirty="0">
              <a:solidFill>
                <a:srgbClr val="C00000"/>
              </a:solidFill>
              <a:effectLst>
                <a:outerShdw blurRad="38100" dist="38100" dir="2700000" algn="tl">
                  <a:srgbClr val="000000">
                    <a:alpha val="43137"/>
                  </a:srgbClr>
                </a:outerShdw>
              </a:effectLst>
            </a:endParaRPr>
          </a:p>
        </p:txBody>
      </p:sp>
      <p:sp>
        <p:nvSpPr>
          <p:cNvPr id="10" name="Rectangle: Rounded Corners 9">
            <a:extLst>
              <a:ext uri="{FF2B5EF4-FFF2-40B4-BE49-F238E27FC236}">
                <a16:creationId xmlns:a16="http://schemas.microsoft.com/office/drawing/2014/main" id="{D88DD619-089F-4DE2-B19C-9E1B9A720EBF}"/>
              </a:ext>
            </a:extLst>
          </p:cNvPr>
          <p:cNvSpPr/>
          <p:nvPr/>
        </p:nvSpPr>
        <p:spPr>
          <a:xfrm>
            <a:off x="10791064" y="4863700"/>
            <a:ext cx="1400936" cy="1848562"/>
          </a:xfrm>
          <a:prstGeom prst="roundRect">
            <a:avLst/>
          </a:prstGeom>
          <a:blipFill>
            <a:blip r:embed="rId3">
              <a:alphaModFix amt="55000"/>
            </a:blip>
            <a:tile tx="0" ty="0" sx="100000" sy="100000" flip="none" algn="tl"/>
          </a:blipFill>
          <a:effectLst>
            <a:glow rad="635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الصبر على الحق وتعرضه للسجن</a:t>
            </a:r>
            <a:endParaRPr lang="en-US" sz="2400" b="1" dirty="0">
              <a:solidFill>
                <a:srgbClr val="C00000"/>
              </a:solidFill>
              <a:effectLst>
                <a:outerShdw blurRad="38100" dist="38100" dir="2700000" algn="tl">
                  <a:srgbClr val="000000">
                    <a:alpha val="43137"/>
                  </a:srgbClr>
                </a:outerShdw>
              </a:effectLst>
            </a:endParaRPr>
          </a:p>
        </p:txBody>
      </p:sp>
      <p:sp>
        <p:nvSpPr>
          <p:cNvPr id="11" name="Rectangle: Beveled 10">
            <a:extLst>
              <a:ext uri="{FF2B5EF4-FFF2-40B4-BE49-F238E27FC236}">
                <a16:creationId xmlns:a16="http://schemas.microsoft.com/office/drawing/2014/main" id="{B4099FF0-091E-4BE3-BFC9-6BADD084C304}"/>
              </a:ext>
            </a:extLst>
          </p:cNvPr>
          <p:cNvSpPr/>
          <p:nvPr/>
        </p:nvSpPr>
        <p:spPr>
          <a:xfrm>
            <a:off x="1236005" y="1223364"/>
            <a:ext cx="9544532" cy="1588293"/>
          </a:xfrm>
          <a:prstGeom prst="bevel">
            <a:avLst/>
          </a:prstGeom>
          <a:solidFill>
            <a:schemeClr val="bg1">
              <a:lumMod val="95000"/>
            </a:schemeClr>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a:solidFill>
                  <a:srgbClr val="002060"/>
                </a:solidFill>
              </a:rPr>
              <a:t>تصدى ابن </a:t>
            </a:r>
            <a:r>
              <a:rPr lang="ar-SY" sz="2400" b="1" dirty="0">
                <a:solidFill>
                  <a:srgbClr val="002060"/>
                </a:solidFill>
              </a:rPr>
              <a:t>تيمية و وقف وقفة الأبطال أمام أعداء الإسلام من أصحاب البدع والأهواء والملل والفرق والمذاهب الباطلة ولا تزال بحمد الله كلمة الشيخ سلاحاًفعالاً ضدد أعداءهذا الدين العظيم، وسعة العلم التي وهبها الله تعالى له</a:t>
            </a:r>
            <a:endParaRPr lang="en-US" sz="2400" b="1" dirty="0">
              <a:solidFill>
                <a:srgbClr val="002060"/>
              </a:solidFill>
            </a:endParaRPr>
          </a:p>
        </p:txBody>
      </p:sp>
    </p:spTree>
    <p:extLst>
      <p:ext uri="{BB962C8B-B14F-4D97-AF65-F5344CB8AC3E}">
        <p14:creationId xmlns:p14="http://schemas.microsoft.com/office/powerpoint/2010/main" val="1588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90753-6F47-4384-A671-6A3C7564F62C}"/>
              </a:ext>
            </a:extLst>
          </p:cNvPr>
          <p:cNvSpPr>
            <a:spLocks noGrp="1"/>
          </p:cNvSpPr>
          <p:nvPr>
            <p:ph idx="1"/>
          </p:nvPr>
        </p:nvSpPr>
        <p:spPr>
          <a:xfrm>
            <a:off x="0" y="0"/>
            <a:ext cx="12192000" cy="6858000"/>
          </a:xfrm>
        </p:spPr>
        <p:txBody>
          <a:bodyPr>
            <a:normAutofit/>
          </a:bodyPr>
          <a:lstStyle/>
          <a:p>
            <a:pPr marL="0" indent="0" algn="r">
              <a:buNone/>
            </a:pPr>
            <a:r>
              <a:rPr lang="ar-SY" dirty="0"/>
              <a:t> </a:t>
            </a:r>
          </a:p>
          <a:p>
            <a:pPr marL="0" indent="0" algn="r">
              <a:buNone/>
            </a:pPr>
            <a:endParaRPr lang="ar-SY" dirty="0"/>
          </a:p>
          <a:p>
            <a:pPr marL="0" indent="0" algn="r">
              <a:buNone/>
            </a:pPr>
            <a:endParaRPr lang="ar-SY" dirty="0"/>
          </a:p>
          <a:p>
            <a:pPr marL="0" indent="0" algn="r">
              <a:buNone/>
            </a:pPr>
            <a:endParaRPr lang="ar-SY" u="sng"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a:p>
            <a:pPr marL="0" indent="0" algn="r">
              <a:buNone/>
            </a:pPr>
            <a:endParaRPr lang="ar-SY" dirty="0"/>
          </a:p>
        </p:txBody>
      </p:sp>
      <p:sp>
        <p:nvSpPr>
          <p:cNvPr id="4" name="Rectangle: Rounded Corners 3">
            <a:extLst>
              <a:ext uri="{FF2B5EF4-FFF2-40B4-BE49-F238E27FC236}">
                <a16:creationId xmlns:a16="http://schemas.microsoft.com/office/drawing/2014/main" id="{829EC5C2-B962-41BA-9D0C-E9E62BCB8DD5}"/>
              </a:ext>
            </a:extLst>
          </p:cNvPr>
          <p:cNvSpPr/>
          <p:nvPr/>
        </p:nvSpPr>
        <p:spPr>
          <a:xfrm>
            <a:off x="4551773" y="138772"/>
            <a:ext cx="2552579" cy="815902"/>
          </a:xfrm>
          <a:prstGeom prst="roundRect">
            <a:avLst/>
          </a:prstGeom>
          <a:solidFill>
            <a:schemeClr val="accent3">
              <a:lumMod val="20000"/>
              <a:lumOff val="80000"/>
            </a:schemeClr>
          </a:solidFill>
          <a:ln>
            <a:solidFill>
              <a:srgbClr val="C00000"/>
            </a:solidFill>
          </a:ln>
          <a:effectLst>
            <a:glow rad="101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صفات ابن تيمية</a:t>
            </a:r>
            <a:endParaRPr lang="en-US" sz="2400" b="1" dirty="0">
              <a:solidFill>
                <a:srgbClr val="C00000"/>
              </a:solidFill>
              <a:effectLst>
                <a:outerShdw blurRad="38100" dist="38100" dir="2700000" algn="tl">
                  <a:srgbClr val="000000">
                    <a:alpha val="43137"/>
                  </a:srgbClr>
                </a:outerShdw>
              </a:effectLst>
            </a:endParaRPr>
          </a:p>
        </p:txBody>
      </p:sp>
      <p:sp>
        <p:nvSpPr>
          <p:cNvPr id="5" name="Rectangle: Rounded Corners 4">
            <a:extLst>
              <a:ext uri="{FF2B5EF4-FFF2-40B4-BE49-F238E27FC236}">
                <a16:creationId xmlns:a16="http://schemas.microsoft.com/office/drawing/2014/main" id="{BA057D38-C853-444C-9483-F68093691163}"/>
              </a:ext>
            </a:extLst>
          </p:cNvPr>
          <p:cNvSpPr/>
          <p:nvPr/>
        </p:nvSpPr>
        <p:spPr>
          <a:xfrm>
            <a:off x="6717891" y="2506097"/>
            <a:ext cx="2408394"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بيان تلبيس الجهمية</a:t>
            </a:r>
            <a:endParaRPr lang="en-US" sz="2400" b="1" dirty="0">
              <a:solidFill>
                <a:srgbClr val="002060"/>
              </a:solidFill>
            </a:endParaRPr>
          </a:p>
        </p:txBody>
      </p:sp>
      <p:sp>
        <p:nvSpPr>
          <p:cNvPr id="6" name="Rectangle: Rounded Corners 5">
            <a:extLst>
              <a:ext uri="{FF2B5EF4-FFF2-40B4-BE49-F238E27FC236}">
                <a16:creationId xmlns:a16="http://schemas.microsoft.com/office/drawing/2014/main" id="{C2CDD4E6-D447-4F8D-8B2A-AF59F8DF010F}"/>
              </a:ext>
            </a:extLst>
          </p:cNvPr>
          <p:cNvSpPr/>
          <p:nvPr/>
        </p:nvSpPr>
        <p:spPr>
          <a:xfrm>
            <a:off x="4464915" y="1745481"/>
            <a:ext cx="2552579"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DroidArabicKufi-Regular"/>
              </a:rPr>
              <a:t>قوي الحجة والبرهان</a:t>
            </a:r>
            <a:endParaRPr lang="en-US" sz="2400" b="1" dirty="0">
              <a:solidFill>
                <a:srgbClr val="002060"/>
              </a:solidFill>
            </a:endParaRPr>
          </a:p>
        </p:txBody>
      </p:sp>
      <p:sp>
        <p:nvSpPr>
          <p:cNvPr id="7" name="Rectangle: Rounded Corners 6">
            <a:extLst>
              <a:ext uri="{FF2B5EF4-FFF2-40B4-BE49-F238E27FC236}">
                <a16:creationId xmlns:a16="http://schemas.microsoft.com/office/drawing/2014/main" id="{BF8120C8-E1EA-4EE1-854E-5D761FF2EE38}"/>
              </a:ext>
            </a:extLst>
          </p:cNvPr>
          <p:cNvSpPr/>
          <p:nvPr/>
        </p:nvSpPr>
        <p:spPr>
          <a:xfrm>
            <a:off x="2513338" y="1013487"/>
            <a:ext cx="2552579"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DroidArabicKufi-Regular"/>
              </a:rPr>
              <a:t>بارٌّ بأمه</a:t>
            </a:r>
            <a:endParaRPr lang="en-US" sz="2400" b="1" dirty="0">
              <a:solidFill>
                <a:srgbClr val="002060"/>
              </a:solidFill>
            </a:endParaRPr>
          </a:p>
        </p:txBody>
      </p:sp>
      <p:sp>
        <p:nvSpPr>
          <p:cNvPr id="8" name="Rectangle: Rounded Corners 7">
            <a:extLst>
              <a:ext uri="{FF2B5EF4-FFF2-40B4-BE49-F238E27FC236}">
                <a16:creationId xmlns:a16="http://schemas.microsoft.com/office/drawing/2014/main" id="{AEA02DDC-B63E-4864-BEC4-B14648C46328}"/>
              </a:ext>
            </a:extLst>
          </p:cNvPr>
          <p:cNvSpPr/>
          <p:nvPr/>
        </p:nvSpPr>
        <p:spPr>
          <a:xfrm>
            <a:off x="6373907" y="996525"/>
            <a:ext cx="2408395"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DroidArabicKufi-Regular"/>
              </a:rPr>
              <a:t>العفة والتواضع</a:t>
            </a:r>
            <a:endParaRPr lang="en-US" sz="2400" b="1" dirty="0">
              <a:solidFill>
                <a:srgbClr val="002060"/>
              </a:solidFill>
            </a:endParaRPr>
          </a:p>
        </p:txBody>
      </p:sp>
      <p:sp>
        <p:nvSpPr>
          <p:cNvPr id="9" name="Rectangle: Rounded Corners 8">
            <a:extLst>
              <a:ext uri="{FF2B5EF4-FFF2-40B4-BE49-F238E27FC236}">
                <a16:creationId xmlns:a16="http://schemas.microsoft.com/office/drawing/2014/main" id="{8E9DDD45-0350-4385-80B4-F81DA9A05E0B}"/>
              </a:ext>
            </a:extLst>
          </p:cNvPr>
          <p:cNvSpPr/>
          <p:nvPr/>
        </p:nvSpPr>
        <p:spPr>
          <a:xfrm>
            <a:off x="4623866" y="3266713"/>
            <a:ext cx="2408394"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DroidArabicKufi-Regular"/>
              </a:rPr>
              <a:t>والاقتصاد في المأكل والملبس</a:t>
            </a:r>
            <a:endParaRPr lang="en-US" sz="2400" b="1" dirty="0">
              <a:solidFill>
                <a:srgbClr val="002060"/>
              </a:solidFill>
            </a:endParaRPr>
          </a:p>
        </p:txBody>
      </p:sp>
      <p:sp>
        <p:nvSpPr>
          <p:cNvPr id="12" name="Rectangle: Rounded Corners 11">
            <a:extLst>
              <a:ext uri="{FF2B5EF4-FFF2-40B4-BE49-F238E27FC236}">
                <a16:creationId xmlns:a16="http://schemas.microsoft.com/office/drawing/2014/main" id="{23F1DC8D-8646-4835-AB16-5430A5F86E5E}"/>
              </a:ext>
            </a:extLst>
          </p:cNvPr>
          <p:cNvSpPr/>
          <p:nvPr/>
        </p:nvSpPr>
        <p:spPr>
          <a:xfrm>
            <a:off x="2929473" y="2506097"/>
            <a:ext cx="2408395" cy="696373"/>
          </a:xfrm>
          <a:prstGeom prst="round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DroidArabicKufi-Regular"/>
              </a:rPr>
              <a:t>فطن وسريع البديه</a:t>
            </a:r>
            <a:endParaRPr lang="en-US" sz="2400" b="1" dirty="0">
              <a:solidFill>
                <a:srgbClr val="002060"/>
              </a:solidFill>
            </a:endParaRPr>
          </a:p>
        </p:txBody>
      </p:sp>
      <p:sp>
        <p:nvSpPr>
          <p:cNvPr id="22" name="Plaque 21">
            <a:extLst>
              <a:ext uri="{FF2B5EF4-FFF2-40B4-BE49-F238E27FC236}">
                <a16:creationId xmlns:a16="http://schemas.microsoft.com/office/drawing/2014/main" id="{FA72C7B6-AA57-4E03-8410-9968D3788A45}"/>
              </a:ext>
            </a:extLst>
          </p:cNvPr>
          <p:cNvSpPr/>
          <p:nvPr/>
        </p:nvSpPr>
        <p:spPr>
          <a:xfrm>
            <a:off x="396292" y="4198995"/>
            <a:ext cx="9772943" cy="2520233"/>
          </a:xfrm>
          <a:prstGeom prst="plaque">
            <a:avLst/>
          </a:prstGeom>
          <a:solidFill>
            <a:schemeClr val="bg1">
              <a:lumMod val="95000"/>
            </a:schemeClr>
          </a:solidFill>
          <a:ln>
            <a:solidFill>
              <a:srgbClr val="002060"/>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marL="0" indent="0" algn="r">
              <a:buNone/>
            </a:pPr>
            <a:r>
              <a:rPr lang="ar-SY" sz="2400" b="1" i="0" dirty="0">
                <a:solidFill>
                  <a:srgbClr val="002060"/>
                </a:solidFill>
                <a:effectLst/>
                <a:latin typeface="DroidArabicKufi-Regular"/>
              </a:rPr>
              <a:t>توفي شيخ الاسلام ابن تيمية رحمه الله في ليلة الاثنين الموافق العشرين من شهرذي القعدة من سنة (728هـ) بقلعة دمشق التي كان محبوساً فيها، أُذِن للناس بالدخول فيها عند وفاته، فغُسّل فيها، وصُلّي عليه بالقلعة، ثم وُضِعَت جنازته في الجامع؛ حيث قام الجند بحفظها من الناس من شدة الزحام، صُلّيَ عليه صلاة الجنازة بعد صلاة الظهر، ثم حُمِلَت الجنازة واشتد الزحام، فلم يتخلّف عن تشييع جنازته إلا القليل، ثم خرج الناس من الجامع من أبوابه كلها وهي شديدة الزحام</a:t>
            </a:r>
            <a:endParaRPr lang="ar-SY" sz="2400" b="1" dirty="0">
              <a:solidFill>
                <a:srgbClr val="002060"/>
              </a:solidFill>
            </a:endParaRPr>
          </a:p>
        </p:txBody>
      </p:sp>
      <p:sp>
        <p:nvSpPr>
          <p:cNvPr id="23" name="Rectangle: Rounded Corners 22">
            <a:extLst>
              <a:ext uri="{FF2B5EF4-FFF2-40B4-BE49-F238E27FC236}">
                <a16:creationId xmlns:a16="http://schemas.microsoft.com/office/drawing/2014/main" id="{B4957F39-6906-47B0-B413-59EE3140FB5A}"/>
              </a:ext>
            </a:extLst>
          </p:cNvPr>
          <p:cNvSpPr/>
          <p:nvPr/>
        </p:nvSpPr>
        <p:spPr>
          <a:xfrm>
            <a:off x="10169235" y="4558145"/>
            <a:ext cx="1400936" cy="1842655"/>
          </a:xfrm>
          <a:prstGeom prst="roundRect">
            <a:avLst/>
          </a:prstGeom>
          <a:solidFill>
            <a:schemeClr val="accent3">
              <a:lumMod val="20000"/>
              <a:lumOff val="80000"/>
            </a:schemeClr>
          </a:solidFill>
          <a:ln>
            <a:solidFill>
              <a:srgbClr val="002060"/>
            </a:solidFill>
          </a:ln>
          <a:effectLst>
            <a:glow rad="635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effectLst>
                  <a:outerShdw blurRad="38100" dist="38100" dir="2700000" algn="tl">
                    <a:srgbClr val="000000">
                      <a:alpha val="43137"/>
                    </a:srgbClr>
                  </a:outerShdw>
                </a:effectLst>
              </a:rPr>
              <a:t>وفاته</a:t>
            </a:r>
            <a:endParaRPr lang="en-US" sz="2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9518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457</Words>
  <Application>Microsoft Office PowerPoint</Application>
  <PresentationFormat>Widescreen</PresentationFormat>
  <Paragraphs>58</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DroidArabicKufi-Regular</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28</cp:revision>
  <dcterms:created xsi:type="dcterms:W3CDTF">2021-03-21T23:15:59Z</dcterms:created>
  <dcterms:modified xsi:type="dcterms:W3CDTF">2021-03-22T17:00:08Z</dcterms:modified>
</cp:coreProperties>
</file>