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6AE6-5016-42DE-B05C-5ED735C0CD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3B0EC0-88A4-4A17-AFB6-15D8B1A2B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185FF-B336-491A-8392-540BD36A7451}"/>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5" name="Footer Placeholder 4">
            <a:extLst>
              <a:ext uri="{FF2B5EF4-FFF2-40B4-BE49-F238E27FC236}">
                <a16:creationId xmlns:a16="http://schemas.microsoft.com/office/drawing/2014/main" id="{CBC31273-8418-4833-87A4-9705DB3F2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9B92F-2BA5-4DEF-A3D7-B3E76C19B0FC}"/>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12354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0349-41E2-469C-A012-A58838DA4F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FD6ACF-BE14-41D3-B8DC-DDA48D1473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F14E2-13EE-487D-80CA-F13824C4E4F3}"/>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5" name="Footer Placeholder 4">
            <a:extLst>
              <a:ext uri="{FF2B5EF4-FFF2-40B4-BE49-F238E27FC236}">
                <a16:creationId xmlns:a16="http://schemas.microsoft.com/office/drawing/2014/main" id="{DF1F8A55-5B06-4BE8-992E-675148572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DCC3E-5497-4499-96CC-3D293A68FC9D}"/>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33687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5BAEE-A88C-4DF9-8DB1-F84328324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61D0D5-304C-464B-943E-39768AA6C9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FF439-E055-4096-9FBE-BFFFECD0A56C}"/>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5" name="Footer Placeholder 4">
            <a:extLst>
              <a:ext uri="{FF2B5EF4-FFF2-40B4-BE49-F238E27FC236}">
                <a16:creationId xmlns:a16="http://schemas.microsoft.com/office/drawing/2014/main" id="{D16348AE-4B61-4276-94D6-7884E73D8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59AA1-941A-47E3-A885-9D7F6658A322}"/>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54699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BECB-B705-4590-8194-67B7CBCA04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6BED0-1901-4368-BDE8-2398A7BDC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A969B-58E2-471A-AAC1-915B78CFAB04}"/>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5" name="Footer Placeholder 4">
            <a:extLst>
              <a:ext uri="{FF2B5EF4-FFF2-40B4-BE49-F238E27FC236}">
                <a16:creationId xmlns:a16="http://schemas.microsoft.com/office/drawing/2014/main" id="{B5829FED-3EF5-46A2-B07C-9E0D12149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A138B-5F28-48D2-84B5-6CA4535C3814}"/>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298729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2C79-6D99-41C7-AD78-2134A5302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3BBF84-B971-416F-9EBB-0F86471B69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356761-230B-4FF0-B6EA-6480A9ECB172}"/>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5" name="Footer Placeholder 4">
            <a:extLst>
              <a:ext uri="{FF2B5EF4-FFF2-40B4-BE49-F238E27FC236}">
                <a16:creationId xmlns:a16="http://schemas.microsoft.com/office/drawing/2014/main" id="{E9A3FABC-6A92-4D5E-9088-D37E4F30E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E0D9D-2003-41A2-A923-677214A5A518}"/>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95038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D1C2-10FF-499B-BCFB-756A6187C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270B9-E9E9-49EB-A91F-74759CD5CE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C89E6B-A3D2-412D-BF5A-E7E58533E4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A439CF-E3E9-414D-AAA6-7664B05ADD8A}"/>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6" name="Footer Placeholder 5">
            <a:extLst>
              <a:ext uri="{FF2B5EF4-FFF2-40B4-BE49-F238E27FC236}">
                <a16:creationId xmlns:a16="http://schemas.microsoft.com/office/drawing/2014/main" id="{23E49FC3-230D-4F90-8CC2-555FCC6A5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2E93B-6CE6-4FB7-89A4-DA7B2AD46C54}"/>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337556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745C-42DF-417A-83BD-C7A666B905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5C9F1-6602-4BD2-A788-9D6CB2C0B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21F032-CE6E-4779-855F-8E7153C43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DDCD3-25BE-448D-9691-DC7030ED7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7FAF6-C333-48BE-BEB0-2F6987F6E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9D292E-6555-497A-8120-50DFF323FAA7}"/>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8" name="Footer Placeholder 7">
            <a:extLst>
              <a:ext uri="{FF2B5EF4-FFF2-40B4-BE49-F238E27FC236}">
                <a16:creationId xmlns:a16="http://schemas.microsoft.com/office/drawing/2014/main" id="{4FD33C9F-5CFA-401F-8396-C8B60AD6E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3030F-0219-45D8-A8E5-52054C5531BE}"/>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299616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2E04-E0C1-47C1-B5B2-47D4DBFCD4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1652D9-79C7-4E94-BD6B-EA5C8C44CCFE}"/>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4" name="Footer Placeholder 3">
            <a:extLst>
              <a:ext uri="{FF2B5EF4-FFF2-40B4-BE49-F238E27FC236}">
                <a16:creationId xmlns:a16="http://schemas.microsoft.com/office/drawing/2014/main" id="{C6D1EFBC-CE45-4263-B003-9E649B5483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83405-E666-4849-AC02-2625D84306E7}"/>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12608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71DEC-77F3-450F-ADCA-6F094AD6E4FF}"/>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3" name="Footer Placeholder 2">
            <a:extLst>
              <a:ext uri="{FF2B5EF4-FFF2-40B4-BE49-F238E27FC236}">
                <a16:creationId xmlns:a16="http://schemas.microsoft.com/office/drawing/2014/main" id="{11231801-58C8-4E03-AE85-B769291CF7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0EF92E-0D13-4304-A2FF-0AAC220B24FD}"/>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78472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610A-E52B-4679-8FCB-A58B2AF93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F1AC2-EC79-472F-A1F1-13A9C9CBC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BD1CD-1EFC-402F-A1EF-025078534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0AB28-1C06-49A1-B89D-9A3D60E94A1E}"/>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6" name="Footer Placeholder 5">
            <a:extLst>
              <a:ext uri="{FF2B5EF4-FFF2-40B4-BE49-F238E27FC236}">
                <a16:creationId xmlns:a16="http://schemas.microsoft.com/office/drawing/2014/main" id="{76301F81-B227-4751-8A7A-C3C985164E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B0FED-15A6-4E09-A34B-4D25D5E72E2D}"/>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2287162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9318-3BA3-4ED5-8787-5E41B9E32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90574-DD6A-4857-B7D0-9FAD8BF55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BF6E3A-EED3-48B6-93A9-D082EBD5E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AB16C-74B8-4996-9CAE-DE9D7244A45A}"/>
              </a:ext>
            </a:extLst>
          </p:cNvPr>
          <p:cNvSpPr>
            <a:spLocks noGrp="1"/>
          </p:cNvSpPr>
          <p:nvPr>
            <p:ph type="dt" sz="half" idx="10"/>
          </p:nvPr>
        </p:nvSpPr>
        <p:spPr/>
        <p:txBody>
          <a:bodyPr/>
          <a:lstStyle/>
          <a:p>
            <a:fld id="{6879DE80-D809-4098-9DC3-0BF8B90E5D6E}" type="datetimeFigureOut">
              <a:rPr lang="en-US" smtClean="0"/>
              <a:t>2021-03-16</a:t>
            </a:fld>
            <a:endParaRPr lang="en-US"/>
          </a:p>
        </p:txBody>
      </p:sp>
      <p:sp>
        <p:nvSpPr>
          <p:cNvPr id="6" name="Footer Placeholder 5">
            <a:extLst>
              <a:ext uri="{FF2B5EF4-FFF2-40B4-BE49-F238E27FC236}">
                <a16:creationId xmlns:a16="http://schemas.microsoft.com/office/drawing/2014/main" id="{673D2848-E1D2-4D5A-9932-C47AC99A5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901E7-0E80-44B2-B64E-BE5BC1491568}"/>
              </a:ext>
            </a:extLst>
          </p:cNvPr>
          <p:cNvSpPr>
            <a:spLocks noGrp="1"/>
          </p:cNvSpPr>
          <p:nvPr>
            <p:ph type="sldNum" sz="quarter" idx="12"/>
          </p:nvPr>
        </p:nvSpPr>
        <p:spPr/>
        <p:txBody>
          <a:bodyPr/>
          <a:lstStyle/>
          <a:p>
            <a:fld id="{FA8B5E9F-BDB8-4E85-97A1-EC47625BDA94}" type="slidenum">
              <a:rPr lang="en-US" smtClean="0"/>
              <a:t>‹#›</a:t>
            </a:fld>
            <a:endParaRPr lang="en-US"/>
          </a:p>
        </p:txBody>
      </p:sp>
    </p:spTree>
    <p:extLst>
      <p:ext uri="{BB962C8B-B14F-4D97-AF65-F5344CB8AC3E}">
        <p14:creationId xmlns:p14="http://schemas.microsoft.com/office/powerpoint/2010/main" val="34036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CD4EA-A723-46AA-9E30-91E21C64B9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DA0715-83B6-43A6-BC74-67F76A0A7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95759-290B-4000-9485-5EF2910FE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9DE80-D809-4098-9DC3-0BF8B90E5D6E}" type="datetimeFigureOut">
              <a:rPr lang="en-US" smtClean="0"/>
              <a:t>2021-03-16</a:t>
            </a:fld>
            <a:endParaRPr lang="en-US"/>
          </a:p>
        </p:txBody>
      </p:sp>
      <p:sp>
        <p:nvSpPr>
          <p:cNvPr id="5" name="Footer Placeholder 4">
            <a:extLst>
              <a:ext uri="{FF2B5EF4-FFF2-40B4-BE49-F238E27FC236}">
                <a16:creationId xmlns:a16="http://schemas.microsoft.com/office/drawing/2014/main" id="{D3621DC4-309D-4664-87D6-980D4D2A2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EBB223-8C26-460B-A283-F0838AF63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B5E9F-BDB8-4E85-97A1-EC47625BDA94}" type="slidenum">
              <a:rPr lang="en-US" smtClean="0"/>
              <a:t>‹#›</a:t>
            </a:fld>
            <a:endParaRPr lang="en-US"/>
          </a:p>
        </p:txBody>
      </p:sp>
    </p:spTree>
    <p:extLst>
      <p:ext uri="{BB962C8B-B14F-4D97-AF65-F5344CB8AC3E}">
        <p14:creationId xmlns:p14="http://schemas.microsoft.com/office/powerpoint/2010/main" val="3607526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20000" b="-20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36119D3-0A9A-4E84-81C7-79698FA8A965}"/>
              </a:ext>
            </a:extLst>
          </p:cNvPr>
          <p:cNvSpPr>
            <a:spLocks noGrp="1"/>
          </p:cNvSpPr>
          <p:nvPr>
            <p:ph type="subTitle" idx="1"/>
          </p:nvPr>
        </p:nvSpPr>
        <p:spPr>
          <a:xfrm>
            <a:off x="0" y="0"/>
            <a:ext cx="12192000" cy="6858000"/>
          </a:xfrm>
        </p:spPr>
        <p:txBody>
          <a:bodyPr/>
          <a:lstStyle/>
          <a:p>
            <a:endParaRPr lang="ar-SY" dirty="0"/>
          </a:p>
          <a:p>
            <a:r>
              <a:rPr lang="ar-SY" sz="3200" b="1" dirty="0"/>
              <a:t>التيــمم</a:t>
            </a:r>
            <a:endParaRPr lang="ar-SY" b="1" dirty="0"/>
          </a:p>
          <a:p>
            <a:endParaRPr lang="ar-SY" b="1" dirty="0">
              <a:effectLst>
                <a:outerShdw blurRad="38100" dist="38100" dir="2700000" algn="tl">
                  <a:srgbClr val="000000">
                    <a:alpha val="43137"/>
                  </a:srgbClr>
                </a:outerShdw>
              </a:effectLst>
            </a:endParaRPr>
          </a:p>
          <a:p>
            <a:pPr algn="r"/>
            <a:r>
              <a:rPr lang="ar-SY" b="1" dirty="0"/>
              <a:t>الإسلام دين الرحمة واليسر ورفع المشقة عن الناس قال تعالى </a:t>
            </a:r>
            <a:r>
              <a:rPr lang="ar-SY" b="1" dirty="0">
                <a:solidFill>
                  <a:srgbClr val="00B050"/>
                </a:solidFill>
                <a:effectLst>
                  <a:outerShdw blurRad="38100" dist="38100" dir="2700000" algn="tl">
                    <a:srgbClr val="000000">
                      <a:alpha val="43137"/>
                    </a:srgbClr>
                  </a:outerShdw>
                </a:effectLst>
              </a:rPr>
              <a:t>(</a:t>
            </a:r>
            <a:r>
              <a:rPr lang="ar-SY" b="1" i="0" dirty="0">
                <a:solidFill>
                  <a:srgbClr val="00B050"/>
                </a:solidFill>
                <a:effectLst/>
                <a:latin typeface="HelveticaNeue"/>
              </a:rPr>
              <a:t>وَمَا جَعَلَ عَلَيْكُمْ فِي الدِّينِ مِنْ حَرَجٍ ) ومن رحمة الله تعالى أن جعل تراب الأرض صالحا للطهارة التي تكون باستخدام التراب الطاهر:</a:t>
            </a:r>
            <a:r>
              <a:rPr lang="ar-SY" b="1" i="0" dirty="0">
                <a:solidFill>
                  <a:srgbClr val="5F6368"/>
                </a:solidFill>
                <a:effectLst/>
                <a:latin typeface="HelveticaNeue"/>
              </a:rPr>
              <a:t> </a:t>
            </a:r>
            <a:r>
              <a:rPr lang="ar-SY" b="1" i="0" dirty="0">
                <a:solidFill>
                  <a:srgbClr val="FF0000"/>
                </a:solidFill>
                <a:effectLst/>
                <a:latin typeface="HelveticaNeue"/>
              </a:rPr>
              <a:t>( التيمم )</a:t>
            </a:r>
          </a:p>
          <a:p>
            <a:pPr algn="r"/>
            <a:r>
              <a:rPr lang="ar-SY" b="1" u="sng" dirty="0">
                <a:solidFill>
                  <a:srgbClr val="5F6368"/>
                </a:solidFill>
                <a:latin typeface="HelveticaNeue"/>
              </a:rPr>
              <a:t>قال رسول الله </a:t>
            </a:r>
            <a:r>
              <a:rPr lang="ar-SY" b="0" i="0" u="sng" dirty="0">
                <a:solidFill>
                  <a:srgbClr val="4D5156"/>
                </a:solidFill>
                <a:effectLst/>
                <a:latin typeface="HelveticaNeue"/>
              </a:rPr>
              <a:t>ﷺ </a:t>
            </a:r>
          </a:p>
          <a:p>
            <a:pPr algn="r"/>
            <a:r>
              <a:rPr lang="ar-SY" b="1" i="0" dirty="0">
                <a:solidFill>
                  <a:srgbClr val="00B050"/>
                </a:solidFill>
                <a:effectLst/>
                <a:latin typeface="HelveticaNeue"/>
              </a:rPr>
              <a:t>(</a:t>
            </a:r>
            <a:r>
              <a:rPr lang="ar-SY" b="1" dirty="0">
                <a:solidFill>
                  <a:srgbClr val="00B050"/>
                </a:solidFill>
              </a:rPr>
              <a:t>وجعلَت لي الأرض ً مسجداً وطهوراً )</a:t>
            </a:r>
          </a:p>
          <a:p>
            <a:pPr algn="r"/>
            <a:endParaRPr lang="en-US" b="1" dirty="0">
              <a:effectLst>
                <a:outerShdw blurRad="38100" dist="38100" dir="2700000" algn="tl">
                  <a:srgbClr val="000000">
                    <a:alpha val="43137"/>
                  </a:srgbClr>
                </a:outerShdw>
              </a:effectLst>
            </a:endParaRPr>
          </a:p>
          <a:p>
            <a:pPr algn="r"/>
            <a:endParaRPr lang="en-US" dirty="0"/>
          </a:p>
        </p:txBody>
      </p:sp>
      <p:sp>
        <p:nvSpPr>
          <p:cNvPr id="4" name="Left Brace 3">
            <a:extLst>
              <a:ext uri="{FF2B5EF4-FFF2-40B4-BE49-F238E27FC236}">
                <a16:creationId xmlns:a16="http://schemas.microsoft.com/office/drawing/2014/main" id="{9EFD056D-DAC8-4E7D-A7DF-9D80F1EAC82F}"/>
              </a:ext>
            </a:extLst>
          </p:cNvPr>
          <p:cNvSpPr/>
          <p:nvPr/>
        </p:nvSpPr>
        <p:spPr>
          <a:xfrm>
            <a:off x="4481627" y="302451"/>
            <a:ext cx="409242" cy="773723"/>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98DA1EFE-8ABC-47F9-A2B0-5C2F149E938B}"/>
              </a:ext>
            </a:extLst>
          </p:cNvPr>
          <p:cNvSpPr/>
          <p:nvPr/>
        </p:nvSpPr>
        <p:spPr>
          <a:xfrm>
            <a:off x="7301132" y="302451"/>
            <a:ext cx="225083" cy="773723"/>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B3B90CEF-5120-4427-A94C-96D7A77F1381}"/>
              </a:ext>
            </a:extLst>
          </p:cNvPr>
          <p:cNvSpPr/>
          <p:nvPr/>
        </p:nvSpPr>
        <p:spPr>
          <a:xfrm>
            <a:off x="5233183" y="302452"/>
            <a:ext cx="225083" cy="773723"/>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4DE30A03-DDA1-480D-BABC-E1977B93AC65}"/>
              </a:ext>
            </a:extLst>
          </p:cNvPr>
          <p:cNvSpPr/>
          <p:nvPr/>
        </p:nvSpPr>
        <p:spPr>
          <a:xfrm flipH="1">
            <a:off x="6733735" y="302451"/>
            <a:ext cx="262595" cy="773723"/>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2" name="Heptagon 1">
            <a:extLst>
              <a:ext uri="{FF2B5EF4-FFF2-40B4-BE49-F238E27FC236}">
                <a16:creationId xmlns:a16="http://schemas.microsoft.com/office/drawing/2014/main" id="{53B2CDE5-9D5C-4014-8D08-0FA41E88996F}"/>
              </a:ext>
            </a:extLst>
          </p:cNvPr>
          <p:cNvSpPr/>
          <p:nvPr/>
        </p:nvSpPr>
        <p:spPr>
          <a:xfrm>
            <a:off x="8397008" y="3460652"/>
            <a:ext cx="1900543" cy="1401502"/>
          </a:xfrm>
          <a:prstGeom prst="hept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Y" sz="2200" b="1" dirty="0">
                <a:solidFill>
                  <a:srgbClr val="002060"/>
                </a:solidFill>
                <a:effectLst>
                  <a:outerShdw blurRad="38100" dist="38100" dir="2700000" algn="tl">
                    <a:srgbClr val="000000">
                      <a:alpha val="43137"/>
                    </a:srgbClr>
                  </a:outerShdw>
                </a:effectLst>
              </a:rPr>
              <a:t>التيمم ومشروعته</a:t>
            </a:r>
          </a:p>
        </p:txBody>
      </p:sp>
      <p:sp>
        <p:nvSpPr>
          <p:cNvPr id="9" name="Heptagon 8">
            <a:extLst>
              <a:ext uri="{FF2B5EF4-FFF2-40B4-BE49-F238E27FC236}">
                <a16:creationId xmlns:a16="http://schemas.microsoft.com/office/drawing/2014/main" id="{03932639-1407-4BBD-97C7-FD9D46EA8384}"/>
              </a:ext>
            </a:extLst>
          </p:cNvPr>
          <p:cNvSpPr/>
          <p:nvPr/>
        </p:nvSpPr>
        <p:spPr>
          <a:xfrm>
            <a:off x="8397008" y="5224387"/>
            <a:ext cx="1900543" cy="1401502"/>
          </a:xfrm>
          <a:prstGeom prst="hept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Y" sz="2200" b="1" dirty="0">
                <a:solidFill>
                  <a:srgbClr val="002060"/>
                </a:solidFill>
                <a:effectLst>
                  <a:outerShdw blurRad="38100" dist="38100" dir="2700000" algn="tl">
                    <a:srgbClr val="000000">
                      <a:alpha val="43137"/>
                    </a:srgbClr>
                  </a:outerShdw>
                </a:effectLst>
              </a:rPr>
              <a:t>أركان التيمم وسنته</a:t>
            </a:r>
            <a:r>
              <a:rPr lang="en-US" sz="2200" b="1" dirty="0">
                <a:solidFill>
                  <a:srgbClr val="002060"/>
                </a:solidFill>
                <a:effectLst>
                  <a:outerShdw blurRad="38100" dist="38100" dir="2700000" algn="tl">
                    <a:srgbClr val="000000">
                      <a:alpha val="43137"/>
                    </a:srgbClr>
                  </a:outerShdw>
                </a:effectLst>
              </a:rPr>
              <a:t> </a:t>
            </a:r>
          </a:p>
        </p:txBody>
      </p:sp>
      <p:sp>
        <p:nvSpPr>
          <p:cNvPr id="10" name="Heptagon 9">
            <a:extLst>
              <a:ext uri="{FF2B5EF4-FFF2-40B4-BE49-F238E27FC236}">
                <a16:creationId xmlns:a16="http://schemas.microsoft.com/office/drawing/2014/main" id="{9B59F4D2-5594-4DA9-AF6A-88DA48F5E74E}"/>
              </a:ext>
            </a:extLst>
          </p:cNvPr>
          <p:cNvSpPr/>
          <p:nvPr/>
        </p:nvSpPr>
        <p:spPr>
          <a:xfrm>
            <a:off x="5231862" y="3460652"/>
            <a:ext cx="1900543" cy="1401502"/>
          </a:xfrm>
          <a:prstGeom prst="hept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Y" sz="2200" b="1" dirty="0">
                <a:solidFill>
                  <a:srgbClr val="002060"/>
                </a:solidFill>
                <a:effectLst>
                  <a:outerShdw blurRad="38100" dist="38100" dir="2700000" algn="tl">
                    <a:srgbClr val="000000">
                      <a:alpha val="43137"/>
                    </a:srgbClr>
                  </a:outerShdw>
                </a:effectLst>
              </a:rPr>
              <a:t>الاسباب المبيحة للتيمم</a:t>
            </a:r>
            <a:endParaRPr lang="en-US" sz="2200" b="1" dirty="0">
              <a:solidFill>
                <a:srgbClr val="002060"/>
              </a:solidFill>
              <a:effectLst>
                <a:outerShdw blurRad="38100" dist="38100" dir="2700000" algn="tl">
                  <a:srgbClr val="000000">
                    <a:alpha val="43137"/>
                  </a:srgbClr>
                </a:outerShdw>
              </a:effectLst>
            </a:endParaRPr>
          </a:p>
        </p:txBody>
      </p:sp>
      <p:sp>
        <p:nvSpPr>
          <p:cNvPr id="11" name="Heptagon 10">
            <a:extLst>
              <a:ext uri="{FF2B5EF4-FFF2-40B4-BE49-F238E27FC236}">
                <a16:creationId xmlns:a16="http://schemas.microsoft.com/office/drawing/2014/main" id="{35AAD01F-A7D3-4E49-8D0A-1C355677F389}"/>
              </a:ext>
            </a:extLst>
          </p:cNvPr>
          <p:cNvSpPr/>
          <p:nvPr/>
        </p:nvSpPr>
        <p:spPr>
          <a:xfrm>
            <a:off x="5242620" y="5224387"/>
            <a:ext cx="1900543" cy="1401502"/>
          </a:xfrm>
          <a:prstGeom prst="hept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Y" sz="2200" b="1" dirty="0">
                <a:solidFill>
                  <a:srgbClr val="002060"/>
                </a:solidFill>
                <a:effectLst>
                  <a:outerShdw blurRad="38100" dist="38100" dir="2700000" algn="tl">
                    <a:srgbClr val="000000">
                      <a:alpha val="43137"/>
                    </a:srgbClr>
                  </a:outerShdw>
                </a:effectLst>
              </a:rPr>
              <a:t>كيفية التيمم</a:t>
            </a:r>
            <a:endParaRPr lang="en-US" sz="2200" b="1" dirty="0">
              <a:solidFill>
                <a:srgbClr val="002060"/>
              </a:solidFill>
              <a:effectLst>
                <a:outerShdw blurRad="38100" dist="38100" dir="2700000" algn="tl">
                  <a:srgbClr val="000000">
                    <a:alpha val="43137"/>
                  </a:srgbClr>
                </a:outerShdw>
              </a:effectLst>
            </a:endParaRPr>
          </a:p>
        </p:txBody>
      </p:sp>
      <p:sp>
        <p:nvSpPr>
          <p:cNvPr id="12" name="Heptagon 11">
            <a:extLst>
              <a:ext uri="{FF2B5EF4-FFF2-40B4-BE49-F238E27FC236}">
                <a16:creationId xmlns:a16="http://schemas.microsoft.com/office/drawing/2014/main" id="{F012A319-4B5E-4292-A285-BC488EFD6AEF}"/>
              </a:ext>
            </a:extLst>
          </p:cNvPr>
          <p:cNvSpPr/>
          <p:nvPr/>
        </p:nvSpPr>
        <p:spPr>
          <a:xfrm>
            <a:off x="6819814" y="4377688"/>
            <a:ext cx="1900543" cy="1401502"/>
          </a:xfrm>
          <a:prstGeom prst="hept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Y" sz="2200" b="1" dirty="0">
                <a:solidFill>
                  <a:srgbClr val="002060"/>
                </a:solidFill>
                <a:effectLst>
                  <a:outerShdw blurRad="38100" dist="38100" dir="2700000" algn="tl">
                    <a:srgbClr val="000000">
                      <a:alpha val="43137"/>
                    </a:srgbClr>
                  </a:outerShdw>
                </a:effectLst>
              </a:rPr>
              <a:t>مبطالت التيمم</a:t>
            </a:r>
            <a:endParaRPr lang="en-US" sz="2200" b="1" dirty="0">
              <a:solidFill>
                <a:srgbClr val="002060"/>
              </a:solidFill>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14FCAF97-72E1-4015-94B8-32C14362846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4745" y="3092778"/>
            <a:ext cx="3690426" cy="3125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663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20000" b="-2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83591-5217-4C41-89EE-D39DE555EDB5}"/>
              </a:ext>
            </a:extLst>
          </p:cNvPr>
          <p:cNvSpPr>
            <a:spLocks noGrp="1"/>
          </p:cNvSpPr>
          <p:nvPr>
            <p:ph idx="1"/>
          </p:nvPr>
        </p:nvSpPr>
        <p:spPr>
          <a:xfrm>
            <a:off x="0" y="225083"/>
            <a:ext cx="12192000" cy="6632917"/>
          </a:xfrm>
        </p:spPr>
        <p:txBody>
          <a:bodyPr>
            <a:normAutofit fontScale="92500" lnSpcReduction="10000"/>
          </a:bodyPr>
          <a:lstStyle/>
          <a:p>
            <a:pPr marL="0" indent="0" algn="r">
              <a:buNone/>
            </a:pPr>
            <a:r>
              <a:rPr lang="ar-SY" sz="2600" b="1" dirty="0">
                <a:solidFill>
                  <a:srgbClr val="C00000"/>
                </a:solidFill>
              </a:rPr>
              <a:t>1- التيمم و مشروعيته:</a:t>
            </a:r>
          </a:p>
          <a:p>
            <a:pPr marL="0" indent="0" algn="r">
              <a:buNone/>
            </a:pPr>
            <a:r>
              <a:rPr lang="ar-SY" sz="2600" b="1" dirty="0">
                <a:solidFill>
                  <a:srgbClr val="002060"/>
                </a:solidFill>
                <a:effectLst>
                  <a:outerShdw blurRad="38100" dist="38100" dir="2700000" algn="tl">
                    <a:srgbClr val="000000">
                      <a:alpha val="43137"/>
                    </a:srgbClr>
                  </a:outerShdw>
                </a:effectLst>
              </a:rPr>
              <a:t>التيــمم</a:t>
            </a:r>
            <a:r>
              <a:rPr lang="ar-SY" dirty="0"/>
              <a:t>: </a:t>
            </a:r>
            <a:r>
              <a:rPr lang="ar-SY" sz="2400" b="1" dirty="0"/>
              <a:t>هو استخدام التراب الطاهر لمسح الوجه واليدين، بنية استباحة الصالة والدليل على مشروعية التيمم</a:t>
            </a:r>
          </a:p>
          <a:p>
            <a:pPr marL="0" indent="0" algn="r">
              <a:buNone/>
            </a:pPr>
            <a:r>
              <a:rPr lang="ar-SY" sz="2600" b="1" u="sng" dirty="0">
                <a:solidFill>
                  <a:schemeClr val="accent3">
                    <a:lumMod val="75000"/>
                  </a:schemeClr>
                </a:solidFill>
              </a:rPr>
              <a:t>قال تعالى:</a:t>
            </a:r>
            <a:r>
              <a:rPr lang="ar-SY" sz="2600" u="sng" dirty="0"/>
              <a:t> </a:t>
            </a:r>
            <a:r>
              <a:rPr lang="ar-SY" sz="2400" b="1" dirty="0">
                <a:solidFill>
                  <a:srgbClr val="00B050"/>
                </a:solidFill>
              </a:rPr>
              <a:t>(فَتَيَمَّمُوا صَعِيدًا طَيِّبًا فَامْسَحُوا بِوُجُوهِكُمْ وَأَيْدِيكُمْ ۗ إِنَّ اللَّهَ كَانَ عَفُوًّا غَفُورًا )</a:t>
            </a:r>
          </a:p>
          <a:p>
            <a:pPr marL="0" indent="0" algn="r">
              <a:buNone/>
            </a:pPr>
            <a:r>
              <a:rPr lang="ar-SY" sz="2400" b="1" dirty="0"/>
              <a:t>وعن أبي ذر أن رسول الله </a:t>
            </a:r>
            <a:r>
              <a:rPr lang="ar-SY" b="1" i="0" u="sng" dirty="0">
                <a:solidFill>
                  <a:schemeClr val="accent3">
                    <a:lumMod val="75000"/>
                  </a:schemeClr>
                </a:solidFill>
                <a:effectLst/>
                <a:latin typeface="HelveticaNeue"/>
              </a:rPr>
              <a:t>ﷺ قال</a:t>
            </a:r>
            <a:r>
              <a:rPr lang="ar-SY" b="1" i="0" dirty="0">
                <a:solidFill>
                  <a:schemeClr val="accent3">
                    <a:lumMod val="75000"/>
                  </a:schemeClr>
                </a:solidFill>
                <a:effectLst/>
                <a:latin typeface="HelveticaNeue"/>
              </a:rPr>
              <a:t>: </a:t>
            </a:r>
            <a:r>
              <a:rPr lang="ar-SY" sz="2400" b="1" i="0" dirty="0">
                <a:solidFill>
                  <a:srgbClr val="00B050"/>
                </a:solidFill>
                <a:effectLst/>
                <a:latin typeface="HelveticaNeue"/>
              </a:rPr>
              <a:t>(الصَّعِيدُ الطَّيِّبُ طَهُورُ الْمُسْلِمِ، وَإْنْ لَمْ يَجِدِ الْمَاءَ عَشْرَ )</a:t>
            </a:r>
          </a:p>
          <a:p>
            <a:pPr marL="0" indent="0" algn="r">
              <a:buNone/>
            </a:pPr>
            <a:endParaRPr lang="ar-SY" sz="2400" b="1" dirty="0">
              <a:solidFill>
                <a:srgbClr val="00B050"/>
              </a:solidFill>
              <a:latin typeface="HelveticaNeue"/>
            </a:endParaRPr>
          </a:p>
          <a:p>
            <a:pPr marL="0" indent="0" algn="r">
              <a:buNone/>
            </a:pPr>
            <a:r>
              <a:rPr lang="ar-SY" b="1" dirty="0">
                <a:solidFill>
                  <a:srgbClr val="C00000"/>
                </a:solidFill>
              </a:rPr>
              <a:t>2- الأسباب المبيحة للتيمم:</a:t>
            </a:r>
            <a:endParaRPr lang="ar-SY" b="1" i="0" dirty="0">
              <a:solidFill>
                <a:srgbClr val="00B050"/>
              </a:solidFill>
              <a:effectLst/>
              <a:latin typeface="HelveticaNeue"/>
            </a:endParaRPr>
          </a:p>
          <a:p>
            <a:pPr marL="0" indent="0" algn="r">
              <a:buNone/>
            </a:pPr>
            <a:r>
              <a:rPr lang="ar-SY" sz="2400" b="1" dirty="0"/>
              <a:t> التيمم يغني عن الوضوء، وعن الغسل الواجب، وهو مباح للمسلم في حالات خاصة </a:t>
            </a:r>
          </a:p>
          <a:p>
            <a:pPr marL="0" indent="0" algn="r">
              <a:buNone/>
            </a:pPr>
            <a:r>
              <a:rPr lang="ar-SY" b="1" dirty="0">
                <a:solidFill>
                  <a:srgbClr val="002060"/>
                </a:solidFill>
                <a:effectLst>
                  <a:outerShdw blurRad="38100" dist="38100" dir="2700000" algn="tl">
                    <a:srgbClr val="000000">
                      <a:alpha val="43137"/>
                    </a:srgbClr>
                  </a:outerShdw>
                </a:effectLst>
              </a:rPr>
              <a:t>هـي:  </a:t>
            </a:r>
          </a:p>
          <a:p>
            <a:pPr marL="0" indent="0" algn="r">
              <a:buNone/>
            </a:pPr>
            <a:endParaRPr lang="ar-SY" dirty="0"/>
          </a:p>
          <a:p>
            <a:pPr marL="0" indent="0" algn="r">
              <a:buNone/>
            </a:pPr>
            <a:r>
              <a:rPr lang="ar-SY" b="1" dirty="0">
                <a:solidFill>
                  <a:srgbClr val="C00000"/>
                </a:solidFill>
              </a:rPr>
              <a:t>3 </a:t>
            </a:r>
            <a:r>
              <a:rPr lang="ar-SY" sz="2800" b="1" dirty="0">
                <a:solidFill>
                  <a:srgbClr val="C00000"/>
                </a:solidFill>
              </a:rPr>
              <a:t>– أركان التيمم وسنته:</a:t>
            </a:r>
          </a:p>
          <a:p>
            <a:pPr marL="0" indent="0" algn="r">
              <a:buNone/>
            </a:pPr>
            <a:endParaRPr lang="ar-SY" dirty="0"/>
          </a:p>
          <a:p>
            <a:pPr marL="0" indent="0" algn="r">
              <a:buNone/>
            </a:pPr>
            <a:endParaRPr lang="ar-SY" dirty="0"/>
          </a:p>
          <a:p>
            <a:pPr marL="0" indent="0" algn="r">
              <a:buNone/>
            </a:pPr>
            <a:endParaRPr lang="ar-SY" dirty="0"/>
          </a:p>
          <a:p>
            <a:pPr marL="0" indent="0" algn="r">
              <a:buNone/>
            </a:pPr>
            <a:endParaRPr lang="ar-SY" dirty="0"/>
          </a:p>
          <a:p>
            <a:pPr marL="0" indent="0" algn="r">
              <a:buNone/>
            </a:pPr>
            <a:r>
              <a:rPr lang="ar-SY" b="1" dirty="0">
                <a:solidFill>
                  <a:srgbClr val="002060"/>
                </a:solidFill>
                <a:effectLst>
                  <a:outerShdw blurRad="38100" dist="38100" dir="2700000" algn="tl">
                    <a:srgbClr val="000000">
                      <a:alpha val="43137"/>
                    </a:srgbClr>
                  </a:outerShdw>
                </a:effectLst>
              </a:rPr>
              <a:t>سنن التيمم</a:t>
            </a:r>
            <a:r>
              <a:rPr lang="ar-SY" dirty="0"/>
              <a:t>: </a:t>
            </a:r>
            <a:r>
              <a:rPr lang="ar-SY" sz="2400" b="1" dirty="0"/>
              <a:t>وهي قول (باسم الله) وهذه التسمية مشروعة في كل عمل يقوم به المسلم.</a:t>
            </a:r>
          </a:p>
        </p:txBody>
      </p:sp>
      <p:sp>
        <p:nvSpPr>
          <p:cNvPr id="2" name="Double Bracket 1">
            <a:extLst>
              <a:ext uri="{FF2B5EF4-FFF2-40B4-BE49-F238E27FC236}">
                <a16:creationId xmlns:a16="http://schemas.microsoft.com/office/drawing/2014/main" id="{AEB28968-CB8B-4FCD-9AA1-238FB5E33102}"/>
              </a:ext>
            </a:extLst>
          </p:cNvPr>
          <p:cNvSpPr/>
          <p:nvPr/>
        </p:nvSpPr>
        <p:spPr>
          <a:xfrm>
            <a:off x="8024446" y="3191016"/>
            <a:ext cx="3066757" cy="36576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r>
              <a:rPr lang="ar-SY" sz="2200" b="1" dirty="0"/>
              <a:t>إذا لم يجد الماء</a:t>
            </a:r>
            <a:endParaRPr lang="en-US" sz="2200" b="1" dirty="0"/>
          </a:p>
        </p:txBody>
      </p:sp>
      <p:sp>
        <p:nvSpPr>
          <p:cNvPr id="5" name="Double Bracket 4">
            <a:extLst>
              <a:ext uri="{FF2B5EF4-FFF2-40B4-BE49-F238E27FC236}">
                <a16:creationId xmlns:a16="http://schemas.microsoft.com/office/drawing/2014/main" id="{5A658106-4A03-4E39-B55E-8ADD1465E4B3}"/>
              </a:ext>
            </a:extLst>
          </p:cNvPr>
          <p:cNvSpPr/>
          <p:nvPr/>
        </p:nvSpPr>
        <p:spPr>
          <a:xfrm>
            <a:off x="3856892" y="3191016"/>
            <a:ext cx="3066757" cy="36576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r>
              <a:rPr lang="ar-SY" sz="2200" b="1" dirty="0"/>
              <a:t>إذا كان الماء ال يكفي للطهارة</a:t>
            </a:r>
            <a:endParaRPr lang="en-US" sz="2200" b="1" dirty="0"/>
          </a:p>
        </p:txBody>
      </p:sp>
      <p:sp>
        <p:nvSpPr>
          <p:cNvPr id="6" name="Double Bracket 5">
            <a:extLst>
              <a:ext uri="{FF2B5EF4-FFF2-40B4-BE49-F238E27FC236}">
                <a16:creationId xmlns:a16="http://schemas.microsoft.com/office/drawing/2014/main" id="{82670C45-CF57-4528-84D2-178F84AD188C}"/>
              </a:ext>
            </a:extLst>
          </p:cNvPr>
          <p:cNvSpPr/>
          <p:nvPr/>
        </p:nvSpPr>
        <p:spPr>
          <a:xfrm>
            <a:off x="395068" y="3191016"/>
            <a:ext cx="3066757" cy="36576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r>
              <a:rPr lang="ar-SY" sz="2200" b="1" dirty="0"/>
              <a:t>إذا عجز عن استعمال الماء</a:t>
            </a:r>
            <a:endParaRPr lang="en-US" sz="2200" b="1" dirty="0"/>
          </a:p>
        </p:txBody>
      </p:sp>
      <p:sp>
        <p:nvSpPr>
          <p:cNvPr id="7" name="Rectangle: Rounded Corners 6">
            <a:extLst>
              <a:ext uri="{FF2B5EF4-FFF2-40B4-BE49-F238E27FC236}">
                <a16:creationId xmlns:a16="http://schemas.microsoft.com/office/drawing/2014/main" id="{03A5BF06-2368-4052-B3EE-7024952B5E50}"/>
              </a:ext>
            </a:extLst>
          </p:cNvPr>
          <p:cNvSpPr/>
          <p:nvPr/>
        </p:nvSpPr>
        <p:spPr>
          <a:xfrm>
            <a:off x="5312899" y="4127688"/>
            <a:ext cx="2475914" cy="7315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Y" sz="2200" b="1" dirty="0">
                <a:solidFill>
                  <a:srgbClr val="002060"/>
                </a:solidFill>
                <a:effectLst>
                  <a:outerShdw blurRad="38100" dist="38100" dir="2700000" algn="tl">
                    <a:srgbClr val="000000">
                      <a:alpha val="43137"/>
                    </a:srgbClr>
                  </a:outerShdw>
                </a:effectLst>
              </a:rPr>
              <a:t>أركان التيــمم</a:t>
            </a:r>
            <a:endParaRPr lang="en-US" sz="2200" dirty="0">
              <a:solidFill>
                <a:srgbClr val="002060"/>
              </a:solidFill>
              <a:effectLst>
                <a:outerShdw blurRad="38100" dist="38100" dir="2700000" algn="tl">
                  <a:srgbClr val="000000">
                    <a:alpha val="43137"/>
                  </a:srgbClr>
                </a:outerShdw>
              </a:effectLst>
            </a:endParaRPr>
          </a:p>
        </p:txBody>
      </p:sp>
      <p:sp>
        <p:nvSpPr>
          <p:cNvPr id="8" name="Rectangle: Rounded Corners 7">
            <a:extLst>
              <a:ext uri="{FF2B5EF4-FFF2-40B4-BE49-F238E27FC236}">
                <a16:creationId xmlns:a16="http://schemas.microsoft.com/office/drawing/2014/main" id="{E811D8DB-DBB5-4959-9323-703B521762C2}"/>
              </a:ext>
            </a:extLst>
          </p:cNvPr>
          <p:cNvSpPr/>
          <p:nvPr/>
        </p:nvSpPr>
        <p:spPr>
          <a:xfrm>
            <a:off x="4547377" y="5363308"/>
            <a:ext cx="1922585" cy="6928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Y" sz="2200" b="1" dirty="0">
                <a:solidFill>
                  <a:srgbClr val="002060"/>
                </a:solidFill>
              </a:rPr>
              <a:t>النــية</a:t>
            </a:r>
            <a:endParaRPr lang="en-US" sz="2200" dirty="0">
              <a:solidFill>
                <a:srgbClr val="002060"/>
              </a:solidFill>
            </a:endParaRPr>
          </a:p>
        </p:txBody>
      </p:sp>
      <p:sp>
        <p:nvSpPr>
          <p:cNvPr id="9" name="Rectangle: Rounded Corners 8">
            <a:extLst>
              <a:ext uri="{FF2B5EF4-FFF2-40B4-BE49-F238E27FC236}">
                <a16:creationId xmlns:a16="http://schemas.microsoft.com/office/drawing/2014/main" id="{7AF61D72-7FD9-4D12-8599-EADF7B38CE5F}"/>
              </a:ext>
            </a:extLst>
          </p:cNvPr>
          <p:cNvSpPr/>
          <p:nvPr/>
        </p:nvSpPr>
        <p:spPr>
          <a:xfrm>
            <a:off x="6571954" y="5356274"/>
            <a:ext cx="1922585" cy="6928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Y" sz="2200" b="1" dirty="0">
                <a:solidFill>
                  <a:srgbClr val="002060"/>
                </a:solidFill>
              </a:rPr>
              <a:t>مسح الوجه ثم الكفين مرة واحدة</a:t>
            </a:r>
            <a:endParaRPr lang="en-US" sz="2200" dirty="0">
              <a:solidFill>
                <a:srgbClr val="002060"/>
              </a:solidFill>
            </a:endParaRPr>
          </a:p>
        </p:txBody>
      </p:sp>
      <p:sp>
        <p:nvSpPr>
          <p:cNvPr id="10" name="Rectangle: Rounded Corners 9">
            <a:extLst>
              <a:ext uri="{FF2B5EF4-FFF2-40B4-BE49-F238E27FC236}">
                <a16:creationId xmlns:a16="http://schemas.microsoft.com/office/drawing/2014/main" id="{E00EB502-7EA4-4714-9181-D7CEB95ADBEF}"/>
              </a:ext>
            </a:extLst>
          </p:cNvPr>
          <p:cNvSpPr/>
          <p:nvPr/>
        </p:nvSpPr>
        <p:spPr>
          <a:xfrm>
            <a:off x="8596531" y="5363308"/>
            <a:ext cx="1922585" cy="6928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Y" sz="2200" b="1" dirty="0">
                <a:solidFill>
                  <a:srgbClr val="002060"/>
                </a:solidFill>
              </a:rPr>
              <a:t>ضربة اليدين على التراب الطاهر</a:t>
            </a:r>
            <a:endParaRPr lang="en-US" sz="2200" dirty="0">
              <a:solidFill>
                <a:srgbClr val="002060"/>
              </a:solidFill>
            </a:endParaRPr>
          </a:p>
        </p:txBody>
      </p:sp>
      <p:sp>
        <p:nvSpPr>
          <p:cNvPr id="11" name="Rectangle: Rounded Corners 10">
            <a:extLst>
              <a:ext uri="{FF2B5EF4-FFF2-40B4-BE49-F238E27FC236}">
                <a16:creationId xmlns:a16="http://schemas.microsoft.com/office/drawing/2014/main" id="{49A6216A-07FB-49D5-BEE2-408476A1FAA0}"/>
              </a:ext>
            </a:extLst>
          </p:cNvPr>
          <p:cNvSpPr/>
          <p:nvPr/>
        </p:nvSpPr>
        <p:spPr>
          <a:xfrm>
            <a:off x="2522800" y="5363308"/>
            <a:ext cx="1922585" cy="6928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Y" sz="2200" b="1" dirty="0">
                <a:solidFill>
                  <a:srgbClr val="002060"/>
                </a:solidFill>
              </a:rPr>
              <a:t>الترتيب</a:t>
            </a:r>
            <a:endParaRPr lang="en-US" sz="2200" dirty="0">
              <a:solidFill>
                <a:srgbClr val="002060"/>
              </a:solidFill>
            </a:endParaRPr>
          </a:p>
        </p:txBody>
      </p:sp>
      <p:cxnSp>
        <p:nvCxnSpPr>
          <p:cNvPr id="13" name="Straight Arrow Connector 12">
            <a:extLst>
              <a:ext uri="{FF2B5EF4-FFF2-40B4-BE49-F238E27FC236}">
                <a16:creationId xmlns:a16="http://schemas.microsoft.com/office/drawing/2014/main" id="{9B645B4B-171C-4489-9C49-BC8E7632AB0A}"/>
              </a:ext>
            </a:extLst>
          </p:cNvPr>
          <p:cNvCxnSpPr/>
          <p:nvPr/>
        </p:nvCxnSpPr>
        <p:spPr>
          <a:xfrm>
            <a:off x="7788813" y="4493448"/>
            <a:ext cx="1509932" cy="8628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D7F569EC-62C9-4D20-A83F-C21672CED441}"/>
              </a:ext>
            </a:extLst>
          </p:cNvPr>
          <p:cNvCxnSpPr>
            <a:stCxn id="7" idx="2"/>
          </p:cNvCxnSpPr>
          <p:nvPr/>
        </p:nvCxnSpPr>
        <p:spPr>
          <a:xfrm>
            <a:off x="6550856" y="4859208"/>
            <a:ext cx="848750" cy="4302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F9F8F4B3-5C4F-47EB-BB74-855AF57C971B}"/>
              </a:ext>
            </a:extLst>
          </p:cNvPr>
          <p:cNvCxnSpPr>
            <a:stCxn id="7" idx="1"/>
            <a:endCxn id="11" idx="0"/>
          </p:cNvCxnSpPr>
          <p:nvPr/>
        </p:nvCxnSpPr>
        <p:spPr>
          <a:xfrm flipH="1">
            <a:off x="3484093" y="4493448"/>
            <a:ext cx="1828806" cy="8698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16B17CCF-704C-4646-8B42-27C0787BE825}"/>
              </a:ext>
            </a:extLst>
          </p:cNvPr>
          <p:cNvCxnSpPr>
            <a:endCxn id="8" idx="0"/>
          </p:cNvCxnSpPr>
          <p:nvPr/>
        </p:nvCxnSpPr>
        <p:spPr>
          <a:xfrm flipH="1">
            <a:off x="5508670" y="4859208"/>
            <a:ext cx="1063284" cy="5041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2193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20000" b="-2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78A57-D383-4C5D-90F1-008C2E36C75B}"/>
              </a:ext>
            </a:extLst>
          </p:cNvPr>
          <p:cNvSpPr>
            <a:spLocks noGrp="1"/>
          </p:cNvSpPr>
          <p:nvPr>
            <p:ph idx="1"/>
          </p:nvPr>
        </p:nvSpPr>
        <p:spPr>
          <a:xfrm>
            <a:off x="0" y="0"/>
            <a:ext cx="12192000" cy="6858000"/>
          </a:xfrm>
        </p:spPr>
        <p:txBody>
          <a:bodyPr/>
          <a:lstStyle/>
          <a:p>
            <a:pPr marL="0" indent="0" algn="r">
              <a:buNone/>
            </a:pPr>
            <a:endParaRPr lang="en-US" dirty="0"/>
          </a:p>
          <a:p>
            <a:pPr marL="0" indent="0" algn="r">
              <a:buNone/>
            </a:pPr>
            <a:r>
              <a:rPr lang="ar-SY" sz="2600" b="1" dirty="0">
                <a:solidFill>
                  <a:srgbClr val="C00000"/>
                </a:solidFill>
                <a:effectLst>
                  <a:outerShdw blurRad="38100" dist="38100" dir="2700000" algn="tl">
                    <a:srgbClr val="000000">
                      <a:alpha val="43137"/>
                    </a:srgbClr>
                  </a:outerShdw>
                </a:effectLst>
              </a:rPr>
              <a:t> كيفية التيمم</a:t>
            </a:r>
            <a:r>
              <a:rPr lang="en-US" sz="2600" b="1" dirty="0">
                <a:solidFill>
                  <a:srgbClr val="C00000"/>
                </a:solidFill>
                <a:effectLst>
                  <a:outerShdw blurRad="38100" dist="38100" dir="2700000" algn="tl">
                    <a:srgbClr val="000000">
                      <a:alpha val="43137"/>
                    </a:srgbClr>
                  </a:outerShdw>
                </a:effectLst>
              </a:rPr>
              <a:t> </a:t>
            </a:r>
            <a:r>
              <a:rPr lang="ar-SY" sz="2600" b="1" dirty="0">
                <a:solidFill>
                  <a:srgbClr val="C00000"/>
                </a:solidFill>
                <a:effectLst>
                  <a:outerShdw blurRad="38100" dist="38100" dir="2700000" algn="tl">
                    <a:srgbClr val="000000">
                      <a:alpha val="43137"/>
                    </a:srgbClr>
                  </a:outerShdw>
                </a:effectLst>
              </a:rPr>
              <a:t>4-</a:t>
            </a:r>
          </a:p>
          <a:p>
            <a:pPr marL="0" indent="0" algn="r">
              <a:buNone/>
            </a:pPr>
            <a:r>
              <a:rPr lang="ar-SY" sz="2400" b="1" dirty="0"/>
              <a:t>ينوي المسلم بقلبه أوالا َّ نية التييمم بقصد استحابة الصلاة، ثم يقول: ( باسم الله )،ثم يضرب بكفيه على الأرض سواء أكان تراباً أم رملا أم حجارة، ويجوز له أن ينفض الغبار من كفييه نفضاً خفيفاً، ثم يمسح وجهه مسحة واحدة، ثم يمسح كفيه.</a:t>
            </a:r>
          </a:p>
          <a:p>
            <a:pPr marL="0" indent="0" algn="r">
              <a:buNone/>
            </a:pPr>
            <a:endParaRPr lang="ar-SY" sz="2400" b="1" dirty="0"/>
          </a:p>
          <a:p>
            <a:pPr marL="0" indent="0" algn="r">
              <a:buNone/>
            </a:pPr>
            <a:r>
              <a:rPr lang="ar-SY" sz="2400" b="1" dirty="0">
                <a:solidFill>
                  <a:srgbClr val="C00000"/>
                </a:solidFill>
                <a:effectLst>
                  <a:outerShdw blurRad="38100" dist="38100" dir="2700000" algn="tl">
                    <a:srgbClr val="000000">
                      <a:alpha val="43137"/>
                    </a:srgbClr>
                  </a:outerShdw>
                </a:effectLst>
              </a:rPr>
              <a:t>5- مبطالت التيمم:</a:t>
            </a:r>
          </a:p>
          <a:p>
            <a:pPr marL="0" indent="0" algn="r">
              <a:buNone/>
            </a:pPr>
            <a:r>
              <a:rPr lang="ar-SY" sz="2400" b="1" dirty="0"/>
              <a:t>أ - كل ما يبطل الوضوء يبطل التيمم</a:t>
            </a:r>
          </a:p>
          <a:p>
            <a:pPr marL="0" indent="0" algn="r">
              <a:buNone/>
            </a:pPr>
            <a:r>
              <a:rPr lang="ar-SY" sz="2400" b="1" dirty="0"/>
              <a:t>ب - وجود الماء لمن فقده</a:t>
            </a:r>
          </a:p>
          <a:p>
            <a:pPr marL="0" indent="0" algn="r">
              <a:buNone/>
            </a:pPr>
            <a:r>
              <a:rPr lang="ar-SY" sz="2400" b="1" dirty="0"/>
              <a:t>جـ - القدرة على استعمال الماء لمن كان عاجزاً عن استعماله</a:t>
            </a:r>
          </a:p>
          <a:p>
            <a:pPr marL="0" indent="0" algn="r">
              <a:buNone/>
            </a:pPr>
            <a:endParaRPr lang="ar-SY" sz="2400" b="1" dirty="0"/>
          </a:p>
          <a:p>
            <a:pPr marL="0" indent="0" algn="r">
              <a:buNone/>
            </a:pPr>
            <a:r>
              <a:rPr lang="ar-SY" sz="2400" b="1" dirty="0">
                <a:solidFill>
                  <a:srgbClr val="002060"/>
                </a:solidFill>
              </a:rPr>
              <a:t>أما إذا كان التيمم صحيحا ودخل المسلم في الصلاة فهو لا يخلو من أحد أمرين</a:t>
            </a:r>
          </a:p>
          <a:p>
            <a:pPr marL="0" indent="0" algn="r">
              <a:buNone/>
            </a:pPr>
            <a:endParaRPr lang="ar-SY" sz="2400" b="1" dirty="0">
              <a:solidFill>
                <a:srgbClr val="002060"/>
              </a:solidFill>
            </a:endParaRPr>
          </a:p>
          <a:p>
            <a:pPr marL="0" indent="0" algn="r">
              <a:buNone/>
            </a:pPr>
            <a:endParaRPr lang="ar-SY" sz="2200" b="1" dirty="0"/>
          </a:p>
          <a:p>
            <a:pPr marL="0" indent="0" algn="r">
              <a:buNone/>
            </a:pPr>
            <a:endParaRPr lang="en-US" sz="2400" b="1" dirty="0"/>
          </a:p>
        </p:txBody>
      </p:sp>
      <p:sp>
        <p:nvSpPr>
          <p:cNvPr id="6" name="Double Brace 5">
            <a:extLst>
              <a:ext uri="{FF2B5EF4-FFF2-40B4-BE49-F238E27FC236}">
                <a16:creationId xmlns:a16="http://schemas.microsoft.com/office/drawing/2014/main" id="{1B493740-E6BF-4189-9002-A7001BF03EFF}"/>
              </a:ext>
            </a:extLst>
          </p:cNvPr>
          <p:cNvSpPr/>
          <p:nvPr/>
        </p:nvSpPr>
        <p:spPr>
          <a:xfrm>
            <a:off x="6935372" y="5711484"/>
            <a:ext cx="4549726" cy="731521"/>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ar-SY" sz="2400" b="1" dirty="0">
                <a:solidFill>
                  <a:srgbClr val="002060"/>
                </a:solidFill>
              </a:rPr>
              <a:t>إذا حضر الماء في أثناء الصلاة، فعليه، أن يقطع الصلاة ثم يتوضا ويعيد الصلاة</a:t>
            </a:r>
            <a:endParaRPr lang="en-US" sz="2400" b="1" dirty="0">
              <a:solidFill>
                <a:srgbClr val="002060"/>
              </a:solidFill>
            </a:endParaRPr>
          </a:p>
        </p:txBody>
      </p:sp>
      <p:sp>
        <p:nvSpPr>
          <p:cNvPr id="7" name="Double Brace 6">
            <a:extLst>
              <a:ext uri="{FF2B5EF4-FFF2-40B4-BE49-F238E27FC236}">
                <a16:creationId xmlns:a16="http://schemas.microsoft.com/office/drawing/2014/main" id="{0EF5F49D-CA2A-49E5-8375-D6F918D8F08C}"/>
              </a:ext>
            </a:extLst>
          </p:cNvPr>
          <p:cNvSpPr/>
          <p:nvPr/>
        </p:nvSpPr>
        <p:spPr>
          <a:xfrm>
            <a:off x="1546274" y="5711483"/>
            <a:ext cx="4549726" cy="731521"/>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ar-SY" sz="2400" b="1" dirty="0">
                <a:solidFill>
                  <a:srgbClr val="002060"/>
                </a:solidFill>
              </a:rPr>
              <a:t>إذا حضر الماء بعد أن انتهى </a:t>
            </a:r>
            <a:r>
              <a:rPr lang="ar-SY" sz="2400" b="1">
                <a:solidFill>
                  <a:srgbClr val="002060"/>
                </a:solidFill>
              </a:rPr>
              <a:t>من الصلاة </a:t>
            </a:r>
            <a:r>
              <a:rPr lang="ar-SY" sz="2400" b="1" dirty="0">
                <a:solidFill>
                  <a:srgbClr val="002060"/>
                </a:solidFill>
              </a:rPr>
              <a:t>فصلاته صحيحة، وليس عليه إعادة</a:t>
            </a:r>
            <a:endParaRPr lang="en-US" sz="2400" b="1" dirty="0">
              <a:solidFill>
                <a:srgbClr val="002060"/>
              </a:solidFill>
            </a:endParaRPr>
          </a:p>
        </p:txBody>
      </p:sp>
      <p:sp>
        <p:nvSpPr>
          <p:cNvPr id="8" name="Double Bracket 7">
            <a:extLst>
              <a:ext uri="{FF2B5EF4-FFF2-40B4-BE49-F238E27FC236}">
                <a16:creationId xmlns:a16="http://schemas.microsoft.com/office/drawing/2014/main" id="{CE0429EB-7C00-4545-A610-514D569F8ED8}"/>
              </a:ext>
            </a:extLst>
          </p:cNvPr>
          <p:cNvSpPr/>
          <p:nvPr/>
        </p:nvSpPr>
        <p:spPr>
          <a:xfrm>
            <a:off x="2974882" y="5149949"/>
            <a:ext cx="1373794" cy="29307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ar-SY" sz="2200" b="1" dirty="0">
                <a:solidFill>
                  <a:srgbClr val="C00000"/>
                </a:solidFill>
              </a:rPr>
              <a:t>الأمر الثاني</a:t>
            </a:r>
            <a:endParaRPr lang="en-US" sz="2200" b="1" dirty="0">
              <a:solidFill>
                <a:srgbClr val="C00000"/>
              </a:solidFill>
            </a:endParaRPr>
          </a:p>
        </p:txBody>
      </p:sp>
      <p:sp>
        <p:nvSpPr>
          <p:cNvPr id="9" name="Double Bracket 8">
            <a:extLst>
              <a:ext uri="{FF2B5EF4-FFF2-40B4-BE49-F238E27FC236}">
                <a16:creationId xmlns:a16="http://schemas.microsoft.com/office/drawing/2014/main" id="{E2B19D67-F2C7-4BF9-87D3-94B8A7FE65E9}"/>
              </a:ext>
            </a:extLst>
          </p:cNvPr>
          <p:cNvSpPr/>
          <p:nvPr/>
        </p:nvSpPr>
        <p:spPr>
          <a:xfrm>
            <a:off x="8349912" y="5149949"/>
            <a:ext cx="1373794" cy="29307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ar-SY" sz="2200" b="1" dirty="0">
                <a:solidFill>
                  <a:srgbClr val="C00000"/>
                </a:solidFill>
              </a:rPr>
              <a:t>الأمر الأول</a:t>
            </a:r>
            <a:endParaRPr lang="en-US" sz="2200" b="1" dirty="0">
              <a:solidFill>
                <a:srgbClr val="C00000"/>
              </a:solidFill>
            </a:endParaRPr>
          </a:p>
        </p:txBody>
      </p:sp>
    </p:spTree>
    <p:extLst>
      <p:ext uri="{BB962C8B-B14F-4D97-AF65-F5344CB8AC3E}">
        <p14:creationId xmlns:p14="http://schemas.microsoft.com/office/powerpoint/2010/main" val="1250328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334</Words>
  <Application>Microsoft Office PowerPoint</Application>
  <PresentationFormat>Widescreen</PresentationFormat>
  <Paragraphs>49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HelveticaNeue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Alsalh</dc:creator>
  <cp:lastModifiedBy>Ahmad Alsalh</cp:lastModifiedBy>
  <cp:revision>18</cp:revision>
  <dcterms:created xsi:type="dcterms:W3CDTF">2021-03-15T08:16:59Z</dcterms:created>
  <dcterms:modified xsi:type="dcterms:W3CDTF">2021-03-15T23:03:47Z</dcterms:modified>
</cp:coreProperties>
</file>