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61" r:id="rId2"/>
    <p:sldId id="262" r:id="rId3"/>
    <p:sldId id="263" r:id="rId4"/>
    <p:sldId id="264" r:id="rId5"/>
    <p:sldId id="284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888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59FD89-DA18-4945-AEC0-46E4797650C6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900883-194D-4F80-904F-5D301DA53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71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Keywords:</a:t>
            </a:r>
          </a:p>
          <a:p>
            <a:r>
              <a:rPr lang="en-US"/>
              <a:t>Steps,</a:t>
            </a:r>
            <a:r>
              <a:rPr lang="en-US" baseline="0"/>
              <a:t> Goal, achievement, process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A21DDC-EA38-4C1E-9CF8-9A1EF67C368A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48E64-79D7-4E3A-84AB-B5C5A26A36EA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223CD-7A1B-4C71-816E-E88E7BB50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681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48E64-79D7-4E3A-84AB-B5C5A26A36EA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223CD-7A1B-4C71-816E-E88E7BB50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849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48E64-79D7-4E3A-84AB-B5C5A26A36EA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223CD-7A1B-4C71-816E-E88E7BB50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768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48E64-79D7-4E3A-84AB-B5C5A26A36EA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223CD-7A1B-4C71-816E-E88E7BB50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951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48E64-79D7-4E3A-84AB-B5C5A26A36EA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223CD-7A1B-4C71-816E-E88E7BB50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98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48E64-79D7-4E3A-84AB-B5C5A26A36EA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223CD-7A1B-4C71-816E-E88E7BB50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125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48E64-79D7-4E3A-84AB-B5C5A26A36EA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223CD-7A1B-4C71-816E-E88E7BB50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767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48E64-79D7-4E3A-84AB-B5C5A26A36EA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223CD-7A1B-4C71-816E-E88E7BB50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188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48E64-79D7-4E3A-84AB-B5C5A26A36EA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223CD-7A1B-4C71-816E-E88E7BB50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683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48E64-79D7-4E3A-84AB-B5C5A26A36EA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223CD-7A1B-4C71-816E-E88E7BB50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428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48E64-79D7-4E3A-84AB-B5C5A26A36EA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223CD-7A1B-4C71-816E-E88E7BB50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767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348E64-79D7-4E3A-84AB-B5C5A26A36EA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9223CD-7A1B-4C71-816E-E88E7BB50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869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4"/>
          <p:cNvSpPr txBox="1">
            <a:spLocks noChangeArrowheads="1"/>
          </p:cNvSpPr>
          <p:nvPr/>
        </p:nvSpPr>
        <p:spPr bwMode="auto">
          <a:xfrm flipH="1">
            <a:off x="435751" y="5593105"/>
            <a:ext cx="12192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r>
              <a:rPr lang="en-US" sz="4400" dirty="0">
                <a:solidFill>
                  <a:srgbClr val="C00000"/>
                </a:solidFill>
                <a:latin typeface="Franklin Gothic Medium Cond" pitchFamily="34" charset="0"/>
              </a:rPr>
              <a:t>You</a:t>
            </a:r>
            <a:endParaRPr lang="en-US" sz="4800" dirty="0">
              <a:solidFill>
                <a:srgbClr val="C00000"/>
              </a:solidFill>
              <a:latin typeface="Franklin Gothic Medium Cond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3801142" y="974574"/>
            <a:ext cx="3209258" cy="2626626"/>
          </a:xfrm>
          <a:prstGeom prst="ellipse">
            <a:avLst/>
          </a:prstGeom>
          <a:solidFill>
            <a:srgbClr val="CCFF99"/>
          </a:solidFill>
          <a:ln w="76200">
            <a:noFill/>
          </a:ln>
          <a:effectLst>
            <a:glow rad="139700">
              <a:schemeClr val="bg1">
                <a:lumMod val="65000"/>
                <a:alpha val="40000"/>
              </a:schemeClr>
            </a:glow>
            <a:outerShdw blurRad="266700" dist="342900" dir="5400000" rotWithShape="0">
              <a:prstClr val="black">
                <a:alpha val="15000"/>
              </a:prstClr>
            </a:outerShdw>
          </a:effectLst>
          <a:scene3d>
            <a:camera prst="perspectiveRelaxed" fov="1800000">
              <a:rot lat="17373601" lon="0" rev="0"/>
            </a:camera>
            <a:lightRig rig="balanced" dir="t"/>
          </a:scene3d>
          <a:sp3d extrusionH="317500" prstMaterial="clear">
            <a:bevelT prst="convex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28373" y="1151707"/>
            <a:ext cx="4064951" cy="1569660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  <a:scene3d>
            <a:camera prst="isometricOffAxis2Left"/>
            <a:lightRig rig="soft" dir="t"/>
          </a:scene3d>
        </p:spPr>
        <p:txBody>
          <a:bodyPr wrap="square" rtlCol="0">
            <a:spAutoFit/>
            <a:sp3d extrusionH="82550">
              <a:extrusionClr>
                <a:schemeClr val="bg1"/>
              </a:extrusionClr>
            </a:sp3d>
          </a:bodyPr>
          <a:lstStyle/>
          <a:p>
            <a:pPr algn="ctr"/>
            <a:r>
              <a:rPr lang="ar-SY" sz="4800" b="1" dirty="0">
                <a:solidFill>
                  <a:schemeClr val="tx2"/>
                </a:solidFill>
                <a:effectLst>
                  <a:reflection blurRad="6350" stA="55000" endA="300" endPos="45500" dir="5400000" sy="-100000" algn="bl" rotWithShape="0"/>
                </a:effectLst>
                <a:latin typeface="Gill Sans MT Condensed" pitchFamily="34" charset="0"/>
              </a:rPr>
              <a:t>ضرب وقسمة الأعداد الكلية</a:t>
            </a:r>
            <a:endParaRPr lang="en-US" sz="4800" b="1" dirty="0">
              <a:solidFill>
                <a:schemeClr val="tx2"/>
              </a:solidFill>
              <a:effectLst>
                <a:reflection blurRad="6350" stA="55000" endA="300" endPos="45500" dir="5400000" sy="-100000" algn="bl" rotWithShape="0"/>
              </a:effectLst>
              <a:latin typeface="Gill Sans MT Condensed" pitchFamily="34" charset="0"/>
            </a:endParaRPr>
          </a:p>
        </p:txBody>
      </p:sp>
      <p:grpSp>
        <p:nvGrpSpPr>
          <p:cNvPr id="2" name="Group 62"/>
          <p:cNvGrpSpPr/>
          <p:nvPr/>
        </p:nvGrpSpPr>
        <p:grpSpPr>
          <a:xfrm>
            <a:off x="1276509" y="5050975"/>
            <a:ext cx="2534465" cy="1993651"/>
            <a:chOff x="609600" y="5321549"/>
            <a:chExt cx="2534465" cy="1993651"/>
          </a:xfrm>
        </p:grpSpPr>
        <p:pic>
          <p:nvPicPr>
            <p:cNvPr id="5" name="Picture 4" descr="Right foot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9600" y="5321549"/>
              <a:ext cx="1536508" cy="1993651"/>
            </a:xfrm>
            <a:prstGeom prst="rect">
              <a:avLst/>
            </a:prstGeom>
          </p:spPr>
        </p:pic>
        <p:grpSp>
          <p:nvGrpSpPr>
            <p:cNvPr id="3" name="Group 35"/>
            <p:cNvGrpSpPr/>
            <p:nvPr/>
          </p:nvGrpSpPr>
          <p:grpSpPr>
            <a:xfrm>
              <a:off x="1828800" y="5953780"/>
              <a:ext cx="1315265" cy="461665"/>
              <a:chOff x="1828800" y="5801380"/>
              <a:chExt cx="1315265" cy="461665"/>
            </a:xfrm>
          </p:grpSpPr>
          <p:sp>
            <p:nvSpPr>
              <p:cNvPr id="32" name="TextBox 31"/>
              <p:cNvSpPr txBox="1"/>
              <p:nvPr/>
            </p:nvSpPr>
            <p:spPr>
              <a:xfrm>
                <a:off x="2178864" y="5801380"/>
                <a:ext cx="96520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latin typeface="Calibri" pitchFamily="34" charset="0"/>
                  </a:rPr>
                  <a:t>Step 1</a:t>
                </a:r>
              </a:p>
            </p:txBody>
          </p:sp>
          <p:grpSp>
            <p:nvGrpSpPr>
              <p:cNvPr id="9" name="Group 34"/>
              <p:cNvGrpSpPr/>
              <p:nvPr/>
            </p:nvGrpSpPr>
            <p:grpSpPr>
              <a:xfrm>
                <a:off x="1828800" y="5867400"/>
                <a:ext cx="304800" cy="304800"/>
                <a:chOff x="8001000" y="4419600"/>
                <a:chExt cx="304800" cy="304800"/>
              </a:xfrm>
            </p:grpSpPr>
            <p:sp>
              <p:nvSpPr>
                <p:cNvPr id="33" name="Oval 32"/>
                <p:cNvSpPr/>
                <p:nvPr/>
              </p:nvSpPr>
              <p:spPr>
                <a:xfrm>
                  <a:off x="8001000" y="4419600"/>
                  <a:ext cx="304800" cy="304800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latin typeface="Calibri" pitchFamily="34" charset="0"/>
                  </a:endParaRPr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8077200" y="4495800"/>
                  <a:ext cx="152400" cy="1524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latin typeface="Calibri" pitchFamily="34" charset="0"/>
                  </a:endParaRPr>
                </a:p>
              </p:txBody>
            </p:sp>
          </p:grpSp>
        </p:grpSp>
      </p:grpSp>
      <p:grpSp>
        <p:nvGrpSpPr>
          <p:cNvPr id="13" name="Group 64"/>
          <p:cNvGrpSpPr/>
          <p:nvPr/>
        </p:nvGrpSpPr>
        <p:grpSpPr>
          <a:xfrm>
            <a:off x="3356750" y="3448800"/>
            <a:ext cx="2382065" cy="1993651"/>
            <a:chOff x="3048000" y="3733800"/>
            <a:chExt cx="2382065" cy="1993651"/>
          </a:xfrm>
        </p:grpSpPr>
        <p:pic>
          <p:nvPicPr>
            <p:cNvPr id="6" name="Picture 5" descr="Right foot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48000" y="3733800"/>
              <a:ext cx="1536508" cy="1993651"/>
            </a:xfrm>
            <a:prstGeom prst="rect">
              <a:avLst/>
            </a:prstGeom>
          </p:spPr>
        </p:pic>
        <p:grpSp>
          <p:nvGrpSpPr>
            <p:cNvPr id="14" name="Group 36"/>
            <p:cNvGrpSpPr/>
            <p:nvPr/>
          </p:nvGrpSpPr>
          <p:grpSpPr>
            <a:xfrm>
              <a:off x="4114800" y="4429780"/>
              <a:ext cx="1315265" cy="461665"/>
              <a:chOff x="1828800" y="5801380"/>
              <a:chExt cx="1315265" cy="461665"/>
            </a:xfrm>
          </p:grpSpPr>
          <p:sp>
            <p:nvSpPr>
              <p:cNvPr id="38" name="TextBox 37"/>
              <p:cNvSpPr txBox="1"/>
              <p:nvPr/>
            </p:nvSpPr>
            <p:spPr>
              <a:xfrm>
                <a:off x="2178864" y="5801380"/>
                <a:ext cx="96520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latin typeface="Calibri" pitchFamily="34" charset="0"/>
                  </a:rPr>
                  <a:t>Step 3</a:t>
                </a:r>
              </a:p>
            </p:txBody>
          </p:sp>
          <p:grpSp>
            <p:nvGrpSpPr>
              <p:cNvPr id="15" name="Group 38"/>
              <p:cNvGrpSpPr/>
              <p:nvPr/>
            </p:nvGrpSpPr>
            <p:grpSpPr>
              <a:xfrm>
                <a:off x="1828800" y="5867400"/>
                <a:ext cx="304800" cy="304800"/>
                <a:chOff x="8001000" y="4419600"/>
                <a:chExt cx="304800" cy="304800"/>
              </a:xfrm>
            </p:grpSpPr>
            <p:sp>
              <p:nvSpPr>
                <p:cNvPr id="40" name="Oval 39"/>
                <p:cNvSpPr/>
                <p:nvPr/>
              </p:nvSpPr>
              <p:spPr>
                <a:xfrm>
                  <a:off x="8001000" y="4419600"/>
                  <a:ext cx="304800" cy="304800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latin typeface="Calibri" pitchFamily="34" charset="0"/>
                  </a:endParaRPr>
                </a:p>
              </p:txBody>
            </p:sp>
            <p:sp>
              <p:nvSpPr>
                <p:cNvPr id="41" name="Oval 40"/>
                <p:cNvSpPr/>
                <p:nvPr/>
              </p:nvSpPr>
              <p:spPr>
                <a:xfrm>
                  <a:off x="8077200" y="4495800"/>
                  <a:ext cx="152400" cy="1524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latin typeface="Calibri" pitchFamily="34" charset="0"/>
                  </a:endParaRPr>
                </a:p>
              </p:txBody>
            </p:sp>
          </p:grpSp>
        </p:grpSp>
      </p:grpSp>
      <p:grpSp>
        <p:nvGrpSpPr>
          <p:cNvPr id="22" name="Group 63"/>
          <p:cNvGrpSpPr/>
          <p:nvPr/>
        </p:nvGrpSpPr>
        <p:grpSpPr>
          <a:xfrm>
            <a:off x="689750" y="3037178"/>
            <a:ext cx="2568624" cy="1739683"/>
            <a:chOff x="381000" y="3322178"/>
            <a:chExt cx="2568624" cy="1739683"/>
          </a:xfrm>
        </p:grpSpPr>
        <p:pic>
          <p:nvPicPr>
            <p:cNvPr id="4" name="Picture 3" descr="Left foot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504674">
              <a:off x="1184545" y="3322178"/>
              <a:ext cx="1765079" cy="1739683"/>
            </a:xfrm>
            <a:prstGeom prst="rect">
              <a:avLst/>
            </a:prstGeom>
          </p:spPr>
        </p:pic>
        <p:grpSp>
          <p:nvGrpSpPr>
            <p:cNvPr id="23" name="Group 57"/>
            <p:cNvGrpSpPr/>
            <p:nvPr/>
          </p:nvGrpSpPr>
          <p:grpSpPr>
            <a:xfrm>
              <a:off x="381000" y="3886200"/>
              <a:ext cx="1402536" cy="461665"/>
              <a:chOff x="2712264" y="2286000"/>
              <a:chExt cx="1402536" cy="461665"/>
            </a:xfrm>
          </p:grpSpPr>
          <p:sp>
            <p:nvSpPr>
              <p:cNvPr id="59" name="TextBox 58"/>
              <p:cNvSpPr txBox="1"/>
              <p:nvPr/>
            </p:nvSpPr>
            <p:spPr>
              <a:xfrm>
                <a:off x="2712264" y="2286000"/>
                <a:ext cx="96520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latin typeface="Calibri" pitchFamily="34" charset="0"/>
                  </a:rPr>
                  <a:t>Step 2</a:t>
                </a:r>
              </a:p>
            </p:txBody>
          </p:sp>
          <p:grpSp>
            <p:nvGrpSpPr>
              <p:cNvPr id="24" name="Group 59"/>
              <p:cNvGrpSpPr/>
              <p:nvPr/>
            </p:nvGrpSpPr>
            <p:grpSpPr>
              <a:xfrm>
                <a:off x="3810000" y="2362200"/>
                <a:ext cx="304800" cy="304800"/>
                <a:chOff x="8001000" y="4419600"/>
                <a:chExt cx="304800" cy="304800"/>
              </a:xfrm>
            </p:grpSpPr>
            <p:sp>
              <p:nvSpPr>
                <p:cNvPr id="61" name="Oval 60"/>
                <p:cNvSpPr/>
                <p:nvPr/>
              </p:nvSpPr>
              <p:spPr>
                <a:xfrm>
                  <a:off x="8001000" y="4419600"/>
                  <a:ext cx="304800" cy="304800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latin typeface="Calibri" pitchFamily="34" charset="0"/>
                  </a:endParaRPr>
                </a:p>
              </p:txBody>
            </p:sp>
            <p:sp>
              <p:nvSpPr>
                <p:cNvPr id="62" name="Oval 61"/>
                <p:cNvSpPr/>
                <p:nvPr/>
              </p:nvSpPr>
              <p:spPr>
                <a:xfrm>
                  <a:off x="8077200" y="4495800"/>
                  <a:ext cx="152400" cy="1524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latin typeface="Calibri" pitchFamily="34" charset="0"/>
                  </a:endParaRPr>
                </a:p>
              </p:txBody>
            </p:sp>
          </p:grpSp>
        </p:grpSp>
      </p:grpSp>
      <p:sp>
        <p:nvSpPr>
          <p:cNvPr id="49" name="TextBox 11">
            <a:extLst>
              <a:ext uri="{FF2B5EF4-FFF2-40B4-BE49-F238E27FC236}">
                <a16:creationId xmlns:a16="http://schemas.microsoft.com/office/drawing/2014/main" id="{F4F4C33D-4087-4984-871F-CC587214F9A0}"/>
              </a:ext>
            </a:extLst>
          </p:cNvPr>
          <p:cNvSpPr txBox="1"/>
          <p:nvPr/>
        </p:nvSpPr>
        <p:spPr>
          <a:xfrm>
            <a:off x="312789" y="394328"/>
            <a:ext cx="3105429" cy="830997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 wrap="square" rtlCol="0">
            <a:spAutoFit/>
            <a:sp3d extrusionH="82550">
              <a:extrusionClr>
                <a:schemeClr val="bg1"/>
              </a:extrusionClr>
            </a:sp3d>
          </a:bodyPr>
          <a:lstStyle/>
          <a:p>
            <a:pPr algn="ctr"/>
            <a:r>
              <a:rPr lang="ar-SY" sz="48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Gill Sans MT Condensed" pitchFamily="34" charset="0"/>
              </a:rPr>
              <a:t>الوحدة التاسعة</a:t>
            </a:r>
            <a:endParaRPr lang="en-US" sz="4800" b="1" dirty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Gill Sans MT Condens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1819687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CBB7D2EC-769A-4653-973F-BBD1A35109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111"/>
          <a:stretch/>
        </p:blipFill>
        <p:spPr>
          <a:xfrm>
            <a:off x="0" y="4374000"/>
            <a:ext cx="4838963" cy="2484000"/>
          </a:xfrm>
          <a:prstGeom prst="rect">
            <a:avLst/>
          </a:prstGeom>
        </p:spPr>
      </p:pic>
      <p:sp>
        <p:nvSpPr>
          <p:cNvPr id="5" name="Title 6">
            <a:extLst>
              <a:ext uri="{FF2B5EF4-FFF2-40B4-BE49-F238E27FC236}">
                <a16:creationId xmlns:a16="http://schemas.microsoft.com/office/drawing/2014/main" id="{F736C881-94CF-4395-8CA0-6C382B5656F8}"/>
              </a:ext>
            </a:extLst>
          </p:cNvPr>
          <p:cNvSpPr txBox="1">
            <a:spLocks/>
          </p:cNvSpPr>
          <p:nvPr/>
        </p:nvSpPr>
        <p:spPr>
          <a:xfrm>
            <a:off x="-228600" y="9832"/>
            <a:ext cx="93345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1" eaLnBrk="1" latinLnBrk="0" hangingPunct="1">
              <a:spcBef>
                <a:spcPct val="0"/>
              </a:spcBef>
              <a:buClr>
                <a:schemeClr val="bg1">
                  <a:lumMod val="95000"/>
                </a:schemeClr>
              </a:buClr>
              <a:buFont typeface="Arial" pitchFamily="34" charset="0"/>
              <a:buChar char="•"/>
              <a:defRPr sz="3600" b="1" kern="1200" baseline="0">
                <a:solidFill>
                  <a:schemeClr val="bg1"/>
                </a:solidFill>
                <a:latin typeface="+mj-lt"/>
                <a:ea typeface="+mj-ea"/>
                <a:cs typeface="Segoe UI" pitchFamily="34" charset="0"/>
              </a:defRPr>
            </a:lvl1pPr>
          </a:lstStyle>
          <a:p>
            <a:pPr marL="0" indent="0" algn="r">
              <a:buNone/>
            </a:pPr>
            <a:r>
              <a:rPr lang="ar-SY" sz="2000" b="1" dirty="0">
                <a:solidFill>
                  <a:srgbClr val="002060"/>
                </a:solidFill>
              </a:rPr>
              <a:t>سنتعلم في هذه الوحدة خواص الضرب و القسمة، والضرب والقسمة على مضاعفات 10</a:t>
            </a:r>
          </a:p>
        </p:txBody>
      </p:sp>
      <p:sp>
        <p:nvSpPr>
          <p:cNvPr id="8" name="شكل حر: شكل 7">
            <a:extLst>
              <a:ext uri="{FF2B5EF4-FFF2-40B4-BE49-F238E27FC236}">
                <a16:creationId xmlns:a16="http://schemas.microsoft.com/office/drawing/2014/main" id="{19E8B32B-6CEC-4CF6-815C-5E5F692818BC}"/>
              </a:ext>
            </a:extLst>
          </p:cNvPr>
          <p:cNvSpPr/>
          <p:nvPr/>
        </p:nvSpPr>
        <p:spPr>
          <a:xfrm>
            <a:off x="4572000" y="1219200"/>
            <a:ext cx="4040195" cy="907961"/>
          </a:xfrm>
          <a:custGeom>
            <a:avLst/>
            <a:gdLst>
              <a:gd name="connsiteX0" fmla="*/ 0 w 4040195"/>
              <a:gd name="connsiteY0" fmla="*/ 90796 h 907961"/>
              <a:gd name="connsiteX1" fmla="*/ 90796 w 4040195"/>
              <a:gd name="connsiteY1" fmla="*/ 0 h 907961"/>
              <a:gd name="connsiteX2" fmla="*/ 3949399 w 4040195"/>
              <a:gd name="connsiteY2" fmla="*/ 0 h 907961"/>
              <a:gd name="connsiteX3" fmla="*/ 4040195 w 4040195"/>
              <a:gd name="connsiteY3" fmla="*/ 90796 h 907961"/>
              <a:gd name="connsiteX4" fmla="*/ 4040195 w 4040195"/>
              <a:gd name="connsiteY4" fmla="*/ 817165 h 907961"/>
              <a:gd name="connsiteX5" fmla="*/ 3949399 w 4040195"/>
              <a:gd name="connsiteY5" fmla="*/ 907961 h 907961"/>
              <a:gd name="connsiteX6" fmla="*/ 90796 w 4040195"/>
              <a:gd name="connsiteY6" fmla="*/ 907961 h 907961"/>
              <a:gd name="connsiteX7" fmla="*/ 0 w 4040195"/>
              <a:gd name="connsiteY7" fmla="*/ 817165 h 907961"/>
              <a:gd name="connsiteX8" fmla="*/ 0 w 4040195"/>
              <a:gd name="connsiteY8" fmla="*/ 90796 h 907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40195" h="907961">
                <a:moveTo>
                  <a:pt x="0" y="90796"/>
                </a:moveTo>
                <a:cubicBezTo>
                  <a:pt x="0" y="40651"/>
                  <a:pt x="40651" y="0"/>
                  <a:pt x="90796" y="0"/>
                </a:cubicBezTo>
                <a:lnTo>
                  <a:pt x="3949399" y="0"/>
                </a:lnTo>
                <a:cubicBezTo>
                  <a:pt x="3999544" y="0"/>
                  <a:pt x="4040195" y="40651"/>
                  <a:pt x="4040195" y="90796"/>
                </a:cubicBezTo>
                <a:lnTo>
                  <a:pt x="4040195" y="817165"/>
                </a:lnTo>
                <a:cubicBezTo>
                  <a:pt x="4040195" y="867310"/>
                  <a:pt x="3999544" y="907961"/>
                  <a:pt x="3949399" y="907961"/>
                </a:cubicBezTo>
                <a:lnTo>
                  <a:pt x="90796" y="907961"/>
                </a:lnTo>
                <a:cubicBezTo>
                  <a:pt x="40651" y="907961"/>
                  <a:pt x="0" y="867310"/>
                  <a:pt x="0" y="817165"/>
                </a:cubicBezTo>
                <a:lnTo>
                  <a:pt x="0" y="90796"/>
                </a:ln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1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2793" tIns="102793" rIns="1115119" bIns="102793" numCol="1" spcCol="1270" anchor="ctr" anchorCtr="0">
            <a:noAutofit/>
          </a:bodyPr>
          <a:lstStyle/>
          <a:p>
            <a:pPr marL="541338" lvl="0" indent="-541338" algn="r" defTabSz="914400" rtl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ar-SY" sz="2000" b="1" kern="1200" dirty="0">
                <a:solidFill>
                  <a:srgbClr val="002060"/>
                </a:solidFill>
              </a:rPr>
              <a:t>خواص الضرب والضرب ب10و مضاعفاته</a:t>
            </a:r>
            <a:endParaRPr lang="en-US" sz="2000" kern="1200" baseline="0" dirty="0">
              <a:solidFill>
                <a:schemeClr val="tx2">
                  <a:lumMod val="50000"/>
                </a:schemeClr>
              </a:solidFill>
            </a:endParaRPr>
          </a:p>
          <a:p>
            <a:pPr marL="114300" lvl="1" indent="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endParaRPr lang="en-US" sz="1400" kern="1200" dirty="0">
              <a:solidFill>
                <a:schemeClr val="tx2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شكل حر: شكل 8">
                <a:extLst>
                  <a:ext uri="{FF2B5EF4-FFF2-40B4-BE49-F238E27FC236}">
                    <a16:creationId xmlns:a16="http://schemas.microsoft.com/office/drawing/2014/main" id="{811BD053-E21A-489E-BECD-BD16059F712C}"/>
                  </a:ext>
                </a:extLst>
              </p:cNvPr>
              <p:cNvSpPr/>
              <p:nvPr/>
            </p:nvSpPr>
            <p:spPr>
              <a:xfrm>
                <a:off x="4699377" y="2248206"/>
                <a:ext cx="4064147" cy="1233110"/>
              </a:xfrm>
              <a:custGeom>
                <a:avLst/>
                <a:gdLst>
                  <a:gd name="connsiteX0" fmla="*/ 0 w 4343400"/>
                  <a:gd name="connsiteY0" fmla="*/ 94734 h 947341"/>
                  <a:gd name="connsiteX1" fmla="*/ 94734 w 4343400"/>
                  <a:gd name="connsiteY1" fmla="*/ 0 h 947341"/>
                  <a:gd name="connsiteX2" fmla="*/ 4248666 w 4343400"/>
                  <a:gd name="connsiteY2" fmla="*/ 0 h 947341"/>
                  <a:gd name="connsiteX3" fmla="*/ 4343400 w 4343400"/>
                  <a:gd name="connsiteY3" fmla="*/ 94734 h 947341"/>
                  <a:gd name="connsiteX4" fmla="*/ 4343400 w 4343400"/>
                  <a:gd name="connsiteY4" fmla="*/ 852607 h 947341"/>
                  <a:gd name="connsiteX5" fmla="*/ 4248666 w 4343400"/>
                  <a:gd name="connsiteY5" fmla="*/ 947341 h 947341"/>
                  <a:gd name="connsiteX6" fmla="*/ 94734 w 4343400"/>
                  <a:gd name="connsiteY6" fmla="*/ 947341 h 947341"/>
                  <a:gd name="connsiteX7" fmla="*/ 0 w 4343400"/>
                  <a:gd name="connsiteY7" fmla="*/ 852607 h 947341"/>
                  <a:gd name="connsiteX8" fmla="*/ 0 w 4343400"/>
                  <a:gd name="connsiteY8" fmla="*/ 94734 h 947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343400" h="947341">
                    <a:moveTo>
                      <a:pt x="0" y="94734"/>
                    </a:moveTo>
                    <a:cubicBezTo>
                      <a:pt x="0" y="42414"/>
                      <a:pt x="42414" y="0"/>
                      <a:pt x="94734" y="0"/>
                    </a:cubicBezTo>
                    <a:lnTo>
                      <a:pt x="4248666" y="0"/>
                    </a:lnTo>
                    <a:cubicBezTo>
                      <a:pt x="4300986" y="0"/>
                      <a:pt x="4343400" y="42414"/>
                      <a:pt x="4343400" y="94734"/>
                    </a:cubicBezTo>
                    <a:lnTo>
                      <a:pt x="4343400" y="852607"/>
                    </a:lnTo>
                    <a:cubicBezTo>
                      <a:pt x="4343400" y="904927"/>
                      <a:pt x="4300986" y="947341"/>
                      <a:pt x="4248666" y="947341"/>
                    </a:cubicBezTo>
                    <a:lnTo>
                      <a:pt x="94734" y="947341"/>
                    </a:lnTo>
                    <a:cubicBezTo>
                      <a:pt x="42414" y="947341"/>
                      <a:pt x="0" y="904927"/>
                      <a:pt x="0" y="852607"/>
                    </a:cubicBezTo>
                    <a:lnTo>
                      <a:pt x="0" y="94734"/>
                    </a:lnTo>
                    <a:close/>
                  </a:path>
                </a:pathLst>
              </a:custGeom>
            </p:spPr>
            <p:style>
              <a:lnRef idx="3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hueOff val="3750088"/>
                  <a:satOff val="-5627"/>
                  <a:lumOff val="-915"/>
                  <a:alphaOff val="0"/>
                </a:schemeClr>
              </a:fillRef>
              <a:effectRef idx="1">
                <a:schemeClr val="accent3">
                  <a:hueOff val="3750088"/>
                  <a:satOff val="-5627"/>
                  <a:lumOff val="-915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96327" tIns="96327" rIns="1100262" bIns="96327" numCol="1" spcCol="1270" anchor="t" anchorCtr="0">
                <a:noAutofit/>
              </a:bodyPr>
              <a:lstStyle/>
              <a:p>
                <a:pPr marL="0" lvl="0" indent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ar-SY" sz="1800" b="1" kern="1200" dirty="0">
                    <a:solidFill>
                      <a:schemeClr val="tx2">
                        <a:lumMod val="50000"/>
                      </a:schemeClr>
                    </a:solidFill>
                  </a:rPr>
                  <a:t>عند الضرب ب10 أو مضاعفاته نضيف نفس الأصفار للعدد</a:t>
                </a:r>
              </a:p>
              <a:p>
                <a:pPr marL="0" lvl="0" indent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ar-SY" sz="1800" b="1" kern="1200" dirty="0">
                    <a:solidFill>
                      <a:schemeClr val="tx2">
                        <a:lumMod val="50000"/>
                      </a:schemeClr>
                    </a:solidFill>
                  </a:rPr>
                  <a:t>10=40</a:t>
                </a:r>
                <a14:m>
                  <m:oMath xmlns:m="http://schemas.openxmlformats.org/officeDocument/2006/math">
                    <m:r>
                      <a:rPr lang="ar-SY" sz="1800" b="1" i="1" kern="120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ar-SY" sz="1800" b="1" kern="1200" dirty="0">
                    <a:solidFill>
                      <a:schemeClr val="tx2">
                        <a:lumMod val="50000"/>
                      </a:schemeClr>
                    </a:solidFill>
                  </a:rPr>
                  <a:t>4</a:t>
                </a:r>
              </a:p>
              <a:p>
                <a:pPr marL="0" lvl="0" indent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ar-SY" sz="1800" b="1" kern="1200" dirty="0">
                    <a:solidFill>
                      <a:schemeClr val="tx2">
                        <a:lumMod val="50000"/>
                      </a:schemeClr>
                    </a:solidFill>
                  </a:rPr>
                  <a:t>100=500</a:t>
                </a:r>
                <a14:m>
                  <m:oMath xmlns:m="http://schemas.openxmlformats.org/officeDocument/2006/math">
                    <m:r>
                      <a:rPr lang="ar-SY" sz="1800" b="1" i="1" kern="120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ar-SY" sz="1800" b="1" kern="1200" dirty="0">
                    <a:solidFill>
                      <a:schemeClr val="tx2">
                        <a:lumMod val="50000"/>
                      </a:schemeClr>
                    </a:solidFill>
                  </a:rPr>
                  <a:t>5</a:t>
                </a:r>
              </a:p>
              <a:p>
                <a:pPr marL="0" lvl="0" indent="0" algn="l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en-US" sz="1800" b="1" kern="1200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" name="شكل حر: شكل 8">
                <a:extLst>
                  <a:ext uri="{FF2B5EF4-FFF2-40B4-BE49-F238E27FC236}">
                    <a16:creationId xmlns:a16="http://schemas.microsoft.com/office/drawing/2014/main" id="{811BD053-E21A-489E-BECD-BD16059F71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9377" y="2248206"/>
                <a:ext cx="4064147" cy="1233110"/>
              </a:xfrm>
              <a:custGeom>
                <a:avLst/>
                <a:gdLst>
                  <a:gd name="connsiteX0" fmla="*/ 0 w 4343400"/>
                  <a:gd name="connsiteY0" fmla="*/ 94734 h 947341"/>
                  <a:gd name="connsiteX1" fmla="*/ 94734 w 4343400"/>
                  <a:gd name="connsiteY1" fmla="*/ 0 h 947341"/>
                  <a:gd name="connsiteX2" fmla="*/ 4248666 w 4343400"/>
                  <a:gd name="connsiteY2" fmla="*/ 0 h 947341"/>
                  <a:gd name="connsiteX3" fmla="*/ 4343400 w 4343400"/>
                  <a:gd name="connsiteY3" fmla="*/ 94734 h 947341"/>
                  <a:gd name="connsiteX4" fmla="*/ 4343400 w 4343400"/>
                  <a:gd name="connsiteY4" fmla="*/ 852607 h 947341"/>
                  <a:gd name="connsiteX5" fmla="*/ 4248666 w 4343400"/>
                  <a:gd name="connsiteY5" fmla="*/ 947341 h 947341"/>
                  <a:gd name="connsiteX6" fmla="*/ 94734 w 4343400"/>
                  <a:gd name="connsiteY6" fmla="*/ 947341 h 947341"/>
                  <a:gd name="connsiteX7" fmla="*/ 0 w 4343400"/>
                  <a:gd name="connsiteY7" fmla="*/ 852607 h 947341"/>
                  <a:gd name="connsiteX8" fmla="*/ 0 w 4343400"/>
                  <a:gd name="connsiteY8" fmla="*/ 94734 h 947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343400" h="947341">
                    <a:moveTo>
                      <a:pt x="0" y="94734"/>
                    </a:moveTo>
                    <a:cubicBezTo>
                      <a:pt x="0" y="42414"/>
                      <a:pt x="42414" y="0"/>
                      <a:pt x="94734" y="0"/>
                    </a:cubicBezTo>
                    <a:lnTo>
                      <a:pt x="4248666" y="0"/>
                    </a:lnTo>
                    <a:cubicBezTo>
                      <a:pt x="4300986" y="0"/>
                      <a:pt x="4343400" y="42414"/>
                      <a:pt x="4343400" y="94734"/>
                    </a:cubicBezTo>
                    <a:lnTo>
                      <a:pt x="4343400" y="852607"/>
                    </a:lnTo>
                    <a:cubicBezTo>
                      <a:pt x="4343400" y="904927"/>
                      <a:pt x="4300986" y="947341"/>
                      <a:pt x="4248666" y="947341"/>
                    </a:cubicBezTo>
                    <a:lnTo>
                      <a:pt x="94734" y="947341"/>
                    </a:lnTo>
                    <a:cubicBezTo>
                      <a:pt x="42414" y="947341"/>
                      <a:pt x="0" y="904927"/>
                      <a:pt x="0" y="852607"/>
                    </a:cubicBezTo>
                    <a:lnTo>
                      <a:pt x="0" y="94734"/>
                    </a:ln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Y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شكل حر: شكل 11">
            <a:extLst>
              <a:ext uri="{FF2B5EF4-FFF2-40B4-BE49-F238E27FC236}">
                <a16:creationId xmlns:a16="http://schemas.microsoft.com/office/drawing/2014/main" id="{66BBEFDE-36CA-4815-9A29-105773E41D7D}"/>
              </a:ext>
            </a:extLst>
          </p:cNvPr>
          <p:cNvSpPr/>
          <p:nvPr/>
        </p:nvSpPr>
        <p:spPr>
          <a:xfrm>
            <a:off x="7933209" y="1831404"/>
            <a:ext cx="512140" cy="512140"/>
          </a:xfrm>
          <a:custGeom>
            <a:avLst/>
            <a:gdLst>
              <a:gd name="connsiteX0" fmla="*/ 0 w 512140"/>
              <a:gd name="connsiteY0" fmla="*/ 281677 h 512140"/>
              <a:gd name="connsiteX1" fmla="*/ 115232 w 512140"/>
              <a:gd name="connsiteY1" fmla="*/ 281677 h 512140"/>
              <a:gd name="connsiteX2" fmla="*/ 115232 w 512140"/>
              <a:gd name="connsiteY2" fmla="*/ 0 h 512140"/>
              <a:gd name="connsiteX3" fmla="*/ 396909 w 512140"/>
              <a:gd name="connsiteY3" fmla="*/ 0 h 512140"/>
              <a:gd name="connsiteX4" fmla="*/ 396909 w 512140"/>
              <a:gd name="connsiteY4" fmla="*/ 281677 h 512140"/>
              <a:gd name="connsiteX5" fmla="*/ 512140 w 512140"/>
              <a:gd name="connsiteY5" fmla="*/ 281677 h 512140"/>
              <a:gd name="connsiteX6" fmla="*/ 256070 w 512140"/>
              <a:gd name="connsiteY6" fmla="*/ 512140 h 512140"/>
              <a:gd name="connsiteX7" fmla="*/ 0 w 512140"/>
              <a:gd name="connsiteY7" fmla="*/ 281677 h 512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2140" h="512140">
                <a:moveTo>
                  <a:pt x="0" y="281677"/>
                </a:moveTo>
                <a:lnTo>
                  <a:pt x="115232" y="281677"/>
                </a:lnTo>
                <a:lnTo>
                  <a:pt x="115232" y="0"/>
                </a:lnTo>
                <a:lnTo>
                  <a:pt x="396909" y="0"/>
                </a:lnTo>
                <a:lnTo>
                  <a:pt x="396909" y="281677"/>
                </a:lnTo>
                <a:lnTo>
                  <a:pt x="512140" y="281677"/>
                </a:lnTo>
                <a:lnTo>
                  <a:pt x="256070" y="512140"/>
                </a:lnTo>
                <a:lnTo>
                  <a:pt x="0" y="281677"/>
                </a:lnTo>
                <a:close/>
              </a:path>
            </a:pathLst>
          </a:custGeom>
        </p:spPr>
        <p:style>
          <a:lnRef idx="2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4442" tIns="29210" rIns="144441" bIns="155965" numCol="1" spcCol="1270" anchor="ctr" anchorCtr="0">
            <a:noAutofit/>
          </a:bodyPr>
          <a:lstStyle/>
          <a:p>
            <a:pPr marL="0" lvl="0" indent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300" kern="1200"/>
          </a:p>
        </p:txBody>
      </p:sp>
      <p:pic>
        <p:nvPicPr>
          <p:cNvPr id="16" name="صورة 15">
            <a:extLst>
              <a:ext uri="{FF2B5EF4-FFF2-40B4-BE49-F238E27FC236}">
                <a16:creationId xmlns:a16="http://schemas.microsoft.com/office/drawing/2014/main" id="{C633A7C7-50D1-4816-A3DF-B2DA026C8DD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333" t="12924" r="25307" b="8518"/>
          <a:stretch/>
        </p:blipFill>
        <p:spPr>
          <a:xfrm>
            <a:off x="6348040" y="3626946"/>
            <a:ext cx="2110684" cy="2011854"/>
          </a:xfrm>
          <a:prstGeom prst="rect">
            <a:avLst/>
          </a:prstGeom>
        </p:spPr>
      </p:pic>
      <p:sp>
        <p:nvSpPr>
          <p:cNvPr id="17" name="شكل حر: شكل 16">
            <a:extLst>
              <a:ext uri="{FF2B5EF4-FFF2-40B4-BE49-F238E27FC236}">
                <a16:creationId xmlns:a16="http://schemas.microsoft.com/office/drawing/2014/main" id="{684E6F11-0801-4050-8FD1-5B63891E975D}"/>
              </a:ext>
            </a:extLst>
          </p:cNvPr>
          <p:cNvSpPr/>
          <p:nvPr/>
        </p:nvSpPr>
        <p:spPr>
          <a:xfrm>
            <a:off x="7848600" y="3225246"/>
            <a:ext cx="512140" cy="512140"/>
          </a:xfrm>
          <a:custGeom>
            <a:avLst/>
            <a:gdLst>
              <a:gd name="connsiteX0" fmla="*/ 0 w 512140"/>
              <a:gd name="connsiteY0" fmla="*/ 281677 h 512140"/>
              <a:gd name="connsiteX1" fmla="*/ 115232 w 512140"/>
              <a:gd name="connsiteY1" fmla="*/ 281677 h 512140"/>
              <a:gd name="connsiteX2" fmla="*/ 115232 w 512140"/>
              <a:gd name="connsiteY2" fmla="*/ 0 h 512140"/>
              <a:gd name="connsiteX3" fmla="*/ 396909 w 512140"/>
              <a:gd name="connsiteY3" fmla="*/ 0 h 512140"/>
              <a:gd name="connsiteX4" fmla="*/ 396909 w 512140"/>
              <a:gd name="connsiteY4" fmla="*/ 281677 h 512140"/>
              <a:gd name="connsiteX5" fmla="*/ 512140 w 512140"/>
              <a:gd name="connsiteY5" fmla="*/ 281677 h 512140"/>
              <a:gd name="connsiteX6" fmla="*/ 256070 w 512140"/>
              <a:gd name="connsiteY6" fmla="*/ 512140 h 512140"/>
              <a:gd name="connsiteX7" fmla="*/ 0 w 512140"/>
              <a:gd name="connsiteY7" fmla="*/ 281677 h 512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2140" h="512140">
                <a:moveTo>
                  <a:pt x="0" y="281677"/>
                </a:moveTo>
                <a:lnTo>
                  <a:pt x="115232" y="281677"/>
                </a:lnTo>
                <a:lnTo>
                  <a:pt x="115232" y="0"/>
                </a:lnTo>
                <a:lnTo>
                  <a:pt x="396909" y="0"/>
                </a:lnTo>
                <a:lnTo>
                  <a:pt x="396909" y="281677"/>
                </a:lnTo>
                <a:lnTo>
                  <a:pt x="512140" y="281677"/>
                </a:lnTo>
                <a:lnTo>
                  <a:pt x="256070" y="512140"/>
                </a:lnTo>
                <a:lnTo>
                  <a:pt x="0" y="281677"/>
                </a:lnTo>
                <a:close/>
              </a:path>
            </a:pathLst>
          </a:custGeom>
        </p:spPr>
        <p:style>
          <a:lnRef idx="2">
            <a:schemeClr val="accent3">
              <a:tint val="40000"/>
              <a:alpha val="90000"/>
              <a:hueOff val="5358427"/>
              <a:satOff val="-6896"/>
              <a:lumOff val="-537"/>
              <a:alphaOff val="0"/>
            </a:schemeClr>
          </a:lnRef>
          <a:fillRef idx="1">
            <a:schemeClr val="accent3">
              <a:tint val="40000"/>
              <a:alpha val="90000"/>
              <a:hueOff val="5358427"/>
              <a:satOff val="-6896"/>
              <a:lumOff val="-537"/>
              <a:alphaOff val="0"/>
            </a:schemeClr>
          </a:fillRef>
          <a:effectRef idx="0">
            <a:schemeClr val="accent3">
              <a:tint val="40000"/>
              <a:alpha val="90000"/>
              <a:hueOff val="5358427"/>
              <a:satOff val="-6896"/>
              <a:lumOff val="-537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4442" tIns="29210" rIns="144441" bIns="155965" numCol="1" spcCol="1270" anchor="ctr" anchorCtr="0">
            <a:noAutofit/>
          </a:bodyPr>
          <a:lstStyle/>
          <a:p>
            <a:pPr marL="0" lvl="0" indent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300" kern="1200"/>
          </a:p>
        </p:txBody>
      </p:sp>
      <p:sp>
        <p:nvSpPr>
          <p:cNvPr id="21" name="شكل حر: شكل 20">
            <a:extLst>
              <a:ext uri="{FF2B5EF4-FFF2-40B4-BE49-F238E27FC236}">
                <a16:creationId xmlns:a16="http://schemas.microsoft.com/office/drawing/2014/main" id="{F978FFA4-5598-47BF-A8AE-E7CDC8173918}"/>
              </a:ext>
            </a:extLst>
          </p:cNvPr>
          <p:cNvSpPr/>
          <p:nvPr/>
        </p:nvSpPr>
        <p:spPr>
          <a:xfrm>
            <a:off x="64921" y="631000"/>
            <a:ext cx="3482642" cy="1242980"/>
          </a:xfrm>
          <a:custGeom>
            <a:avLst/>
            <a:gdLst>
              <a:gd name="connsiteX0" fmla="*/ 0 w 4040195"/>
              <a:gd name="connsiteY0" fmla="*/ 254480 h 1526850"/>
              <a:gd name="connsiteX1" fmla="*/ 254480 w 4040195"/>
              <a:gd name="connsiteY1" fmla="*/ 0 h 1526850"/>
              <a:gd name="connsiteX2" fmla="*/ 3785715 w 4040195"/>
              <a:gd name="connsiteY2" fmla="*/ 0 h 1526850"/>
              <a:gd name="connsiteX3" fmla="*/ 4040195 w 4040195"/>
              <a:gd name="connsiteY3" fmla="*/ 254480 h 1526850"/>
              <a:gd name="connsiteX4" fmla="*/ 4040195 w 4040195"/>
              <a:gd name="connsiteY4" fmla="*/ 1272370 h 1526850"/>
              <a:gd name="connsiteX5" fmla="*/ 3785715 w 4040195"/>
              <a:gd name="connsiteY5" fmla="*/ 1526850 h 1526850"/>
              <a:gd name="connsiteX6" fmla="*/ 254480 w 4040195"/>
              <a:gd name="connsiteY6" fmla="*/ 1526850 h 1526850"/>
              <a:gd name="connsiteX7" fmla="*/ 0 w 4040195"/>
              <a:gd name="connsiteY7" fmla="*/ 1272370 h 1526850"/>
              <a:gd name="connsiteX8" fmla="*/ 0 w 4040195"/>
              <a:gd name="connsiteY8" fmla="*/ 254480 h 1526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40195" h="1526850">
                <a:moveTo>
                  <a:pt x="0" y="254480"/>
                </a:moveTo>
                <a:cubicBezTo>
                  <a:pt x="0" y="113935"/>
                  <a:pt x="113935" y="0"/>
                  <a:pt x="254480" y="0"/>
                </a:cubicBezTo>
                <a:lnTo>
                  <a:pt x="3785715" y="0"/>
                </a:lnTo>
                <a:cubicBezTo>
                  <a:pt x="3926260" y="0"/>
                  <a:pt x="4040195" y="113935"/>
                  <a:pt x="4040195" y="254480"/>
                </a:cubicBezTo>
                <a:lnTo>
                  <a:pt x="4040195" y="1272370"/>
                </a:lnTo>
                <a:cubicBezTo>
                  <a:pt x="4040195" y="1412915"/>
                  <a:pt x="3926260" y="1526850"/>
                  <a:pt x="3785715" y="1526850"/>
                </a:cubicBezTo>
                <a:lnTo>
                  <a:pt x="254480" y="1526850"/>
                </a:lnTo>
                <a:cubicBezTo>
                  <a:pt x="113935" y="1526850"/>
                  <a:pt x="0" y="1412915"/>
                  <a:pt x="0" y="1272370"/>
                </a:cubicBezTo>
                <a:lnTo>
                  <a:pt x="0" y="25448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6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5025" tIns="185025" rIns="185025" bIns="185025" numCol="1" spcCol="1270" anchor="ctr" anchorCtr="0">
            <a:noAutofit/>
          </a:bodyPr>
          <a:lstStyle/>
          <a:p>
            <a:pPr marL="0" lvl="0" indent="0" algn="ctr" defTabSz="12890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ar-SY" sz="2800" b="1" kern="1200" dirty="0">
                <a:solidFill>
                  <a:schemeClr val="accent2">
                    <a:lumMod val="75000"/>
                  </a:schemeClr>
                </a:solidFill>
              </a:rPr>
              <a:t>ضرب عدد مكون رمزه من رقم واحد في آخر مكون رمزه من رقمين أو أكثر</a:t>
            </a:r>
          </a:p>
        </p:txBody>
      </p:sp>
      <p:sp>
        <p:nvSpPr>
          <p:cNvPr id="22" name="شكل حر: شكل 21">
            <a:extLst>
              <a:ext uri="{FF2B5EF4-FFF2-40B4-BE49-F238E27FC236}">
                <a16:creationId xmlns:a16="http://schemas.microsoft.com/office/drawing/2014/main" id="{E46B150F-0829-4B3C-8F78-B6FA2CB02405}"/>
              </a:ext>
            </a:extLst>
          </p:cNvPr>
          <p:cNvSpPr/>
          <p:nvPr/>
        </p:nvSpPr>
        <p:spPr>
          <a:xfrm>
            <a:off x="152400" y="2074080"/>
            <a:ext cx="2057400" cy="741246"/>
          </a:xfrm>
          <a:custGeom>
            <a:avLst/>
            <a:gdLst>
              <a:gd name="connsiteX0" fmla="*/ 0 w 4040195"/>
              <a:gd name="connsiteY0" fmla="*/ 254480 h 1526850"/>
              <a:gd name="connsiteX1" fmla="*/ 254480 w 4040195"/>
              <a:gd name="connsiteY1" fmla="*/ 0 h 1526850"/>
              <a:gd name="connsiteX2" fmla="*/ 3785715 w 4040195"/>
              <a:gd name="connsiteY2" fmla="*/ 0 h 1526850"/>
              <a:gd name="connsiteX3" fmla="*/ 4040195 w 4040195"/>
              <a:gd name="connsiteY3" fmla="*/ 254480 h 1526850"/>
              <a:gd name="connsiteX4" fmla="*/ 4040195 w 4040195"/>
              <a:gd name="connsiteY4" fmla="*/ 1272370 h 1526850"/>
              <a:gd name="connsiteX5" fmla="*/ 3785715 w 4040195"/>
              <a:gd name="connsiteY5" fmla="*/ 1526850 h 1526850"/>
              <a:gd name="connsiteX6" fmla="*/ 254480 w 4040195"/>
              <a:gd name="connsiteY6" fmla="*/ 1526850 h 1526850"/>
              <a:gd name="connsiteX7" fmla="*/ 0 w 4040195"/>
              <a:gd name="connsiteY7" fmla="*/ 1272370 h 1526850"/>
              <a:gd name="connsiteX8" fmla="*/ 0 w 4040195"/>
              <a:gd name="connsiteY8" fmla="*/ 254480 h 1526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40195" h="1526850">
                <a:moveTo>
                  <a:pt x="0" y="254480"/>
                </a:moveTo>
                <a:cubicBezTo>
                  <a:pt x="0" y="113935"/>
                  <a:pt x="113935" y="0"/>
                  <a:pt x="254480" y="0"/>
                </a:cubicBezTo>
                <a:lnTo>
                  <a:pt x="3785715" y="0"/>
                </a:lnTo>
                <a:cubicBezTo>
                  <a:pt x="3926260" y="0"/>
                  <a:pt x="4040195" y="113935"/>
                  <a:pt x="4040195" y="254480"/>
                </a:cubicBezTo>
                <a:lnTo>
                  <a:pt x="4040195" y="1272370"/>
                </a:lnTo>
                <a:cubicBezTo>
                  <a:pt x="4040195" y="1412915"/>
                  <a:pt x="3926260" y="1526850"/>
                  <a:pt x="3785715" y="1526850"/>
                </a:cubicBezTo>
                <a:lnTo>
                  <a:pt x="254480" y="1526850"/>
                </a:lnTo>
                <a:cubicBezTo>
                  <a:pt x="113935" y="1526850"/>
                  <a:pt x="0" y="1412915"/>
                  <a:pt x="0" y="1272370"/>
                </a:cubicBezTo>
                <a:lnTo>
                  <a:pt x="0" y="25448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alpha val="90000"/>
              <a:hueOff val="0"/>
              <a:satOff val="0"/>
              <a:lumOff val="0"/>
              <a:alphaOff val="-40000"/>
            </a:schemeClr>
          </a:fillRef>
          <a:effectRef idx="0">
            <a:schemeClr val="accent6">
              <a:alpha val="90000"/>
              <a:hueOff val="0"/>
              <a:satOff val="0"/>
              <a:lumOff val="0"/>
              <a:alphaOff val="-40000"/>
            </a:schemeClr>
          </a:effectRef>
          <a:fontRef idx="minor">
            <a:schemeClr val="lt1"/>
          </a:fontRef>
        </p:style>
        <p:txBody>
          <a:bodyPr spcFirstLastPara="0" vert="horz" wrap="square" lIns="185025" tIns="185025" rIns="185025" bIns="185025" numCol="1" spcCol="1270" anchor="ctr" anchorCtr="0">
            <a:noAutofit/>
          </a:bodyPr>
          <a:lstStyle/>
          <a:p>
            <a:pPr marL="0" lvl="0" indent="0" algn="r" defTabSz="12890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ar-SY" sz="2400" b="1" dirty="0">
                <a:solidFill>
                  <a:schemeClr val="accent2">
                    <a:lumMod val="75000"/>
                  </a:schemeClr>
                </a:solidFill>
              </a:rPr>
              <a:t>الخطوة الأولى: نضرب بالآحاد</a:t>
            </a:r>
            <a:endParaRPr lang="ar-SY" sz="2400" b="1" kern="1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7" name="شكل حر: شكل 26">
            <a:extLst>
              <a:ext uri="{FF2B5EF4-FFF2-40B4-BE49-F238E27FC236}">
                <a16:creationId xmlns:a16="http://schemas.microsoft.com/office/drawing/2014/main" id="{DC8EDE40-CF94-4196-B165-69EA95D3DFEA}"/>
              </a:ext>
            </a:extLst>
          </p:cNvPr>
          <p:cNvSpPr/>
          <p:nvPr/>
        </p:nvSpPr>
        <p:spPr>
          <a:xfrm rot="19326260">
            <a:off x="1436407" y="2832163"/>
            <a:ext cx="512140" cy="512140"/>
          </a:xfrm>
          <a:custGeom>
            <a:avLst/>
            <a:gdLst>
              <a:gd name="connsiteX0" fmla="*/ 0 w 512140"/>
              <a:gd name="connsiteY0" fmla="*/ 281677 h 512140"/>
              <a:gd name="connsiteX1" fmla="*/ 115232 w 512140"/>
              <a:gd name="connsiteY1" fmla="*/ 281677 h 512140"/>
              <a:gd name="connsiteX2" fmla="*/ 115232 w 512140"/>
              <a:gd name="connsiteY2" fmla="*/ 0 h 512140"/>
              <a:gd name="connsiteX3" fmla="*/ 396909 w 512140"/>
              <a:gd name="connsiteY3" fmla="*/ 0 h 512140"/>
              <a:gd name="connsiteX4" fmla="*/ 396909 w 512140"/>
              <a:gd name="connsiteY4" fmla="*/ 281677 h 512140"/>
              <a:gd name="connsiteX5" fmla="*/ 512140 w 512140"/>
              <a:gd name="connsiteY5" fmla="*/ 281677 h 512140"/>
              <a:gd name="connsiteX6" fmla="*/ 256070 w 512140"/>
              <a:gd name="connsiteY6" fmla="*/ 512140 h 512140"/>
              <a:gd name="connsiteX7" fmla="*/ 0 w 512140"/>
              <a:gd name="connsiteY7" fmla="*/ 281677 h 512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2140" h="512140">
                <a:moveTo>
                  <a:pt x="0" y="281677"/>
                </a:moveTo>
                <a:lnTo>
                  <a:pt x="115232" y="281677"/>
                </a:lnTo>
                <a:lnTo>
                  <a:pt x="115232" y="0"/>
                </a:lnTo>
                <a:lnTo>
                  <a:pt x="396909" y="0"/>
                </a:lnTo>
                <a:lnTo>
                  <a:pt x="396909" y="281677"/>
                </a:lnTo>
                <a:lnTo>
                  <a:pt x="512140" y="281677"/>
                </a:lnTo>
                <a:lnTo>
                  <a:pt x="256070" y="512140"/>
                </a:lnTo>
                <a:lnTo>
                  <a:pt x="0" y="281677"/>
                </a:lnTo>
                <a:close/>
              </a:path>
            </a:pathLst>
          </a:custGeom>
        </p:spPr>
        <p:style>
          <a:lnRef idx="2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4442" tIns="29210" rIns="144441" bIns="155965" numCol="1" spcCol="1270" anchor="ctr" anchorCtr="0">
            <a:noAutofit/>
          </a:bodyPr>
          <a:lstStyle/>
          <a:p>
            <a:pPr marL="0" lvl="0" indent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300" kern="1200"/>
          </a:p>
        </p:txBody>
      </p:sp>
      <p:sp>
        <p:nvSpPr>
          <p:cNvPr id="28" name="شكل حر: شكل 27">
            <a:extLst>
              <a:ext uri="{FF2B5EF4-FFF2-40B4-BE49-F238E27FC236}">
                <a16:creationId xmlns:a16="http://schemas.microsoft.com/office/drawing/2014/main" id="{49498B1D-4A52-45BA-B677-40CBFC1B2CD1}"/>
              </a:ext>
            </a:extLst>
          </p:cNvPr>
          <p:cNvSpPr/>
          <p:nvPr/>
        </p:nvSpPr>
        <p:spPr>
          <a:xfrm>
            <a:off x="838200" y="4041059"/>
            <a:ext cx="2057400" cy="741246"/>
          </a:xfrm>
          <a:custGeom>
            <a:avLst/>
            <a:gdLst>
              <a:gd name="connsiteX0" fmla="*/ 0 w 4040195"/>
              <a:gd name="connsiteY0" fmla="*/ 254480 h 1526850"/>
              <a:gd name="connsiteX1" fmla="*/ 254480 w 4040195"/>
              <a:gd name="connsiteY1" fmla="*/ 0 h 1526850"/>
              <a:gd name="connsiteX2" fmla="*/ 3785715 w 4040195"/>
              <a:gd name="connsiteY2" fmla="*/ 0 h 1526850"/>
              <a:gd name="connsiteX3" fmla="*/ 4040195 w 4040195"/>
              <a:gd name="connsiteY3" fmla="*/ 254480 h 1526850"/>
              <a:gd name="connsiteX4" fmla="*/ 4040195 w 4040195"/>
              <a:gd name="connsiteY4" fmla="*/ 1272370 h 1526850"/>
              <a:gd name="connsiteX5" fmla="*/ 3785715 w 4040195"/>
              <a:gd name="connsiteY5" fmla="*/ 1526850 h 1526850"/>
              <a:gd name="connsiteX6" fmla="*/ 254480 w 4040195"/>
              <a:gd name="connsiteY6" fmla="*/ 1526850 h 1526850"/>
              <a:gd name="connsiteX7" fmla="*/ 0 w 4040195"/>
              <a:gd name="connsiteY7" fmla="*/ 1272370 h 1526850"/>
              <a:gd name="connsiteX8" fmla="*/ 0 w 4040195"/>
              <a:gd name="connsiteY8" fmla="*/ 254480 h 1526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40195" h="1526850">
                <a:moveTo>
                  <a:pt x="0" y="254480"/>
                </a:moveTo>
                <a:cubicBezTo>
                  <a:pt x="0" y="113935"/>
                  <a:pt x="113935" y="0"/>
                  <a:pt x="254480" y="0"/>
                </a:cubicBezTo>
                <a:lnTo>
                  <a:pt x="3785715" y="0"/>
                </a:lnTo>
                <a:cubicBezTo>
                  <a:pt x="3926260" y="0"/>
                  <a:pt x="4040195" y="113935"/>
                  <a:pt x="4040195" y="254480"/>
                </a:cubicBezTo>
                <a:lnTo>
                  <a:pt x="4040195" y="1272370"/>
                </a:lnTo>
                <a:cubicBezTo>
                  <a:pt x="4040195" y="1412915"/>
                  <a:pt x="3926260" y="1526850"/>
                  <a:pt x="3785715" y="1526850"/>
                </a:cubicBezTo>
                <a:lnTo>
                  <a:pt x="254480" y="1526850"/>
                </a:lnTo>
                <a:cubicBezTo>
                  <a:pt x="113935" y="1526850"/>
                  <a:pt x="0" y="1412915"/>
                  <a:pt x="0" y="1272370"/>
                </a:cubicBezTo>
                <a:lnTo>
                  <a:pt x="0" y="25448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alpha val="90000"/>
              <a:hueOff val="0"/>
              <a:satOff val="0"/>
              <a:lumOff val="0"/>
              <a:alphaOff val="-40000"/>
            </a:schemeClr>
          </a:fillRef>
          <a:effectRef idx="0">
            <a:schemeClr val="accent6">
              <a:alpha val="90000"/>
              <a:hueOff val="0"/>
              <a:satOff val="0"/>
              <a:lumOff val="0"/>
              <a:alphaOff val="-40000"/>
            </a:schemeClr>
          </a:effectRef>
          <a:fontRef idx="minor">
            <a:schemeClr val="lt1"/>
          </a:fontRef>
        </p:style>
        <p:txBody>
          <a:bodyPr spcFirstLastPara="0" vert="horz" wrap="square" lIns="185025" tIns="185025" rIns="185025" bIns="185025" numCol="1" spcCol="1270" anchor="ctr" anchorCtr="0">
            <a:noAutofit/>
          </a:bodyPr>
          <a:lstStyle/>
          <a:p>
            <a:pPr marL="0" lvl="0" indent="0" algn="r" defTabSz="12890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ar-SY" sz="2400" b="1" dirty="0">
                <a:solidFill>
                  <a:schemeClr val="accent2">
                    <a:lumMod val="75000"/>
                  </a:schemeClr>
                </a:solidFill>
              </a:rPr>
              <a:t>الخطوة الثانية: نضرب بالعشرات</a:t>
            </a:r>
            <a:endParaRPr lang="ar-SY" sz="2400" b="1" kern="1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9" name="شكل حر: شكل 28">
            <a:extLst>
              <a:ext uri="{FF2B5EF4-FFF2-40B4-BE49-F238E27FC236}">
                <a16:creationId xmlns:a16="http://schemas.microsoft.com/office/drawing/2014/main" id="{4116C2F9-02CC-46E9-AC4A-CE3C5D4D3273}"/>
              </a:ext>
            </a:extLst>
          </p:cNvPr>
          <p:cNvSpPr/>
          <p:nvPr/>
        </p:nvSpPr>
        <p:spPr>
          <a:xfrm rot="18720394">
            <a:off x="2895600" y="4263093"/>
            <a:ext cx="512140" cy="512140"/>
          </a:xfrm>
          <a:custGeom>
            <a:avLst/>
            <a:gdLst>
              <a:gd name="connsiteX0" fmla="*/ 0 w 512140"/>
              <a:gd name="connsiteY0" fmla="*/ 281677 h 512140"/>
              <a:gd name="connsiteX1" fmla="*/ 115232 w 512140"/>
              <a:gd name="connsiteY1" fmla="*/ 281677 h 512140"/>
              <a:gd name="connsiteX2" fmla="*/ 115232 w 512140"/>
              <a:gd name="connsiteY2" fmla="*/ 0 h 512140"/>
              <a:gd name="connsiteX3" fmla="*/ 396909 w 512140"/>
              <a:gd name="connsiteY3" fmla="*/ 0 h 512140"/>
              <a:gd name="connsiteX4" fmla="*/ 396909 w 512140"/>
              <a:gd name="connsiteY4" fmla="*/ 281677 h 512140"/>
              <a:gd name="connsiteX5" fmla="*/ 512140 w 512140"/>
              <a:gd name="connsiteY5" fmla="*/ 281677 h 512140"/>
              <a:gd name="connsiteX6" fmla="*/ 256070 w 512140"/>
              <a:gd name="connsiteY6" fmla="*/ 512140 h 512140"/>
              <a:gd name="connsiteX7" fmla="*/ 0 w 512140"/>
              <a:gd name="connsiteY7" fmla="*/ 281677 h 512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2140" h="512140">
                <a:moveTo>
                  <a:pt x="0" y="281677"/>
                </a:moveTo>
                <a:lnTo>
                  <a:pt x="115232" y="281677"/>
                </a:lnTo>
                <a:lnTo>
                  <a:pt x="115232" y="0"/>
                </a:lnTo>
                <a:lnTo>
                  <a:pt x="396909" y="0"/>
                </a:lnTo>
                <a:lnTo>
                  <a:pt x="396909" y="281677"/>
                </a:lnTo>
                <a:lnTo>
                  <a:pt x="512140" y="281677"/>
                </a:lnTo>
                <a:lnTo>
                  <a:pt x="256070" y="512140"/>
                </a:lnTo>
                <a:lnTo>
                  <a:pt x="0" y="281677"/>
                </a:lnTo>
                <a:close/>
              </a:path>
            </a:pathLst>
          </a:custGeom>
        </p:spPr>
        <p:style>
          <a:lnRef idx="2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4442" tIns="29210" rIns="144441" bIns="155965" numCol="1" spcCol="1270" anchor="ctr" anchorCtr="0">
            <a:noAutofit/>
          </a:bodyPr>
          <a:lstStyle/>
          <a:p>
            <a:pPr marL="0" lvl="0" indent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300" kern="1200"/>
          </a:p>
        </p:txBody>
      </p:sp>
      <p:pic>
        <p:nvPicPr>
          <p:cNvPr id="31" name="صورة 30">
            <a:extLst>
              <a:ext uri="{FF2B5EF4-FFF2-40B4-BE49-F238E27FC236}">
                <a16:creationId xmlns:a16="http://schemas.microsoft.com/office/drawing/2014/main" id="{4884B815-4F25-4FB0-BBE2-FEC74861CCE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833" t="19991" r="23333" b="36550"/>
          <a:stretch/>
        </p:blipFill>
        <p:spPr>
          <a:xfrm>
            <a:off x="1998065" y="2847462"/>
            <a:ext cx="2440585" cy="980723"/>
          </a:xfrm>
          <a:prstGeom prst="rect">
            <a:avLst/>
          </a:prstGeom>
        </p:spPr>
      </p:pic>
      <p:pic>
        <p:nvPicPr>
          <p:cNvPr id="33" name="صورة 32">
            <a:extLst>
              <a:ext uri="{FF2B5EF4-FFF2-40B4-BE49-F238E27FC236}">
                <a16:creationId xmlns:a16="http://schemas.microsoft.com/office/drawing/2014/main" id="{BFE2A2C9-7EB5-4280-9BCD-CFEFA978328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1667" t="19992" r="15991" b="37751"/>
          <a:stretch/>
        </p:blipFill>
        <p:spPr>
          <a:xfrm>
            <a:off x="2669688" y="4821299"/>
            <a:ext cx="3537923" cy="1162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180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  <p:bldP spid="17" grpId="0" animBg="1"/>
      <p:bldP spid="21" grpId="0" animBg="1"/>
      <p:bldP spid="22" grpId="0" animBg="1"/>
      <p:bldP spid="27" grpId="0" animBg="1"/>
      <p:bldP spid="28" grpId="0" animBg="1"/>
      <p:bldP spid="2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32C61675-0C6E-4F74-9CBB-616AC25061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111"/>
          <a:stretch/>
        </p:blipFill>
        <p:spPr>
          <a:xfrm>
            <a:off x="0" y="4374000"/>
            <a:ext cx="4838963" cy="2484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شكل حر: شكل 3">
                <a:extLst>
                  <a:ext uri="{FF2B5EF4-FFF2-40B4-BE49-F238E27FC236}">
                    <a16:creationId xmlns:a16="http://schemas.microsoft.com/office/drawing/2014/main" id="{7660C3B3-A378-4E38-803E-0E87DD0A78CD}"/>
                  </a:ext>
                </a:extLst>
              </p:cNvPr>
              <p:cNvSpPr/>
              <p:nvPr/>
            </p:nvSpPr>
            <p:spPr>
              <a:xfrm>
                <a:off x="52794" y="258231"/>
                <a:ext cx="4062006" cy="1299186"/>
              </a:xfrm>
              <a:custGeom>
                <a:avLst/>
                <a:gdLst>
                  <a:gd name="connsiteX0" fmla="*/ 0 w 4040195"/>
                  <a:gd name="connsiteY0" fmla="*/ 254480 h 1526850"/>
                  <a:gd name="connsiteX1" fmla="*/ 254480 w 4040195"/>
                  <a:gd name="connsiteY1" fmla="*/ 0 h 1526850"/>
                  <a:gd name="connsiteX2" fmla="*/ 3785715 w 4040195"/>
                  <a:gd name="connsiteY2" fmla="*/ 0 h 1526850"/>
                  <a:gd name="connsiteX3" fmla="*/ 4040195 w 4040195"/>
                  <a:gd name="connsiteY3" fmla="*/ 254480 h 1526850"/>
                  <a:gd name="connsiteX4" fmla="*/ 4040195 w 4040195"/>
                  <a:gd name="connsiteY4" fmla="*/ 1272370 h 1526850"/>
                  <a:gd name="connsiteX5" fmla="*/ 3785715 w 4040195"/>
                  <a:gd name="connsiteY5" fmla="*/ 1526850 h 1526850"/>
                  <a:gd name="connsiteX6" fmla="*/ 254480 w 4040195"/>
                  <a:gd name="connsiteY6" fmla="*/ 1526850 h 1526850"/>
                  <a:gd name="connsiteX7" fmla="*/ 0 w 4040195"/>
                  <a:gd name="connsiteY7" fmla="*/ 1272370 h 1526850"/>
                  <a:gd name="connsiteX8" fmla="*/ 0 w 4040195"/>
                  <a:gd name="connsiteY8" fmla="*/ 254480 h 1526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40195" h="1526850">
                    <a:moveTo>
                      <a:pt x="0" y="254480"/>
                    </a:moveTo>
                    <a:cubicBezTo>
                      <a:pt x="0" y="113935"/>
                      <a:pt x="113935" y="0"/>
                      <a:pt x="254480" y="0"/>
                    </a:cubicBezTo>
                    <a:lnTo>
                      <a:pt x="3785715" y="0"/>
                    </a:lnTo>
                    <a:cubicBezTo>
                      <a:pt x="3926260" y="0"/>
                      <a:pt x="4040195" y="113935"/>
                      <a:pt x="4040195" y="254480"/>
                    </a:cubicBezTo>
                    <a:lnTo>
                      <a:pt x="4040195" y="1272370"/>
                    </a:lnTo>
                    <a:cubicBezTo>
                      <a:pt x="4040195" y="1412915"/>
                      <a:pt x="3926260" y="1526850"/>
                      <a:pt x="3785715" y="1526850"/>
                    </a:cubicBezTo>
                    <a:lnTo>
                      <a:pt x="254480" y="1526850"/>
                    </a:lnTo>
                    <a:cubicBezTo>
                      <a:pt x="113935" y="1526850"/>
                      <a:pt x="0" y="1412915"/>
                      <a:pt x="0" y="1272370"/>
                    </a:cubicBezTo>
                    <a:lnTo>
                      <a:pt x="0" y="254480"/>
                    </a:lnTo>
                    <a:close/>
                  </a:path>
                </a:pathLst>
              </a:cu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spcFirstLastPara="0" vert="horz" wrap="square" lIns="185025" tIns="185025" rIns="185025" bIns="185025" numCol="1" spcCol="1270" anchor="ctr" anchorCtr="0">
                <a:noAutofit/>
              </a:bodyPr>
              <a:lstStyle/>
              <a:p>
                <a:pPr marL="0" lvl="0" indent="0" algn="ctr" defTabSz="1289050" rtl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ar-SY" sz="2400" b="1" kern="1200" dirty="0">
                    <a:solidFill>
                      <a:schemeClr val="accent2">
                        <a:lumMod val="75000"/>
                      </a:schemeClr>
                    </a:solidFill>
                  </a:rPr>
                  <a:t>ضرب عدد مكون رمزه من رقمين في آخر مكون رمزه من رقمين أو أكثر</a:t>
                </a:r>
              </a:p>
              <a:p>
                <a:pPr lvl="0" algn="ctr" defTabSz="1289050" rtl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ar-SY" sz="2400" b="1" dirty="0">
                    <a:solidFill>
                      <a:schemeClr val="accent2">
                        <a:lumMod val="75000"/>
                      </a:schemeClr>
                    </a:solidFill>
                  </a:rPr>
                  <a:t>ناتج </a:t>
                </a:r>
                <a:r>
                  <a:rPr lang="ar-SY" sz="2800" b="1" dirty="0">
                    <a:solidFill>
                      <a:schemeClr val="accent2">
                        <a:lumMod val="75000"/>
                      </a:schemeClr>
                    </a:solidFill>
                  </a:rPr>
                  <a:t>24</a:t>
                </a:r>
                <a:r>
                  <a:rPr lang="ar-SY" sz="2800" b="1" dirty="0">
                    <a:solidFill>
                      <a:schemeClr val="accent2">
                        <a:lumMod val="75000"/>
                      </a:schemeClr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ar-SY" sz="2800" b="1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ar-SY" sz="2800" b="1" kern="1200" dirty="0">
                    <a:solidFill>
                      <a:schemeClr val="accent2">
                        <a:lumMod val="75000"/>
                      </a:schemeClr>
                    </a:solidFill>
                  </a:rPr>
                  <a:t>  </a:t>
                </a:r>
                <a:r>
                  <a:rPr lang="ar-SY" sz="2800" b="1" dirty="0">
                    <a:solidFill>
                      <a:schemeClr val="accent2">
                        <a:lumMod val="75000"/>
                      </a:schemeClr>
                    </a:solidFill>
                  </a:rPr>
                  <a:t>135</a:t>
                </a:r>
                <a:endParaRPr lang="ar-SY" sz="2800" b="1" kern="1200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" name="شكل حر: شكل 3">
                <a:extLst>
                  <a:ext uri="{FF2B5EF4-FFF2-40B4-BE49-F238E27FC236}">
                    <a16:creationId xmlns:a16="http://schemas.microsoft.com/office/drawing/2014/main" id="{7660C3B3-A378-4E38-803E-0E87DD0A78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94" y="258231"/>
                <a:ext cx="4062006" cy="1299186"/>
              </a:xfrm>
              <a:custGeom>
                <a:avLst/>
                <a:gdLst>
                  <a:gd name="connsiteX0" fmla="*/ 0 w 4040195"/>
                  <a:gd name="connsiteY0" fmla="*/ 254480 h 1526850"/>
                  <a:gd name="connsiteX1" fmla="*/ 254480 w 4040195"/>
                  <a:gd name="connsiteY1" fmla="*/ 0 h 1526850"/>
                  <a:gd name="connsiteX2" fmla="*/ 3785715 w 4040195"/>
                  <a:gd name="connsiteY2" fmla="*/ 0 h 1526850"/>
                  <a:gd name="connsiteX3" fmla="*/ 4040195 w 4040195"/>
                  <a:gd name="connsiteY3" fmla="*/ 254480 h 1526850"/>
                  <a:gd name="connsiteX4" fmla="*/ 4040195 w 4040195"/>
                  <a:gd name="connsiteY4" fmla="*/ 1272370 h 1526850"/>
                  <a:gd name="connsiteX5" fmla="*/ 3785715 w 4040195"/>
                  <a:gd name="connsiteY5" fmla="*/ 1526850 h 1526850"/>
                  <a:gd name="connsiteX6" fmla="*/ 254480 w 4040195"/>
                  <a:gd name="connsiteY6" fmla="*/ 1526850 h 1526850"/>
                  <a:gd name="connsiteX7" fmla="*/ 0 w 4040195"/>
                  <a:gd name="connsiteY7" fmla="*/ 1272370 h 1526850"/>
                  <a:gd name="connsiteX8" fmla="*/ 0 w 4040195"/>
                  <a:gd name="connsiteY8" fmla="*/ 254480 h 1526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40195" h="1526850">
                    <a:moveTo>
                      <a:pt x="0" y="254480"/>
                    </a:moveTo>
                    <a:cubicBezTo>
                      <a:pt x="0" y="113935"/>
                      <a:pt x="113935" y="0"/>
                      <a:pt x="254480" y="0"/>
                    </a:cubicBezTo>
                    <a:lnTo>
                      <a:pt x="3785715" y="0"/>
                    </a:lnTo>
                    <a:cubicBezTo>
                      <a:pt x="3926260" y="0"/>
                      <a:pt x="4040195" y="113935"/>
                      <a:pt x="4040195" y="254480"/>
                    </a:cubicBezTo>
                    <a:lnTo>
                      <a:pt x="4040195" y="1272370"/>
                    </a:lnTo>
                    <a:cubicBezTo>
                      <a:pt x="4040195" y="1412915"/>
                      <a:pt x="3926260" y="1526850"/>
                      <a:pt x="3785715" y="1526850"/>
                    </a:cubicBezTo>
                    <a:lnTo>
                      <a:pt x="254480" y="1526850"/>
                    </a:lnTo>
                    <a:cubicBezTo>
                      <a:pt x="113935" y="1526850"/>
                      <a:pt x="0" y="1412915"/>
                      <a:pt x="0" y="1272370"/>
                    </a:cubicBezTo>
                    <a:lnTo>
                      <a:pt x="0" y="254480"/>
                    </a:lnTo>
                    <a:close/>
                  </a:path>
                </a:pathLst>
              </a:custGeom>
              <a:blipFill>
                <a:blip r:embed="rId3"/>
                <a:stretch>
                  <a:fillRect l="-1194" t="-3687" b="-10599"/>
                </a:stretch>
              </a:blipFill>
            </p:spPr>
            <p:txBody>
              <a:bodyPr/>
              <a:lstStyle/>
              <a:p>
                <a:r>
                  <a:rPr lang="ar-S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شكل حر: شكل 4">
                <a:extLst>
                  <a:ext uri="{FF2B5EF4-FFF2-40B4-BE49-F238E27FC236}">
                    <a16:creationId xmlns:a16="http://schemas.microsoft.com/office/drawing/2014/main" id="{FB14972E-3DBD-4DFF-A5A9-F67C5E371593}"/>
                  </a:ext>
                </a:extLst>
              </p:cNvPr>
              <p:cNvSpPr/>
              <p:nvPr/>
            </p:nvSpPr>
            <p:spPr>
              <a:xfrm>
                <a:off x="52795" y="1655920"/>
                <a:ext cx="2057400" cy="741246"/>
              </a:xfrm>
              <a:custGeom>
                <a:avLst/>
                <a:gdLst>
                  <a:gd name="connsiteX0" fmla="*/ 0 w 4040195"/>
                  <a:gd name="connsiteY0" fmla="*/ 254480 h 1526850"/>
                  <a:gd name="connsiteX1" fmla="*/ 254480 w 4040195"/>
                  <a:gd name="connsiteY1" fmla="*/ 0 h 1526850"/>
                  <a:gd name="connsiteX2" fmla="*/ 3785715 w 4040195"/>
                  <a:gd name="connsiteY2" fmla="*/ 0 h 1526850"/>
                  <a:gd name="connsiteX3" fmla="*/ 4040195 w 4040195"/>
                  <a:gd name="connsiteY3" fmla="*/ 254480 h 1526850"/>
                  <a:gd name="connsiteX4" fmla="*/ 4040195 w 4040195"/>
                  <a:gd name="connsiteY4" fmla="*/ 1272370 h 1526850"/>
                  <a:gd name="connsiteX5" fmla="*/ 3785715 w 4040195"/>
                  <a:gd name="connsiteY5" fmla="*/ 1526850 h 1526850"/>
                  <a:gd name="connsiteX6" fmla="*/ 254480 w 4040195"/>
                  <a:gd name="connsiteY6" fmla="*/ 1526850 h 1526850"/>
                  <a:gd name="connsiteX7" fmla="*/ 0 w 4040195"/>
                  <a:gd name="connsiteY7" fmla="*/ 1272370 h 1526850"/>
                  <a:gd name="connsiteX8" fmla="*/ 0 w 4040195"/>
                  <a:gd name="connsiteY8" fmla="*/ 254480 h 1526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40195" h="1526850">
                    <a:moveTo>
                      <a:pt x="0" y="254480"/>
                    </a:moveTo>
                    <a:cubicBezTo>
                      <a:pt x="0" y="113935"/>
                      <a:pt x="113935" y="0"/>
                      <a:pt x="254480" y="0"/>
                    </a:cubicBezTo>
                    <a:lnTo>
                      <a:pt x="3785715" y="0"/>
                    </a:lnTo>
                    <a:cubicBezTo>
                      <a:pt x="3926260" y="0"/>
                      <a:pt x="4040195" y="113935"/>
                      <a:pt x="4040195" y="254480"/>
                    </a:cubicBezTo>
                    <a:lnTo>
                      <a:pt x="4040195" y="1272370"/>
                    </a:lnTo>
                    <a:cubicBezTo>
                      <a:pt x="4040195" y="1412915"/>
                      <a:pt x="3926260" y="1526850"/>
                      <a:pt x="3785715" y="1526850"/>
                    </a:cubicBezTo>
                    <a:lnTo>
                      <a:pt x="254480" y="1526850"/>
                    </a:lnTo>
                    <a:cubicBezTo>
                      <a:pt x="113935" y="1526850"/>
                      <a:pt x="0" y="1412915"/>
                      <a:pt x="0" y="1272370"/>
                    </a:cubicBezTo>
                    <a:lnTo>
                      <a:pt x="0" y="254480"/>
                    </a:ln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6">
                  <a:alpha val="90000"/>
                  <a:hueOff val="0"/>
                  <a:satOff val="0"/>
                  <a:lumOff val="0"/>
                  <a:alphaOff val="-40000"/>
                </a:schemeClr>
              </a:fillRef>
              <a:effectRef idx="0">
                <a:schemeClr val="accent6">
                  <a:alpha val="90000"/>
                  <a:hueOff val="0"/>
                  <a:satOff val="0"/>
                  <a:lumOff val="0"/>
                  <a:alphaOff val="-4000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85025" tIns="185025" rIns="185025" bIns="185025" numCol="1" spcCol="1270" anchor="ctr" anchorCtr="0">
                <a:noAutofit/>
              </a:bodyPr>
              <a:lstStyle/>
              <a:p>
                <a:pPr lvl="0" algn="r" defTabSz="1289050" rtl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ar-SY" sz="2400" b="1" dirty="0">
                    <a:solidFill>
                      <a:schemeClr val="accent2">
                        <a:lumMod val="75000"/>
                      </a:schemeClr>
                    </a:solidFill>
                  </a:rPr>
                  <a:t>الخطوة الأولى: 4</a:t>
                </a:r>
                <a:r>
                  <a:rPr lang="ar-SY" sz="2400" b="1" dirty="0">
                    <a:solidFill>
                      <a:schemeClr val="accent2">
                        <a:lumMod val="75000"/>
                      </a:schemeClr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ar-SY" sz="2400" b="1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ar-SY" sz="2400" b="1" dirty="0">
                    <a:solidFill>
                      <a:schemeClr val="accent2">
                        <a:lumMod val="75000"/>
                      </a:schemeClr>
                    </a:solidFill>
                  </a:rPr>
                  <a:t>  135</a:t>
                </a:r>
                <a:endParaRPr lang="ar-SY" sz="2400" b="1" kern="1200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شكل حر: شكل 4">
                <a:extLst>
                  <a:ext uri="{FF2B5EF4-FFF2-40B4-BE49-F238E27FC236}">
                    <a16:creationId xmlns:a16="http://schemas.microsoft.com/office/drawing/2014/main" id="{FB14972E-3DBD-4DFF-A5A9-F67C5E3715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95" y="1655920"/>
                <a:ext cx="2057400" cy="741246"/>
              </a:xfrm>
              <a:custGeom>
                <a:avLst/>
                <a:gdLst>
                  <a:gd name="connsiteX0" fmla="*/ 0 w 4040195"/>
                  <a:gd name="connsiteY0" fmla="*/ 254480 h 1526850"/>
                  <a:gd name="connsiteX1" fmla="*/ 254480 w 4040195"/>
                  <a:gd name="connsiteY1" fmla="*/ 0 h 1526850"/>
                  <a:gd name="connsiteX2" fmla="*/ 3785715 w 4040195"/>
                  <a:gd name="connsiteY2" fmla="*/ 0 h 1526850"/>
                  <a:gd name="connsiteX3" fmla="*/ 4040195 w 4040195"/>
                  <a:gd name="connsiteY3" fmla="*/ 254480 h 1526850"/>
                  <a:gd name="connsiteX4" fmla="*/ 4040195 w 4040195"/>
                  <a:gd name="connsiteY4" fmla="*/ 1272370 h 1526850"/>
                  <a:gd name="connsiteX5" fmla="*/ 3785715 w 4040195"/>
                  <a:gd name="connsiteY5" fmla="*/ 1526850 h 1526850"/>
                  <a:gd name="connsiteX6" fmla="*/ 254480 w 4040195"/>
                  <a:gd name="connsiteY6" fmla="*/ 1526850 h 1526850"/>
                  <a:gd name="connsiteX7" fmla="*/ 0 w 4040195"/>
                  <a:gd name="connsiteY7" fmla="*/ 1272370 h 1526850"/>
                  <a:gd name="connsiteX8" fmla="*/ 0 w 4040195"/>
                  <a:gd name="connsiteY8" fmla="*/ 254480 h 1526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40195" h="1526850">
                    <a:moveTo>
                      <a:pt x="0" y="254480"/>
                    </a:moveTo>
                    <a:cubicBezTo>
                      <a:pt x="0" y="113935"/>
                      <a:pt x="113935" y="0"/>
                      <a:pt x="254480" y="0"/>
                    </a:cubicBezTo>
                    <a:lnTo>
                      <a:pt x="3785715" y="0"/>
                    </a:lnTo>
                    <a:cubicBezTo>
                      <a:pt x="3926260" y="0"/>
                      <a:pt x="4040195" y="113935"/>
                      <a:pt x="4040195" y="254480"/>
                    </a:cubicBezTo>
                    <a:lnTo>
                      <a:pt x="4040195" y="1272370"/>
                    </a:lnTo>
                    <a:cubicBezTo>
                      <a:pt x="4040195" y="1412915"/>
                      <a:pt x="3926260" y="1526850"/>
                      <a:pt x="3785715" y="1526850"/>
                    </a:cubicBezTo>
                    <a:lnTo>
                      <a:pt x="254480" y="1526850"/>
                    </a:lnTo>
                    <a:cubicBezTo>
                      <a:pt x="113935" y="1526850"/>
                      <a:pt x="0" y="1412915"/>
                      <a:pt x="0" y="1272370"/>
                    </a:cubicBezTo>
                    <a:lnTo>
                      <a:pt x="0" y="254480"/>
                    </a:lnTo>
                    <a:close/>
                  </a:path>
                </a:pathLst>
              </a:custGeom>
              <a:blipFill>
                <a:blip r:embed="rId4"/>
                <a:stretch>
                  <a:fillRect t="-9600" b="-18400"/>
                </a:stretch>
              </a:blipFill>
            </p:spPr>
            <p:txBody>
              <a:bodyPr/>
              <a:lstStyle/>
              <a:p>
                <a:r>
                  <a:rPr lang="ar-S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شكل حر: شكل 6">
                <a:extLst>
                  <a:ext uri="{FF2B5EF4-FFF2-40B4-BE49-F238E27FC236}">
                    <a16:creationId xmlns:a16="http://schemas.microsoft.com/office/drawing/2014/main" id="{37050AF2-6D10-405B-90A4-49F7FD70DD45}"/>
                  </a:ext>
                </a:extLst>
              </p:cNvPr>
              <p:cNvSpPr/>
              <p:nvPr/>
            </p:nvSpPr>
            <p:spPr>
              <a:xfrm>
                <a:off x="169799" y="2900206"/>
                <a:ext cx="2057400" cy="741246"/>
              </a:xfrm>
              <a:custGeom>
                <a:avLst/>
                <a:gdLst>
                  <a:gd name="connsiteX0" fmla="*/ 0 w 4040195"/>
                  <a:gd name="connsiteY0" fmla="*/ 254480 h 1526850"/>
                  <a:gd name="connsiteX1" fmla="*/ 254480 w 4040195"/>
                  <a:gd name="connsiteY1" fmla="*/ 0 h 1526850"/>
                  <a:gd name="connsiteX2" fmla="*/ 3785715 w 4040195"/>
                  <a:gd name="connsiteY2" fmla="*/ 0 h 1526850"/>
                  <a:gd name="connsiteX3" fmla="*/ 4040195 w 4040195"/>
                  <a:gd name="connsiteY3" fmla="*/ 254480 h 1526850"/>
                  <a:gd name="connsiteX4" fmla="*/ 4040195 w 4040195"/>
                  <a:gd name="connsiteY4" fmla="*/ 1272370 h 1526850"/>
                  <a:gd name="connsiteX5" fmla="*/ 3785715 w 4040195"/>
                  <a:gd name="connsiteY5" fmla="*/ 1526850 h 1526850"/>
                  <a:gd name="connsiteX6" fmla="*/ 254480 w 4040195"/>
                  <a:gd name="connsiteY6" fmla="*/ 1526850 h 1526850"/>
                  <a:gd name="connsiteX7" fmla="*/ 0 w 4040195"/>
                  <a:gd name="connsiteY7" fmla="*/ 1272370 h 1526850"/>
                  <a:gd name="connsiteX8" fmla="*/ 0 w 4040195"/>
                  <a:gd name="connsiteY8" fmla="*/ 254480 h 1526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40195" h="1526850">
                    <a:moveTo>
                      <a:pt x="0" y="254480"/>
                    </a:moveTo>
                    <a:cubicBezTo>
                      <a:pt x="0" y="113935"/>
                      <a:pt x="113935" y="0"/>
                      <a:pt x="254480" y="0"/>
                    </a:cubicBezTo>
                    <a:lnTo>
                      <a:pt x="3785715" y="0"/>
                    </a:lnTo>
                    <a:cubicBezTo>
                      <a:pt x="3926260" y="0"/>
                      <a:pt x="4040195" y="113935"/>
                      <a:pt x="4040195" y="254480"/>
                    </a:cubicBezTo>
                    <a:lnTo>
                      <a:pt x="4040195" y="1272370"/>
                    </a:lnTo>
                    <a:cubicBezTo>
                      <a:pt x="4040195" y="1412915"/>
                      <a:pt x="3926260" y="1526850"/>
                      <a:pt x="3785715" y="1526850"/>
                    </a:cubicBezTo>
                    <a:lnTo>
                      <a:pt x="254480" y="1526850"/>
                    </a:lnTo>
                    <a:cubicBezTo>
                      <a:pt x="113935" y="1526850"/>
                      <a:pt x="0" y="1412915"/>
                      <a:pt x="0" y="1272370"/>
                    </a:cubicBezTo>
                    <a:lnTo>
                      <a:pt x="0" y="254480"/>
                    </a:ln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6">
                  <a:alpha val="90000"/>
                  <a:hueOff val="0"/>
                  <a:satOff val="0"/>
                  <a:lumOff val="0"/>
                  <a:alphaOff val="-40000"/>
                </a:schemeClr>
              </a:fillRef>
              <a:effectRef idx="0">
                <a:schemeClr val="accent6">
                  <a:alpha val="90000"/>
                  <a:hueOff val="0"/>
                  <a:satOff val="0"/>
                  <a:lumOff val="0"/>
                  <a:alphaOff val="-4000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85025" tIns="185025" rIns="185025" bIns="185025" numCol="1" spcCol="1270" anchor="ctr" anchorCtr="0">
                <a:noAutofit/>
              </a:bodyPr>
              <a:lstStyle/>
              <a:p>
                <a:pPr algn="r" defTabSz="1289050" rtl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ar-SY" sz="2400" b="1" dirty="0">
                    <a:solidFill>
                      <a:schemeClr val="accent2">
                        <a:lumMod val="75000"/>
                      </a:schemeClr>
                    </a:solidFill>
                  </a:rPr>
                  <a:t>الخطوة الثانية: </a:t>
                </a:r>
                <a:r>
                  <a:rPr lang="ar-SY" sz="2000" b="1" dirty="0">
                    <a:solidFill>
                      <a:schemeClr val="accent2">
                        <a:lumMod val="75000"/>
                      </a:schemeClr>
                    </a:solidFill>
                  </a:rPr>
                  <a:t> </a:t>
                </a:r>
                <a:r>
                  <a:rPr lang="ar-SY" sz="2400" b="1" dirty="0">
                    <a:solidFill>
                      <a:schemeClr val="accent2">
                        <a:lumMod val="75000"/>
                      </a:schemeClr>
                    </a:solidFill>
                  </a:rPr>
                  <a:t>20</a:t>
                </a:r>
                <a:r>
                  <a:rPr lang="ar-SY" sz="2400" b="1" dirty="0">
                    <a:solidFill>
                      <a:schemeClr val="accent2">
                        <a:lumMod val="75000"/>
                      </a:schemeClr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ar-SY" sz="2400" b="1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ar-SY" sz="2400" b="1" dirty="0">
                    <a:solidFill>
                      <a:schemeClr val="accent2">
                        <a:lumMod val="75000"/>
                      </a:schemeClr>
                    </a:solidFill>
                  </a:rPr>
                  <a:t>  135</a:t>
                </a:r>
              </a:p>
            </p:txBody>
          </p:sp>
        </mc:Choice>
        <mc:Fallback xmlns="">
          <p:sp>
            <p:nvSpPr>
              <p:cNvPr id="7" name="شكل حر: شكل 6">
                <a:extLst>
                  <a:ext uri="{FF2B5EF4-FFF2-40B4-BE49-F238E27FC236}">
                    <a16:creationId xmlns:a16="http://schemas.microsoft.com/office/drawing/2014/main" id="{37050AF2-6D10-405B-90A4-49F7FD70DD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799" y="2900206"/>
                <a:ext cx="2057400" cy="741246"/>
              </a:xfrm>
              <a:custGeom>
                <a:avLst/>
                <a:gdLst>
                  <a:gd name="connsiteX0" fmla="*/ 0 w 4040195"/>
                  <a:gd name="connsiteY0" fmla="*/ 254480 h 1526850"/>
                  <a:gd name="connsiteX1" fmla="*/ 254480 w 4040195"/>
                  <a:gd name="connsiteY1" fmla="*/ 0 h 1526850"/>
                  <a:gd name="connsiteX2" fmla="*/ 3785715 w 4040195"/>
                  <a:gd name="connsiteY2" fmla="*/ 0 h 1526850"/>
                  <a:gd name="connsiteX3" fmla="*/ 4040195 w 4040195"/>
                  <a:gd name="connsiteY3" fmla="*/ 254480 h 1526850"/>
                  <a:gd name="connsiteX4" fmla="*/ 4040195 w 4040195"/>
                  <a:gd name="connsiteY4" fmla="*/ 1272370 h 1526850"/>
                  <a:gd name="connsiteX5" fmla="*/ 3785715 w 4040195"/>
                  <a:gd name="connsiteY5" fmla="*/ 1526850 h 1526850"/>
                  <a:gd name="connsiteX6" fmla="*/ 254480 w 4040195"/>
                  <a:gd name="connsiteY6" fmla="*/ 1526850 h 1526850"/>
                  <a:gd name="connsiteX7" fmla="*/ 0 w 4040195"/>
                  <a:gd name="connsiteY7" fmla="*/ 1272370 h 1526850"/>
                  <a:gd name="connsiteX8" fmla="*/ 0 w 4040195"/>
                  <a:gd name="connsiteY8" fmla="*/ 254480 h 1526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40195" h="1526850">
                    <a:moveTo>
                      <a:pt x="0" y="254480"/>
                    </a:moveTo>
                    <a:cubicBezTo>
                      <a:pt x="0" y="113935"/>
                      <a:pt x="113935" y="0"/>
                      <a:pt x="254480" y="0"/>
                    </a:cubicBezTo>
                    <a:lnTo>
                      <a:pt x="3785715" y="0"/>
                    </a:lnTo>
                    <a:cubicBezTo>
                      <a:pt x="3926260" y="0"/>
                      <a:pt x="4040195" y="113935"/>
                      <a:pt x="4040195" y="254480"/>
                    </a:cubicBezTo>
                    <a:lnTo>
                      <a:pt x="4040195" y="1272370"/>
                    </a:lnTo>
                    <a:cubicBezTo>
                      <a:pt x="4040195" y="1412915"/>
                      <a:pt x="3926260" y="1526850"/>
                      <a:pt x="3785715" y="1526850"/>
                    </a:cubicBezTo>
                    <a:lnTo>
                      <a:pt x="254480" y="1526850"/>
                    </a:lnTo>
                    <a:cubicBezTo>
                      <a:pt x="113935" y="1526850"/>
                      <a:pt x="0" y="1412915"/>
                      <a:pt x="0" y="1272370"/>
                    </a:cubicBezTo>
                    <a:lnTo>
                      <a:pt x="0" y="254480"/>
                    </a:lnTo>
                    <a:close/>
                  </a:path>
                </a:pathLst>
              </a:custGeom>
              <a:blipFill>
                <a:blip r:embed="rId5"/>
                <a:stretch>
                  <a:fillRect t="-9600" b="-18400"/>
                </a:stretch>
              </a:blipFill>
            </p:spPr>
            <p:txBody>
              <a:bodyPr/>
              <a:lstStyle/>
              <a:p>
                <a:r>
                  <a:rPr lang="ar-SY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صورة 9">
            <a:extLst>
              <a:ext uri="{FF2B5EF4-FFF2-40B4-BE49-F238E27FC236}">
                <a16:creationId xmlns:a16="http://schemas.microsoft.com/office/drawing/2014/main" id="{12122165-C8E8-4265-9744-0CFFA8CBCA7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0833" t="38101" r="34166" b="12963"/>
          <a:stretch/>
        </p:blipFill>
        <p:spPr>
          <a:xfrm>
            <a:off x="2739339" y="1676275"/>
            <a:ext cx="1268507" cy="1396722"/>
          </a:xfrm>
          <a:prstGeom prst="rect">
            <a:avLst/>
          </a:prstGeom>
        </p:spPr>
      </p:pic>
      <p:sp>
        <p:nvSpPr>
          <p:cNvPr id="11" name="شكل حر: شكل 10">
            <a:extLst>
              <a:ext uri="{FF2B5EF4-FFF2-40B4-BE49-F238E27FC236}">
                <a16:creationId xmlns:a16="http://schemas.microsoft.com/office/drawing/2014/main" id="{E6C221F4-62AF-4E79-8AE9-771DD7FB847E}"/>
              </a:ext>
            </a:extLst>
          </p:cNvPr>
          <p:cNvSpPr/>
          <p:nvPr/>
        </p:nvSpPr>
        <p:spPr>
          <a:xfrm rot="16200000">
            <a:off x="2227199" y="1978887"/>
            <a:ext cx="512140" cy="512140"/>
          </a:xfrm>
          <a:custGeom>
            <a:avLst/>
            <a:gdLst>
              <a:gd name="connsiteX0" fmla="*/ 0 w 512140"/>
              <a:gd name="connsiteY0" fmla="*/ 281677 h 512140"/>
              <a:gd name="connsiteX1" fmla="*/ 115232 w 512140"/>
              <a:gd name="connsiteY1" fmla="*/ 281677 h 512140"/>
              <a:gd name="connsiteX2" fmla="*/ 115232 w 512140"/>
              <a:gd name="connsiteY2" fmla="*/ 0 h 512140"/>
              <a:gd name="connsiteX3" fmla="*/ 396909 w 512140"/>
              <a:gd name="connsiteY3" fmla="*/ 0 h 512140"/>
              <a:gd name="connsiteX4" fmla="*/ 396909 w 512140"/>
              <a:gd name="connsiteY4" fmla="*/ 281677 h 512140"/>
              <a:gd name="connsiteX5" fmla="*/ 512140 w 512140"/>
              <a:gd name="connsiteY5" fmla="*/ 281677 h 512140"/>
              <a:gd name="connsiteX6" fmla="*/ 256070 w 512140"/>
              <a:gd name="connsiteY6" fmla="*/ 512140 h 512140"/>
              <a:gd name="connsiteX7" fmla="*/ 0 w 512140"/>
              <a:gd name="connsiteY7" fmla="*/ 281677 h 512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2140" h="512140">
                <a:moveTo>
                  <a:pt x="0" y="281677"/>
                </a:moveTo>
                <a:lnTo>
                  <a:pt x="115232" y="281677"/>
                </a:lnTo>
                <a:lnTo>
                  <a:pt x="115232" y="0"/>
                </a:lnTo>
                <a:lnTo>
                  <a:pt x="396909" y="0"/>
                </a:lnTo>
                <a:lnTo>
                  <a:pt x="396909" y="281677"/>
                </a:lnTo>
                <a:lnTo>
                  <a:pt x="512140" y="281677"/>
                </a:lnTo>
                <a:lnTo>
                  <a:pt x="256070" y="512140"/>
                </a:lnTo>
                <a:lnTo>
                  <a:pt x="0" y="281677"/>
                </a:lnTo>
                <a:close/>
              </a:path>
            </a:pathLst>
          </a:custGeom>
        </p:spPr>
        <p:style>
          <a:lnRef idx="2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4442" tIns="29210" rIns="144441" bIns="155965" numCol="1" spcCol="1270" anchor="ctr" anchorCtr="0">
            <a:noAutofit/>
          </a:bodyPr>
          <a:lstStyle/>
          <a:p>
            <a:pPr marL="0" lvl="0" indent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300" kern="1200"/>
          </a:p>
        </p:txBody>
      </p:sp>
      <p:sp>
        <p:nvSpPr>
          <p:cNvPr id="12" name="شكل حر: شكل 11">
            <a:extLst>
              <a:ext uri="{FF2B5EF4-FFF2-40B4-BE49-F238E27FC236}">
                <a16:creationId xmlns:a16="http://schemas.microsoft.com/office/drawing/2014/main" id="{A84F8DCA-96BA-451F-B184-3A938377D1E6}"/>
              </a:ext>
            </a:extLst>
          </p:cNvPr>
          <p:cNvSpPr/>
          <p:nvPr/>
        </p:nvSpPr>
        <p:spPr>
          <a:xfrm rot="16200000">
            <a:off x="2362200" y="3107912"/>
            <a:ext cx="512140" cy="512140"/>
          </a:xfrm>
          <a:custGeom>
            <a:avLst/>
            <a:gdLst>
              <a:gd name="connsiteX0" fmla="*/ 0 w 512140"/>
              <a:gd name="connsiteY0" fmla="*/ 281677 h 512140"/>
              <a:gd name="connsiteX1" fmla="*/ 115232 w 512140"/>
              <a:gd name="connsiteY1" fmla="*/ 281677 h 512140"/>
              <a:gd name="connsiteX2" fmla="*/ 115232 w 512140"/>
              <a:gd name="connsiteY2" fmla="*/ 0 h 512140"/>
              <a:gd name="connsiteX3" fmla="*/ 396909 w 512140"/>
              <a:gd name="connsiteY3" fmla="*/ 0 h 512140"/>
              <a:gd name="connsiteX4" fmla="*/ 396909 w 512140"/>
              <a:gd name="connsiteY4" fmla="*/ 281677 h 512140"/>
              <a:gd name="connsiteX5" fmla="*/ 512140 w 512140"/>
              <a:gd name="connsiteY5" fmla="*/ 281677 h 512140"/>
              <a:gd name="connsiteX6" fmla="*/ 256070 w 512140"/>
              <a:gd name="connsiteY6" fmla="*/ 512140 h 512140"/>
              <a:gd name="connsiteX7" fmla="*/ 0 w 512140"/>
              <a:gd name="connsiteY7" fmla="*/ 281677 h 512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2140" h="512140">
                <a:moveTo>
                  <a:pt x="0" y="281677"/>
                </a:moveTo>
                <a:lnTo>
                  <a:pt x="115232" y="281677"/>
                </a:lnTo>
                <a:lnTo>
                  <a:pt x="115232" y="0"/>
                </a:lnTo>
                <a:lnTo>
                  <a:pt x="396909" y="0"/>
                </a:lnTo>
                <a:lnTo>
                  <a:pt x="396909" y="281677"/>
                </a:lnTo>
                <a:lnTo>
                  <a:pt x="512140" y="281677"/>
                </a:lnTo>
                <a:lnTo>
                  <a:pt x="256070" y="512140"/>
                </a:lnTo>
                <a:lnTo>
                  <a:pt x="0" y="281677"/>
                </a:lnTo>
                <a:close/>
              </a:path>
            </a:pathLst>
          </a:custGeom>
        </p:spPr>
        <p:style>
          <a:lnRef idx="2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4442" tIns="29210" rIns="144441" bIns="155965" numCol="1" spcCol="1270" anchor="ctr" anchorCtr="0">
            <a:noAutofit/>
          </a:bodyPr>
          <a:lstStyle/>
          <a:p>
            <a:pPr marL="0" lvl="0" indent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300" kern="1200"/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D852C939-04E2-462A-AA9C-A9712DD3C50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8314" t="36666" r="35000" b="12963"/>
          <a:stretch/>
        </p:blipFill>
        <p:spPr>
          <a:xfrm>
            <a:off x="2997051" y="3191855"/>
            <a:ext cx="1223624" cy="1299186"/>
          </a:xfrm>
          <a:prstGeom prst="rect">
            <a:avLst/>
          </a:prstGeom>
        </p:spPr>
      </p:pic>
      <p:sp>
        <p:nvSpPr>
          <p:cNvPr id="15" name="شكل حر: شكل 14">
            <a:extLst>
              <a:ext uri="{FF2B5EF4-FFF2-40B4-BE49-F238E27FC236}">
                <a16:creationId xmlns:a16="http://schemas.microsoft.com/office/drawing/2014/main" id="{5241299E-F940-4023-AA75-562319A682C3}"/>
              </a:ext>
            </a:extLst>
          </p:cNvPr>
          <p:cNvSpPr/>
          <p:nvPr/>
        </p:nvSpPr>
        <p:spPr>
          <a:xfrm>
            <a:off x="1081495" y="4585347"/>
            <a:ext cx="2057400" cy="741246"/>
          </a:xfrm>
          <a:custGeom>
            <a:avLst/>
            <a:gdLst>
              <a:gd name="connsiteX0" fmla="*/ 0 w 4040195"/>
              <a:gd name="connsiteY0" fmla="*/ 254480 h 1526850"/>
              <a:gd name="connsiteX1" fmla="*/ 254480 w 4040195"/>
              <a:gd name="connsiteY1" fmla="*/ 0 h 1526850"/>
              <a:gd name="connsiteX2" fmla="*/ 3785715 w 4040195"/>
              <a:gd name="connsiteY2" fmla="*/ 0 h 1526850"/>
              <a:gd name="connsiteX3" fmla="*/ 4040195 w 4040195"/>
              <a:gd name="connsiteY3" fmla="*/ 254480 h 1526850"/>
              <a:gd name="connsiteX4" fmla="*/ 4040195 w 4040195"/>
              <a:gd name="connsiteY4" fmla="*/ 1272370 h 1526850"/>
              <a:gd name="connsiteX5" fmla="*/ 3785715 w 4040195"/>
              <a:gd name="connsiteY5" fmla="*/ 1526850 h 1526850"/>
              <a:gd name="connsiteX6" fmla="*/ 254480 w 4040195"/>
              <a:gd name="connsiteY6" fmla="*/ 1526850 h 1526850"/>
              <a:gd name="connsiteX7" fmla="*/ 0 w 4040195"/>
              <a:gd name="connsiteY7" fmla="*/ 1272370 h 1526850"/>
              <a:gd name="connsiteX8" fmla="*/ 0 w 4040195"/>
              <a:gd name="connsiteY8" fmla="*/ 254480 h 1526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40195" h="1526850">
                <a:moveTo>
                  <a:pt x="0" y="254480"/>
                </a:moveTo>
                <a:cubicBezTo>
                  <a:pt x="0" y="113935"/>
                  <a:pt x="113935" y="0"/>
                  <a:pt x="254480" y="0"/>
                </a:cubicBezTo>
                <a:lnTo>
                  <a:pt x="3785715" y="0"/>
                </a:lnTo>
                <a:cubicBezTo>
                  <a:pt x="3926260" y="0"/>
                  <a:pt x="4040195" y="113935"/>
                  <a:pt x="4040195" y="254480"/>
                </a:cubicBezTo>
                <a:lnTo>
                  <a:pt x="4040195" y="1272370"/>
                </a:lnTo>
                <a:cubicBezTo>
                  <a:pt x="4040195" y="1412915"/>
                  <a:pt x="3926260" y="1526850"/>
                  <a:pt x="3785715" y="1526850"/>
                </a:cubicBezTo>
                <a:lnTo>
                  <a:pt x="254480" y="1526850"/>
                </a:lnTo>
                <a:cubicBezTo>
                  <a:pt x="113935" y="1526850"/>
                  <a:pt x="0" y="1412915"/>
                  <a:pt x="0" y="1272370"/>
                </a:cubicBezTo>
                <a:lnTo>
                  <a:pt x="0" y="25448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alpha val="90000"/>
              <a:hueOff val="0"/>
              <a:satOff val="0"/>
              <a:lumOff val="0"/>
              <a:alphaOff val="-40000"/>
            </a:schemeClr>
          </a:fillRef>
          <a:effectRef idx="0">
            <a:schemeClr val="accent6">
              <a:alpha val="90000"/>
              <a:hueOff val="0"/>
              <a:satOff val="0"/>
              <a:lumOff val="0"/>
              <a:alphaOff val="-40000"/>
            </a:schemeClr>
          </a:effectRef>
          <a:fontRef idx="minor">
            <a:schemeClr val="lt1"/>
          </a:fontRef>
        </p:style>
        <p:txBody>
          <a:bodyPr spcFirstLastPara="0" vert="horz" wrap="square" lIns="185025" tIns="185025" rIns="185025" bIns="185025" numCol="1" spcCol="1270" anchor="ctr" anchorCtr="0">
            <a:noAutofit/>
          </a:bodyPr>
          <a:lstStyle/>
          <a:p>
            <a:pPr algn="r" defTabSz="12890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Y" sz="2400" b="1" dirty="0">
                <a:solidFill>
                  <a:schemeClr val="accent2">
                    <a:lumMod val="75000"/>
                  </a:schemeClr>
                </a:solidFill>
              </a:rPr>
              <a:t>الخطوة الثانية: </a:t>
            </a:r>
            <a:r>
              <a:rPr lang="ar-SY" sz="2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ar-SY" sz="2400" b="1" dirty="0">
                <a:solidFill>
                  <a:schemeClr val="accent2">
                    <a:lumMod val="75000"/>
                  </a:schemeClr>
                </a:solidFill>
              </a:rPr>
              <a:t>اجمع النواتج</a:t>
            </a:r>
          </a:p>
        </p:txBody>
      </p:sp>
      <p:sp>
        <p:nvSpPr>
          <p:cNvPr id="16" name="شكل حر: شكل 15">
            <a:extLst>
              <a:ext uri="{FF2B5EF4-FFF2-40B4-BE49-F238E27FC236}">
                <a16:creationId xmlns:a16="http://schemas.microsoft.com/office/drawing/2014/main" id="{9A05B36C-515D-435E-BB02-518BFD9230D6}"/>
              </a:ext>
            </a:extLst>
          </p:cNvPr>
          <p:cNvSpPr/>
          <p:nvPr/>
        </p:nvSpPr>
        <p:spPr>
          <a:xfrm rot="16200000">
            <a:off x="3273896" y="4793053"/>
            <a:ext cx="512140" cy="512140"/>
          </a:xfrm>
          <a:custGeom>
            <a:avLst/>
            <a:gdLst>
              <a:gd name="connsiteX0" fmla="*/ 0 w 512140"/>
              <a:gd name="connsiteY0" fmla="*/ 281677 h 512140"/>
              <a:gd name="connsiteX1" fmla="*/ 115232 w 512140"/>
              <a:gd name="connsiteY1" fmla="*/ 281677 h 512140"/>
              <a:gd name="connsiteX2" fmla="*/ 115232 w 512140"/>
              <a:gd name="connsiteY2" fmla="*/ 0 h 512140"/>
              <a:gd name="connsiteX3" fmla="*/ 396909 w 512140"/>
              <a:gd name="connsiteY3" fmla="*/ 0 h 512140"/>
              <a:gd name="connsiteX4" fmla="*/ 396909 w 512140"/>
              <a:gd name="connsiteY4" fmla="*/ 281677 h 512140"/>
              <a:gd name="connsiteX5" fmla="*/ 512140 w 512140"/>
              <a:gd name="connsiteY5" fmla="*/ 281677 h 512140"/>
              <a:gd name="connsiteX6" fmla="*/ 256070 w 512140"/>
              <a:gd name="connsiteY6" fmla="*/ 512140 h 512140"/>
              <a:gd name="connsiteX7" fmla="*/ 0 w 512140"/>
              <a:gd name="connsiteY7" fmla="*/ 281677 h 512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2140" h="512140">
                <a:moveTo>
                  <a:pt x="0" y="281677"/>
                </a:moveTo>
                <a:lnTo>
                  <a:pt x="115232" y="281677"/>
                </a:lnTo>
                <a:lnTo>
                  <a:pt x="115232" y="0"/>
                </a:lnTo>
                <a:lnTo>
                  <a:pt x="396909" y="0"/>
                </a:lnTo>
                <a:lnTo>
                  <a:pt x="396909" y="281677"/>
                </a:lnTo>
                <a:lnTo>
                  <a:pt x="512140" y="281677"/>
                </a:lnTo>
                <a:lnTo>
                  <a:pt x="256070" y="512140"/>
                </a:lnTo>
                <a:lnTo>
                  <a:pt x="0" y="281677"/>
                </a:lnTo>
                <a:close/>
              </a:path>
            </a:pathLst>
          </a:custGeom>
        </p:spPr>
        <p:style>
          <a:lnRef idx="2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4442" tIns="29210" rIns="144441" bIns="155965" numCol="1" spcCol="1270" anchor="ctr" anchorCtr="0">
            <a:noAutofit/>
          </a:bodyPr>
          <a:lstStyle/>
          <a:p>
            <a:pPr marL="0" lvl="0" indent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300" kern="1200"/>
          </a:p>
        </p:txBody>
      </p:sp>
      <p:pic>
        <p:nvPicPr>
          <p:cNvPr id="18" name="صورة 17">
            <a:extLst>
              <a:ext uri="{FF2B5EF4-FFF2-40B4-BE49-F238E27FC236}">
                <a16:creationId xmlns:a16="http://schemas.microsoft.com/office/drawing/2014/main" id="{3B766277-25F5-435A-A541-C591781665BC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2910" t="11481" r="38661" b="11481"/>
          <a:stretch/>
        </p:blipFill>
        <p:spPr>
          <a:xfrm>
            <a:off x="4027454" y="4491041"/>
            <a:ext cx="1089092" cy="1660111"/>
          </a:xfrm>
          <a:prstGeom prst="rect">
            <a:avLst/>
          </a:prstGeom>
        </p:spPr>
      </p:pic>
      <p:sp>
        <p:nvSpPr>
          <p:cNvPr id="2" name="سحابة 1">
            <a:extLst>
              <a:ext uri="{FF2B5EF4-FFF2-40B4-BE49-F238E27FC236}">
                <a16:creationId xmlns:a16="http://schemas.microsoft.com/office/drawing/2014/main" id="{4E25E068-1A1A-4F20-8CA9-4C3CD72819E4}"/>
              </a:ext>
            </a:extLst>
          </p:cNvPr>
          <p:cNvSpPr/>
          <p:nvPr/>
        </p:nvSpPr>
        <p:spPr>
          <a:xfrm>
            <a:off x="4838963" y="582164"/>
            <a:ext cx="3847837" cy="1396722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marL="0" lvl="0" indent="0" algn="ctr" defTabSz="12890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ar-SY" sz="2400" b="1" kern="1200" dirty="0">
                <a:solidFill>
                  <a:schemeClr val="accent2">
                    <a:lumMod val="75000"/>
                  </a:schemeClr>
                </a:solidFill>
              </a:rPr>
              <a:t>استكشاف ضرب عددين مكونين رمزهما من ثلاث أرقام</a:t>
            </a: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44667DF0-7F09-4135-8FDA-9F589F8010AD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48798" t="43075" r="14304" b="23467"/>
          <a:stretch/>
        </p:blipFill>
        <p:spPr>
          <a:xfrm>
            <a:off x="5350392" y="2289452"/>
            <a:ext cx="3373922" cy="1720055"/>
          </a:xfrm>
          <a:prstGeom prst="rect">
            <a:avLst/>
          </a:prstGeom>
        </p:spPr>
      </p:pic>
      <p:sp>
        <p:nvSpPr>
          <p:cNvPr id="17" name="TextBox 11">
            <a:extLst>
              <a:ext uri="{FF2B5EF4-FFF2-40B4-BE49-F238E27FC236}">
                <a16:creationId xmlns:a16="http://schemas.microsoft.com/office/drawing/2014/main" id="{4088DBBE-9B88-4D19-9E46-5D98294E52E2}"/>
              </a:ext>
            </a:extLst>
          </p:cNvPr>
          <p:cNvSpPr txBox="1"/>
          <p:nvPr/>
        </p:nvSpPr>
        <p:spPr>
          <a:xfrm>
            <a:off x="6791994" y="3955432"/>
            <a:ext cx="748709" cy="830997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 wrap="square" rtlCol="0">
            <a:spAutoFit/>
            <a:sp3d extrusionH="82550">
              <a:extrusionClr>
                <a:schemeClr val="bg1"/>
              </a:extrusionClr>
            </a:sp3d>
          </a:bodyPr>
          <a:lstStyle/>
          <a:p>
            <a:pPr algn="ctr"/>
            <a:r>
              <a:rPr lang="ar-SY" sz="48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Gill Sans MT Condensed" pitchFamily="34" charset="0"/>
              </a:rPr>
              <a:t>أو</a:t>
            </a:r>
            <a:endParaRPr lang="en-US" sz="4800" b="1" dirty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Gill Sans MT Condensed" pitchFamily="34" charset="0"/>
            </a:endParaRP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4E56903E-0D4E-4498-BC9C-E10E08ABEF48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8243" t="24070" r="32398" b="20298"/>
          <a:stretch/>
        </p:blipFill>
        <p:spPr>
          <a:xfrm>
            <a:off x="5348933" y="4732354"/>
            <a:ext cx="3337867" cy="2115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460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11" grpId="0" animBg="1"/>
      <p:bldP spid="12" grpId="0" animBg="1"/>
      <p:bldP spid="15" grpId="0" animBg="1"/>
      <p:bldP spid="16" grpId="0" animBg="1"/>
      <p:bldP spid="2" grpId="0" animBg="1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32C61675-0C6E-4F74-9CBB-616AC25061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111"/>
          <a:stretch/>
        </p:blipFill>
        <p:spPr>
          <a:xfrm>
            <a:off x="0" y="4374000"/>
            <a:ext cx="4838963" cy="24840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شكل حر: شكل 3">
                <a:extLst>
                  <a:ext uri="{FF2B5EF4-FFF2-40B4-BE49-F238E27FC236}">
                    <a16:creationId xmlns:a16="http://schemas.microsoft.com/office/drawing/2014/main" id="{7660C3B3-A378-4E38-803E-0E87DD0A78CD}"/>
                  </a:ext>
                </a:extLst>
              </p:cNvPr>
              <p:cNvSpPr/>
              <p:nvPr/>
            </p:nvSpPr>
            <p:spPr>
              <a:xfrm>
                <a:off x="52794" y="258231"/>
                <a:ext cx="4062006" cy="1299186"/>
              </a:xfrm>
              <a:custGeom>
                <a:avLst/>
                <a:gdLst>
                  <a:gd name="connsiteX0" fmla="*/ 0 w 4040195"/>
                  <a:gd name="connsiteY0" fmla="*/ 254480 h 1526850"/>
                  <a:gd name="connsiteX1" fmla="*/ 254480 w 4040195"/>
                  <a:gd name="connsiteY1" fmla="*/ 0 h 1526850"/>
                  <a:gd name="connsiteX2" fmla="*/ 3785715 w 4040195"/>
                  <a:gd name="connsiteY2" fmla="*/ 0 h 1526850"/>
                  <a:gd name="connsiteX3" fmla="*/ 4040195 w 4040195"/>
                  <a:gd name="connsiteY3" fmla="*/ 254480 h 1526850"/>
                  <a:gd name="connsiteX4" fmla="*/ 4040195 w 4040195"/>
                  <a:gd name="connsiteY4" fmla="*/ 1272370 h 1526850"/>
                  <a:gd name="connsiteX5" fmla="*/ 3785715 w 4040195"/>
                  <a:gd name="connsiteY5" fmla="*/ 1526850 h 1526850"/>
                  <a:gd name="connsiteX6" fmla="*/ 254480 w 4040195"/>
                  <a:gd name="connsiteY6" fmla="*/ 1526850 h 1526850"/>
                  <a:gd name="connsiteX7" fmla="*/ 0 w 4040195"/>
                  <a:gd name="connsiteY7" fmla="*/ 1272370 h 1526850"/>
                  <a:gd name="connsiteX8" fmla="*/ 0 w 4040195"/>
                  <a:gd name="connsiteY8" fmla="*/ 254480 h 1526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40195" h="1526850">
                    <a:moveTo>
                      <a:pt x="0" y="254480"/>
                    </a:moveTo>
                    <a:cubicBezTo>
                      <a:pt x="0" y="113935"/>
                      <a:pt x="113935" y="0"/>
                      <a:pt x="254480" y="0"/>
                    </a:cubicBezTo>
                    <a:lnTo>
                      <a:pt x="3785715" y="0"/>
                    </a:lnTo>
                    <a:cubicBezTo>
                      <a:pt x="3926260" y="0"/>
                      <a:pt x="4040195" y="113935"/>
                      <a:pt x="4040195" y="254480"/>
                    </a:cubicBezTo>
                    <a:lnTo>
                      <a:pt x="4040195" y="1272370"/>
                    </a:lnTo>
                    <a:cubicBezTo>
                      <a:pt x="4040195" y="1412915"/>
                      <a:pt x="3926260" y="1526850"/>
                      <a:pt x="3785715" y="1526850"/>
                    </a:cubicBezTo>
                    <a:lnTo>
                      <a:pt x="254480" y="1526850"/>
                    </a:lnTo>
                    <a:cubicBezTo>
                      <a:pt x="113935" y="1526850"/>
                      <a:pt x="0" y="1412915"/>
                      <a:pt x="0" y="1272370"/>
                    </a:cubicBezTo>
                    <a:lnTo>
                      <a:pt x="0" y="254480"/>
                    </a:lnTo>
                    <a:close/>
                  </a:path>
                </a:pathLst>
              </a:cu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spcFirstLastPara="0" vert="horz" wrap="square" lIns="185025" tIns="185025" rIns="185025" bIns="185025" numCol="1" spcCol="1270" anchor="ctr" anchorCtr="0">
                <a:noAutofit/>
              </a:bodyPr>
              <a:lstStyle/>
              <a:p>
                <a:pPr lvl="0" algn="ctr" defTabSz="1289050" rtl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ar-SY" sz="2400" b="1" dirty="0">
                    <a:solidFill>
                      <a:schemeClr val="accent2">
                        <a:lumMod val="75000"/>
                      </a:schemeClr>
                    </a:solidFill>
                  </a:rPr>
                  <a:t>ضرب عددين مكونين رمزهما من ثلاث أرقام </a:t>
                </a:r>
              </a:p>
              <a:p>
                <a:pPr lvl="0" algn="ctr" defTabSz="1289050" rtl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ar-SY" sz="2400" b="1" dirty="0">
                    <a:solidFill>
                      <a:schemeClr val="accent2">
                        <a:lumMod val="75000"/>
                      </a:schemeClr>
                    </a:solidFill>
                  </a:rPr>
                  <a:t>ناتج </a:t>
                </a:r>
                <a:r>
                  <a:rPr lang="ar-SY" sz="2800" b="1" dirty="0">
                    <a:solidFill>
                      <a:schemeClr val="accent2">
                        <a:lumMod val="75000"/>
                      </a:schemeClr>
                    </a:solidFill>
                  </a:rPr>
                  <a:t>314</a:t>
                </a:r>
                <a:r>
                  <a:rPr lang="ar-SY" sz="2800" b="1" dirty="0">
                    <a:solidFill>
                      <a:schemeClr val="accent2">
                        <a:lumMod val="75000"/>
                      </a:schemeClr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ar-SY" sz="2800" b="1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ar-SY" sz="2800" b="1" kern="1200" dirty="0">
                    <a:solidFill>
                      <a:schemeClr val="accent2">
                        <a:lumMod val="75000"/>
                      </a:schemeClr>
                    </a:solidFill>
                  </a:rPr>
                  <a:t>  </a:t>
                </a:r>
                <a:r>
                  <a:rPr lang="ar-SY" sz="2800" b="1" dirty="0">
                    <a:solidFill>
                      <a:schemeClr val="accent2">
                        <a:lumMod val="75000"/>
                      </a:schemeClr>
                    </a:solidFill>
                  </a:rPr>
                  <a:t>112</a:t>
                </a:r>
                <a:endParaRPr lang="ar-SY" sz="2800" b="1" kern="1200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4" name="شكل حر: شكل 3">
                <a:extLst>
                  <a:ext uri="{FF2B5EF4-FFF2-40B4-BE49-F238E27FC236}">
                    <a16:creationId xmlns:a16="http://schemas.microsoft.com/office/drawing/2014/main" id="{7660C3B3-A378-4E38-803E-0E87DD0A78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94" y="258231"/>
                <a:ext cx="4062006" cy="1299186"/>
              </a:xfrm>
              <a:custGeom>
                <a:avLst/>
                <a:gdLst>
                  <a:gd name="connsiteX0" fmla="*/ 0 w 4040195"/>
                  <a:gd name="connsiteY0" fmla="*/ 254480 h 1526850"/>
                  <a:gd name="connsiteX1" fmla="*/ 254480 w 4040195"/>
                  <a:gd name="connsiteY1" fmla="*/ 0 h 1526850"/>
                  <a:gd name="connsiteX2" fmla="*/ 3785715 w 4040195"/>
                  <a:gd name="connsiteY2" fmla="*/ 0 h 1526850"/>
                  <a:gd name="connsiteX3" fmla="*/ 4040195 w 4040195"/>
                  <a:gd name="connsiteY3" fmla="*/ 254480 h 1526850"/>
                  <a:gd name="connsiteX4" fmla="*/ 4040195 w 4040195"/>
                  <a:gd name="connsiteY4" fmla="*/ 1272370 h 1526850"/>
                  <a:gd name="connsiteX5" fmla="*/ 3785715 w 4040195"/>
                  <a:gd name="connsiteY5" fmla="*/ 1526850 h 1526850"/>
                  <a:gd name="connsiteX6" fmla="*/ 254480 w 4040195"/>
                  <a:gd name="connsiteY6" fmla="*/ 1526850 h 1526850"/>
                  <a:gd name="connsiteX7" fmla="*/ 0 w 4040195"/>
                  <a:gd name="connsiteY7" fmla="*/ 1272370 h 1526850"/>
                  <a:gd name="connsiteX8" fmla="*/ 0 w 4040195"/>
                  <a:gd name="connsiteY8" fmla="*/ 254480 h 1526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40195" h="1526850">
                    <a:moveTo>
                      <a:pt x="0" y="254480"/>
                    </a:moveTo>
                    <a:cubicBezTo>
                      <a:pt x="0" y="113935"/>
                      <a:pt x="113935" y="0"/>
                      <a:pt x="254480" y="0"/>
                    </a:cubicBezTo>
                    <a:lnTo>
                      <a:pt x="3785715" y="0"/>
                    </a:lnTo>
                    <a:cubicBezTo>
                      <a:pt x="3926260" y="0"/>
                      <a:pt x="4040195" y="113935"/>
                      <a:pt x="4040195" y="254480"/>
                    </a:cubicBezTo>
                    <a:lnTo>
                      <a:pt x="4040195" y="1272370"/>
                    </a:lnTo>
                    <a:cubicBezTo>
                      <a:pt x="4040195" y="1412915"/>
                      <a:pt x="3926260" y="1526850"/>
                      <a:pt x="3785715" y="1526850"/>
                    </a:cubicBezTo>
                    <a:lnTo>
                      <a:pt x="254480" y="1526850"/>
                    </a:lnTo>
                    <a:cubicBezTo>
                      <a:pt x="113935" y="1526850"/>
                      <a:pt x="0" y="1412915"/>
                      <a:pt x="0" y="1272370"/>
                    </a:cubicBezTo>
                    <a:lnTo>
                      <a:pt x="0" y="254480"/>
                    </a:ln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Y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سحابة 1">
            <a:extLst>
              <a:ext uri="{FF2B5EF4-FFF2-40B4-BE49-F238E27FC236}">
                <a16:creationId xmlns:a16="http://schemas.microsoft.com/office/drawing/2014/main" id="{4E25E068-1A1A-4F20-8CA9-4C3CD72819E4}"/>
              </a:ext>
            </a:extLst>
          </p:cNvPr>
          <p:cNvSpPr/>
          <p:nvPr/>
        </p:nvSpPr>
        <p:spPr>
          <a:xfrm>
            <a:off x="5113435" y="605402"/>
            <a:ext cx="3610880" cy="1288956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marL="0" lvl="0" indent="0" algn="ctr" defTabSz="12890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ar-SY" sz="2400" b="1" kern="1200" dirty="0">
                <a:solidFill>
                  <a:schemeClr val="accent2">
                    <a:lumMod val="75000"/>
                  </a:schemeClr>
                </a:solidFill>
              </a:rPr>
              <a:t>ضرب ثلاث أعداد أو أكثر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F43CC77E-A061-4CC1-8232-DC2F9B42680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584" t="29890" r="25722" b="21793"/>
          <a:stretch/>
        </p:blipFill>
        <p:spPr>
          <a:xfrm>
            <a:off x="759401" y="2137819"/>
            <a:ext cx="3355399" cy="2355662"/>
          </a:xfrm>
          <a:prstGeom prst="rect">
            <a:avLst/>
          </a:prstGeom>
        </p:spPr>
      </p:pic>
      <p:sp>
        <p:nvSpPr>
          <p:cNvPr id="19" name="شكل حر: شكل 18">
            <a:extLst>
              <a:ext uri="{FF2B5EF4-FFF2-40B4-BE49-F238E27FC236}">
                <a16:creationId xmlns:a16="http://schemas.microsoft.com/office/drawing/2014/main" id="{D6A222BE-B227-453F-9569-B8E28468746D}"/>
              </a:ext>
            </a:extLst>
          </p:cNvPr>
          <p:cNvSpPr/>
          <p:nvPr/>
        </p:nvSpPr>
        <p:spPr>
          <a:xfrm>
            <a:off x="2419481" y="1489984"/>
            <a:ext cx="512140" cy="512140"/>
          </a:xfrm>
          <a:custGeom>
            <a:avLst/>
            <a:gdLst>
              <a:gd name="connsiteX0" fmla="*/ 0 w 512140"/>
              <a:gd name="connsiteY0" fmla="*/ 281677 h 512140"/>
              <a:gd name="connsiteX1" fmla="*/ 115232 w 512140"/>
              <a:gd name="connsiteY1" fmla="*/ 281677 h 512140"/>
              <a:gd name="connsiteX2" fmla="*/ 115232 w 512140"/>
              <a:gd name="connsiteY2" fmla="*/ 0 h 512140"/>
              <a:gd name="connsiteX3" fmla="*/ 396909 w 512140"/>
              <a:gd name="connsiteY3" fmla="*/ 0 h 512140"/>
              <a:gd name="connsiteX4" fmla="*/ 396909 w 512140"/>
              <a:gd name="connsiteY4" fmla="*/ 281677 h 512140"/>
              <a:gd name="connsiteX5" fmla="*/ 512140 w 512140"/>
              <a:gd name="connsiteY5" fmla="*/ 281677 h 512140"/>
              <a:gd name="connsiteX6" fmla="*/ 256070 w 512140"/>
              <a:gd name="connsiteY6" fmla="*/ 512140 h 512140"/>
              <a:gd name="connsiteX7" fmla="*/ 0 w 512140"/>
              <a:gd name="connsiteY7" fmla="*/ 281677 h 512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2140" h="512140">
                <a:moveTo>
                  <a:pt x="0" y="281677"/>
                </a:moveTo>
                <a:lnTo>
                  <a:pt x="115232" y="281677"/>
                </a:lnTo>
                <a:lnTo>
                  <a:pt x="115232" y="0"/>
                </a:lnTo>
                <a:lnTo>
                  <a:pt x="396909" y="0"/>
                </a:lnTo>
                <a:lnTo>
                  <a:pt x="396909" y="281677"/>
                </a:lnTo>
                <a:lnTo>
                  <a:pt x="512140" y="281677"/>
                </a:lnTo>
                <a:lnTo>
                  <a:pt x="256070" y="512140"/>
                </a:lnTo>
                <a:lnTo>
                  <a:pt x="0" y="281677"/>
                </a:lnTo>
                <a:close/>
              </a:path>
            </a:pathLst>
          </a:custGeom>
        </p:spPr>
        <p:style>
          <a:lnRef idx="2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4442" tIns="29210" rIns="144441" bIns="155965" numCol="1" spcCol="1270" anchor="ctr" anchorCtr="0">
            <a:noAutofit/>
          </a:bodyPr>
          <a:lstStyle/>
          <a:p>
            <a:pPr marL="0" lvl="0" indent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300" kern="1200"/>
          </a:p>
        </p:txBody>
      </p:sp>
      <p:pic>
        <p:nvPicPr>
          <p:cNvPr id="21" name="صورة 20">
            <a:extLst>
              <a:ext uri="{FF2B5EF4-FFF2-40B4-BE49-F238E27FC236}">
                <a16:creationId xmlns:a16="http://schemas.microsoft.com/office/drawing/2014/main" id="{7ACD1ED5-0501-4B2E-B0BE-6A26DFC7C29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2061" t="33535" r="34051" b="22968"/>
          <a:stretch/>
        </p:blipFill>
        <p:spPr>
          <a:xfrm>
            <a:off x="5715000" y="2143716"/>
            <a:ext cx="1716579" cy="1238756"/>
          </a:xfrm>
          <a:prstGeom prst="rect">
            <a:avLst/>
          </a:prstGeom>
        </p:spPr>
      </p:pic>
      <p:sp>
        <p:nvSpPr>
          <p:cNvPr id="22" name="شكل حر: شكل 21">
            <a:extLst>
              <a:ext uri="{FF2B5EF4-FFF2-40B4-BE49-F238E27FC236}">
                <a16:creationId xmlns:a16="http://schemas.microsoft.com/office/drawing/2014/main" id="{5551792C-7E5D-4544-BE73-D36ACC5FEC8D}"/>
              </a:ext>
            </a:extLst>
          </p:cNvPr>
          <p:cNvSpPr/>
          <p:nvPr/>
        </p:nvSpPr>
        <p:spPr>
          <a:xfrm>
            <a:off x="7238999" y="2211903"/>
            <a:ext cx="1640379" cy="455097"/>
          </a:xfrm>
          <a:custGeom>
            <a:avLst/>
            <a:gdLst>
              <a:gd name="connsiteX0" fmla="*/ 0 w 4040195"/>
              <a:gd name="connsiteY0" fmla="*/ 254480 h 1526850"/>
              <a:gd name="connsiteX1" fmla="*/ 254480 w 4040195"/>
              <a:gd name="connsiteY1" fmla="*/ 0 h 1526850"/>
              <a:gd name="connsiteX2" fmla="*/ 3785715 w 4040195"/>
              <a:gd name="connsiteY2" fmla="*/ 0 h 1526850"/>
              <a:gd name="connsiteX3" fmla="*/ 4040195 w 4040195"/>
              <a:gd name="connsiteY3" fmla="*/ 254480 h 1526850"/>
              <a:gd name="connsiteX4" fmla="*/ 4040195 w 4040195"/>
              <a:gd name="connsiteY4" fmla="*/ 1272370 h 1526850"/>
              <a:gd name="connsiteX5" fmla="*/ 3785715 w 4040195"/>
              <a:gd name="connsiteY5" fmla="*/ 1526850 h 1526850"/>
              <a:gd name="connsiteX6" fmla="*/ 254480 w 4040195"/>
              <a:gd name="connsiteY6" fmla="*/ 1526850 h 1526850"/>
              <a:gd name="connsiteX7" fmla="*/ 0 w 4040195"/>
              <a:gd name="connsiteY7" fmla="*/ 1272370 h 1526850"/>
              <a:gd name="connsiteX8" fmla="*/ 0 w 4040195"/>
              <a:gd name="connsiteY8" fmla="*/ 254480 h 1526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40195" h="1526850">
                <a:moveTo>
                  <a:pt x="0" y="254480"/>
                </a:moveTo>
                <a:cubicBezTo>
                  <a:pt x="0" y="113935"/>
                  <a:pt x="113935" y="0"/>
                  <a:pt x="254480" y="0"/>
                </a:cubicBezTo>
                <a:lnTo>
                  <a:pt x="3785715" y="0"/>
                </a:lnTo>
                <a:cubicBezTo>
                  <a:pt x="3926260" y="0"/>
                  <a:pt x="4040195" y="113935"/>
                  <a:pt x="4040195" y="254480"/>
                </a:cubicBezTo>
                <a:lnTo>
                  <a:pt x="4040195" y="1272370"/>
                </a:lnTo>
                <a:cubicBezTo>
                  <a:pt x="4040195" y="1412915"/>
                  <a:pt x="3926260" y="1526850"/>
                  <a:pt x="3785715" y="1526850"/>
                </a:cubicBezTo>
                <a:lnTo>
                  <a:pt x="254480" y="1526850"/>
                </a:lnTo>
                <a:cubicBezTo>
                  <a:pt x="113935" y="1526850"/>
                  <a:pt x="0" y="1412915"/>
                  <a:pt x="0" y="1272370"/>
                </a:cubicBezTo>
                <a:lnTo>
                  <a:pt x="0" y="254480"/>
                </a:lnTo>
                <a:close/>
              </a:path>
            </a:pathLst>
          </a:cu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0" vert="horz" wrap="square" lIns="185025" tIns="185025" rIns="185025" bIns="185025" numCol="1" spcCol="1270" anchor="ctr" anchorCtr="0">
            <a:noAutofit/>
          </a:bodyPr>
          <a:lstStyle/>
          <a:p>
            <a:pPr lvl="0" algn="r" defTabSz="12890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Y" sz="2400" b="1" dirty="0">
                <a:solidFill>
                  <a:schemeClr val="accent2">
                    <a:lumMod val="75000"/>
                  </a:schemeClr>
                </a:solidFill>
              </a:rPr>
              <a:t>طريقة أولى</a:t>
            </a:r>
            <a:endParaRPr lang="ar-SY" sz="2400" b="1" kern="12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7" name="صورة 26">
            <a:extLst>
              <a:ext uri="{FF2B5EF4-FFF2-40B4-BE49-F238E27FC236}">
                <a16:creationId xmlns:a16="http://schemas.microsoft.com/office/drawing/2014/main" id="{CA31EF48-36B8-416C-A21D-7CFC2FFC8C2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7501" t="35178" r="29579" b="25064"/>
          <a:stretch/>
        </p:blipFill>
        <p:spPr>
          <a:xfrm>
            <a:off x="5446013" y="3631830"/>
            <a:ext cx="2017218" cy="1369719"/>
          </a:xfrm>
          <a:prstGeom prst="rect">
            <a:avLst/>
          </a:prstGeom>
        </p:spPr>
      </p:pic>
      <p:sp>
        <p:nvSpPr>
          <p:cNvPr id="28" name="شكل حر: شكل 27">
            <a:extLst>
              <a:ext uri="{FF2B5EF4-FFF2-40B4-BE49-F238E27FC236}">
                <a16:creationId xmlns:a16="http://schemas.microsoft.com/office/drawing/2014/main" id="{FF5A20F0-4F62-422B-B08F-6CB72E8FD9E5}"/>
              </a:ext>
            </a:extLst>
          </p:cNvPr>
          <p:cNvSpPr/>
          <p:nvPr/>
        </p:nvSpPr>
        <p:spPr>
          <a:xfrm>
            <a:off x="7238999" y="3561705"/>
            <a:ext cx="1640379" cy="455097"/>
          </a:xfrm>
          <a:custGeom>
            <a:avLst/>
            <a:gdLst>
              <a:gd name="connsiteX0" fmla="*/ 0 w 4040195"/>
              <a:gd name="connsiteY0" fmla="*/ 254480 h 1526850"/>
              <a:gd name="connsiteX1" fmla="*/ 254480 w 4040195"/>
              <a:gd name="connsiteY1" fmla="*/ 0 h 1526850"/>
              <a:gd name="connsiteX2" fmla="*/ 3785715 w 4040195"/>
              <a:gd name="connsiteY2" fmla="*/ 0 h 1526850"/>
              <a:gd name="connsiteX3" fmla="*/ 4040195 w 4040195"/>
              <a:gd name="connsiteY3" fmla="*/ 254480 h 1526850"/>
              <a:gd name="connsiteX4" fmla="*/ 4040195 w 4040195"/>
              <a:gd name="connsiteY4" fmla="*/ 1272370 h 1526850"/>
              <a:gd name="connsiteX5" fmla="*/ 3785715 w 4040195"/>
              <a:gd name="connsiteY5" fmla="*/ 1526850 h 1526850"/>
              <a:gd name="connsiteX6" fmla="*/ 254480 w 4040195"/>
              <a:gd name="connsiteY6" fmla="*/ 1526850 h 1526850"/>
              <a:gd name="connsiteX7" fmla="*/ 0 w 4040195"/>
              <a:gd name="connsiteY7" fmla="*/ 1272370 h 1526850"/>
              <a:gd name="connsiteX8" fmla="*/ 0 w 4040195"/>
              <a:gd name="connsiteY8" fmla="*/ 254480 h 1526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40195" h="1526850">
                <a:moveTo>
                  <a:pt x="0" y="254480"/>
                </a:moveTo>
                <a:cubicBezTo>
                  <a:pt x="0" y="113935"/>
                  <a:pt x="113935" y="0"/>
                  <a:pt x="254480" y="0"/>
                </a:cubicBezTo>
                <a:lnTo>
                  <a:pt x="3785715" y="0"/>
                </a:lnTo>
                <a:cubicBezTo>
                  <a:pt x="3926260" y="0"/>
                  <a:pt x="4040195" y="113935"/>
                  <a:pt x="4040195" y="254480"/>
                </a:cubicBezTo>
                <a:lnTo>
                  <a:pt x="4040195" y="1272370"/>
                </a:lnTo>
                <a:cubicBezTo>
                  <a:pt x="4040195" y="1412915"/>
                  <a:pt x="3926260" y="1526850"/>
                  <a:pt x="3785715" y="1526850"/>
                </a:cubicBezTo>
                <a:lnTo>
                  <a:pt x="254480" y="1526850"/>
                </a:lnTo>
                <a:cubicBezTo>
                  <a:pt x="113935" y="1526850"/>
                  <a:pt x="0" y="1412915"/>
                  <a:pt x="0" y="1272370"/>
                </a:cubicBezTo>
                <a:lnTo>
                  <a:pt x="0" y="254480"/>
                </a:lnTo>
                <a:close/>
              </a:path>
            </a:pathLst>
          </a:cu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0" vert="horz" wrap="square" lIns="185025" tIns="185025" rIns="185025" bIns="185025" numCol="1" spcCol="1270" anchor="ctr" anchorCtr="0">
            <a:noAutofit/>
          </a:bodyPr>
          <a:lstStyle/>
          <a:p>
            <a:pPr lvl="0" algn="r" defTabSz="12890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Y" sz="2400" b="1" dirty="0">
                <a:solidFill>
                  <a:schemeClr val="accent2">
                    <a:lumMod val="75000"/>
                  </a:schemeClr>
                </a:solidFill>
              </a:rPr>
              <a:t>طريقة ثانية</a:t>
            </a:r>
            <a:endParaRPr lang="ar-SY" sz="2400" b="1" kern="12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0" name="صورة 29">
            <a:extLst>
              <a:ext uri="{FF2B5EF4-FFF2-40B4-BE49-F238E27FC236}">
                <a16:creationId xmlns:a16="http://schemas.microsoft.com/office/drawing/2014/main" id="{DB978E5B-1D8A-418F-BFA0-9ECBA9C907B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2061" t="35178" r="35392" b="25064"/>
          <a:stretch/>
        </p:blipFill>
        <p:spPr>
          <a:xfrm>
            <a:off x="5764909" y="5358653"/>
            <a:ext cx="1809692" cy="1242843"/>
          </a:xfrm>
          <a:prstGeom prst="rect">
            <a:avLst/>
          </a:prstGeom>
        </p:spPr>
      </p:pic>
      <p:sp>
        <p:nvSpPr>
          <p:cNvPr id="31" name="شكل حر: شكل 30">
            <a:extLst>
              <a:ext uri="{FF2B5EF4-FFF2-40B4-BE49-F238E27FC236}">
                <a16:creationId xmlns:a16="http://schemas.microsoft.com/office/drawing/2014/main" id="{232E482F-74B8-401E-A34D-4F2BE41FA7AE}"/>
              </a:ext>
            </a:extLst>
          </p:cNvPr>
          <p:cNvSpPr/>
          <p:nvPr/>
        </p:nvSpPr>
        <p:spPr>
          <a:xfrm>
            <a:off x="7431579" y="5166765"/>
            <a:ext cx="1640379" cy="455097"/>
          </a:xfrm>
          <a:custGeom>
            <a:avLst/>
            <a:gdLst>
              <a:gd name="connsiteX0" fmla="*/ 0 w 4040195"/>
              <a:gd name="connsiteY0" fmla="*/ 254480 h 1526850"/>
              <a:gd name="connsiteX1" fmla="*/ 254480 w 4040195"/>
              <a:gd name="connsiteY1" fmla="*/ 0 h 1526850"/>
              <a:gd name="connsiteX2" fmla="*/ 3785715 w 4040195"/>
              <a:gd name="connsiteY2" fmla="*/ 0 h 1526850"/>
              <a:gd name="connsiteX3" fmla="*/ 4040195 w 4040195"/>
              <a:gd name="connsiteY3" fmla="*/ 254480 h 1526850"/>
              <a:gd name="connsiteX4" fmla="*/ 4040195 w 4040195"/>
              <a:gd name="connsiteY4" fmla="*/ 1272370 h 1526850"/>
              <a:gd name="connsiteX5" fmla="*/ 3785715 w 4040195"/>
              <a:gd name="connsiteY5" fmla="*/ 1526850 h 1526850"/>
              <a:gd name="connsiteX6" fmla="*/ 254480 w 4040195"/>
              <a:gd name="connsiteY6" fmla="*/ 1526850 h 1526850"/>
              <a:gd name="connsiteX7" fmla="*/ 0 w 4040195"/>
              <a:gd name="connsiteY7" fmla="*/ 1272370 h 1526850"/>
              <a:gd name="connsiteX8" fmla="*/ 0 w 4040195"/>
              <a:gd name="connsiteY8" fmla="*/ 254480 h 1526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40195" h="1526850">
                <a:moveTo>
                  <a:pt x="0" y="254480"/>
                </a:moveTo>
                <a:cubicBezTo>
                  <a:pt x="0" y="113935"/>
                  <a:pt x="113935" y="0"/>
                  <a:pt x="254480" y="0"/>
                </a:cubicBezTo>
                <a:lnTo>
                  <a:pt x="3785715" y="0"/>
                </a:lnTo>
                <a:cubicBezTo>
                  <a:pt x="3926260" y="0"/>
                  <a:pt x="4040195" y="113935"/>
                  <a:pt x="4040195" y="254480"/>
                </a:cubicBezTo>
                <a:lnTo>
                  <a:pt x="4040195" y="1272370"/>
                </a:lnTo>
                <a:cubicBezTo>
                  <a:pt x="4040195" y="1412915"/>
                  <a:pt x="3926260" y="1526850"/>
                  <a:pt x="3785715" y="1526850"/>
                </a:cubicBezTo>
                <a:lnTo>
                  <a:pt x="254480" y="1526850"/>
                </a:lnTo>
                <a:cubicBezTo>
                  <a:pt x="113935" y="1526850"/>
                  <a:pt x="0" y="1412915"/>
                  <a:pt x="0" y="1272370"/>
                </a:cubicBezTo>
                <a:lnTo>
                  <a:pt x="0" y="254480"/>
                </a:lnTo>
                <a:close/>
              </a:path>
            </a:pathLst>
          </a:cu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0" vert="horz" wrap="square" lIns="185025" tIns="185025" rIns="185025" bIns="185025" numCol="1" spcCol="1270" anchor="ctr" anchorCtr="0">
            <a:noAutofit/>
          </a:bodyPr>
          <a:lstStyle/>
          <a:p>
            <a:pPr lvl="0" algn="r" defTabSz="12890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Y" sz="2400" b="1" dirty="0">
                <a:solidFill>
                  <a:schemeClr val="accent2">
                    <a:lumMod val="75000"/>
                  </a:schemeClr>
                </a:solidFill>
              </a:rPr>
              <a:t>طريقة ثالثة</a:t>
            </a:r>
            <a:endParaRPr lang="ar-SY" sz="2400" b="1" kern="12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43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19" grpId="0" animBg="1"/>
      <p:bldP spid="22" grpId="0" animBg="1"/>
      <p:bldP spid="28" grpId="0" animBg="1"/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AE4CF1D-8303-4C28-8204-AF27FA3A6B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8BA03B2A-E903-4957-A219-A3BADE2BD8C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صورة 4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3472D628-8C2C-4F4A-BBCD-DE26ECD536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954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847</TotalTime>
  <Words>144</Words>
  <Application>Microsoft Office PowerPoint</Application>
  <PresentationFormat>عرض على الشاشة (4:3)</PresentationFormat>
  <Paragraphs>30</Paragraphs>
  <Slides>5</Slides>
  <Notes>1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5</vt:i4>
      </vt:variant>
    </vt:vector>
  </HeadingPairs>
  <TitlesOfParts>
    <vt:vector size="11" baseType="lpstr">
      <vt:lpstr>Arial</vt:lpstr>
      <vt:lpstr>Calibri</vt:lpstr>
      <vt:lpstr>Cambria Math</vt:lpstr>
      <vt:lpstr>Franklin Gothic Medium Cond</vt:lpstr>
      <vt:lpstr>Gill Sans MT Condensed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Road to growth</dc:title>
  <dc:creator>PresentationPro</dc:creator>
  <cp:lastModifiedBy>Tarek Ghanem</cp:lastModifiedBy>
  <cp:revision>50</cp:revision>
  <dcterms:created xsi:type="dcterms:W3CDTF">2012-04-05T19:24:07Z</dcterms:created>
  <dcterms:modified xsi:type="dcterms:W3CDTF">2021-03-23T14:43:55Z</dcterms:modified>
</cp:coreProperties>
</file>