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0066"/>
    <a:srgbClr val="F7BA05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10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B32FB8-D8ED-4D2F-816E-764425F6B3D8}" type="doc">
      <dgm:prSet loTypeId="urn:microsoft.com/office/officeart/2005/8/layout/vProcess5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7754960D-6D51-4540-B3B3-0921CD9A265A}">
      <dgm:prSet phldrT="[نص]"/>
      <dgm:spPr>
        <a:solidFill>
          <a:srgbClr val="FF0066"/>
        </a:solidFill>
      </dgm:spPr>
      <dgm:t>
        <a:bodyPr/>
        <a:lstStyle/>
        <a:p>
          <a:pPr rtl="1"/>
          <a:r>
            <a:rPr lang="ar-SY" dirty="0"/>
            <a:t>الخطوة الأولى</a:t>
          </a:r>
          <a:endParaRPr lang="ar-SA" dirty="0"/>
        </a:p>
      </dgm:t>
    </dgm:pt>
    <dgm:pt modelId="{CEB0BB0D-D38A-4D78-9F32-0F2DE036C89B}" type="parTrans" cxnId="{FB70C49C-C7F1-4622-8486-AF4DE5C4CBD7}">
      <dgm:prSet/>
      <dgm:spPr/>
      <dgm:t>
        <a:bodyPr/>
        <a:lstStyle/>
        <a:p>
          <a:pPr rtl="1"/>
          <a:endParaRPr lang="ar-SA"/>
        </a:p>
      </dgm:t>
    </dgm:pt>
    <dgm:pt modelId="{6041EEEC-9CD3-4E2B-8023-E81C92C8EF79}" type="sibTrans" cxnId="{FB70C49C-C7F1-4622-8486-AF4DE5C4CBD7}">
      <dgm:prSet/>
      <dgm:spPr>
        <a:solidFill>
          <a:srgbClr val="FF0066"/>
        </a:solidFill>
      </dgm:spPr>
      <dgm:t>
        <a:bodyPr/>
        <a:lstStyle/>
        <a:p>
          <a:pPr rtl="1"/>
          <a:endParaRPr lang="ar-SA"/>
        </a:p>
      </dgm:t>
    </dgm:pt>
    <dgm:pt modelId="{C6C4C5A7-8670-45FA-ABC1-A7E0420E3B78}">
      <dgm:prSet phldrT="[نص]"/>
      <dgm:spPr>
        <a:solidFill>
          <a:srgbClr val="92D050"/>
        </a:solidFill>
      </dgm:spPr>
      <dgm:t>
        <a:bodyPr/>
        <a:lstStyle/>
        <a:p>
          <a:pPr rtl="1"/>
          <a:r>
            <a:rPr lang="ar-SY" dirty="0"/>
            <a:t>الخطوة الثانية</a:t>
          </a:r>
          <a:endParaRPr lang="ar-SA" dirty="0"/>
        </a:p>
      </dgm:t>
    </dgm:pt>
    <dgm:pt modelId="{43610656-C722-4E85-8481-69805192E19D}" type="parTrans" cxnId="{DA380E08-D10A-4242-A1EC-943C75F29FDB}">
      <dgm:prSet/>
      <dgm:spPr/>
      <dgm:t>
        <a:bodyPr/>
        <a:lstStyle/>
        <a:p>
          <a:pPr rtl="1"/>
          <a:endParaRPr lang="ar-SA"/>
        </a:p>
      </dgm:t>
    </dgm:pt>
    <dgm:pt modelId="{1B163B29-AB2E-4A54-8EEB-2E35F41D5CB9}" type="sibTrans" cxnId="{DA380E08-D10A-4242-A1EC-943C75F29FDB}">
      <dgm:prSet/>
      <dgm:spPr>
        <a:solidFill>
          <a:srgbClr val="92D050"/>
        </a:solidFill>
      </dgm:spPr>
      <dgm:t>
        <a:bodyPr/>
        <a:lstStyle/>
        <a:p>
          <a:pPr rtl="1"/>
          <a:endParaRPr lang="ar-SA"/>
        </a:p>
      </dgm:t>
    </dgm:pt>
    <dgm:pt modelId="{D29E4A1A-DC4C-4FDA-B4BA-112E3DB164A5}">
      <dgm:prSet phldrT="[نص]"/>
      <dgm:spPr>
        <a:solidFill>
          <a:srgbClr val="92D050"/>
        </a:solidFill>
      </dgm:spPr>
      <dgm:t>
        <a:bodyPr/>
        <a:lstStyle/>
        <a:p>
          <a:pPr rtl="1"/>
          <a:r>
            <a:rPr lang="ar-SY" b="1" dirty="0"/>
            <a:t>نضرب البسط بالبسط و المقام بالمقام</a:t>
          </a:r>
          <a:endParaRPr lang="ar-SA" b="1" dirty="0"/>
        </a:p>
      </dgm:t>
    </dgm:pt>
    <dgm:pt modelId="{304C2AA5-10B6-4A0D-8209-5E7C7CDD79B4}" type="parTrans" cxnId="{B28148DC-F275-4111-8B4B-23B39AC23276}">
      <dgm:prSet/>
      <dgm:spPr/>
      <dgm:t>
        <a:bodyPr/>
        <a:lstStyle/>
        <a:p>
          <a:pPr rtl="1"/>
          <a:endParaRPr lang="ar-SA"/>
        </a:p>
      </dgm:t>
    </dgm:pt>
    <dgm:pt modelId="{A9F2D199-BD23-43CF-AE8A-A8BD0C1A5356}" type="sibTrans" cxnId="{B28148DC-F275-4111-8B4B-23B39AC23276}">
      <dgm:prSet/>
      <dgm:spPr/>
      <dgm:t>
        <a:bodyPr/>
        <a:lstStyle/>
        <a:p>
          <a:pPr rtl="1"/>
          <a:endParaRPr lang="ar-SA"/>
        </a:p>
      </dgm:t>
    </dgm:pt>
    <dgm:pt modelId="{1D478413-17B5-4735-A283-74479FCF8D06}">
      <dgm:prSet phldrT="[نص]"/>
      <dgm:spPr/>
      <dgm:t>
        <a:bodyPr/>
        <a:lstStyle/>
        <a:p>
          <a:pPr rtl="1"/>
          <a:r>
            <a:rPr lang="ar-SY" dirty="0"/>
            <a:t>الخطوة الثالثة</a:t>
          </a:r>
          <a:endParaRPr lang="ar-SA" dirty="0"/>
        </a:p>
      </dgm:t>
    </dgm:pt>
    <dgm:pt modelId="{A7E88EDA-CC0E-47F7-82D8-C979ED64A95D}" type="parTrans" cxnId="{9B4604D2-C902-460E-9CFF-7CF23A92218A}">
      <dgm:prSet/>
      <dgm:spPr/>
      <dgm:t>
        <a:bodyPr/>
        <a:lstStyle/>
        <a:p>
          <a:pPr rtl="1"/>
          <a:endParaRPr lang="ar-SA"/>
        </a:p>
      </dgm:t>
    </dgm:pt>
    <dgm:pt modelId="{60B40F94-C649-4720-99CF-021B585D59AD}" type="sibTrans" cxnId="{9B4604D2-C902-460E-9CFF-7CF23A92218A}">
      <dgm:prSet/>
      <dgm:spPr/>
      <dgm:t>
        <a:bodyPr/>
        <a:lstStyle/>
        <a:p>
          <a:pPr rtl="1"/>
          <a:endParaRPr lang="ar-SA"/>
        </a:p>
      </dgm:t>
    </dgm:pt>
    <dgm:pt modelId="{3DE6C3F0-CC62-48A5-86F8-182039ADF4BF}">
      <dgm:prSet phldrT="[نص]"/>
      <dgm:spPr/>
      <dgm:t>
        <a:bodyPr/>
        <a:lstStyle/>
        <a:p>
          <a:pPr rtl="1"/>
          <a:r>
            <a:rPr lang="ar-SY" b="1" dirty="0"/>
            <a:t>نضع الكسر في أبسط صورة</a:t>
          </a:r>
          <a:endParaRPr lang="ar-SA" b="1" dirty="0"/>
        </a:p>
      </dgm:t>
    </dgm:pt>
    <dgm:pt modelId="{C114B415-5E61-42FB-B4B0-CD39CAA3188D}" type="parTrans" cxnId="{0B94C634-72A2-4C23-9535-C29A0441209B}">
      <dgm:prSet/>
      <dgm:spPr/>
      <dgm:t>
        <a:bodyPr/>
        <a:lstStyle/>
        <a:p>
          <a:pPr rtl="1"/>
          <a:endParaRPr lang="ar-SA"/>
        </a:p>
      </dgm:t>
    </dgm:pt>
    <dgm:pt modelId="{217F7222-060E-4A09-A5D8-44F483E6A802}" type="sibTrans" cxnId="{0B94C634-72A2-4C23-9535-C29A0441209B}">
      <dgm:prSet/>
      <dgm:spPr/>
      <dgm:t>
        <a:bodyPr/>
        <a:lstStyle/>
        <a:p>
          <a:pPr rtl="1"/>
          <a:endParaRPr lang="ar-SA"/>
        </a:p>
      </dgm:t>
    </dgm:pt>
    <dgm:pt modelId="{D34448DF-127F-4BA5-9526-262785508C88}">
      <dgm:prSet phldrT="[نص]"/>
      <dgm:spPr>
        <a:solidFill>
          <a:srgbClr val="FF0066"/>
        </a:solidFill>
      </dgm:spPr>
      <dgm:t>
        <a:bodyPr/>
        <a:lstStyle/>
        <a:p>
          <a:pPr rtl="1"/>
          <a:r>
            <a:rPr lang="ar-SY" b="1" dirty="0"/>
            <a:t>اكتب العدد الكسري في صورة كسر مركب</a:t>
          </a:r>
          <a:endParaRPr lang="ar-SA" b="1" dirty="0"/>
        </a:p>
      </dgm:t>
    </dgm:pt>
    <dgm:pt modelId="{B9EAB48A-C452-4759-B2D8-F8E4272A5756}" type="parTrans" cxnId="{F47FBFEA-102F-4595-BC78-4FD74767555A}">
      <dgm:prSet/>
      <dgm:spPr/>
      <dgm:t>
        <a:bodyPr/>
        <a:lstStyle/>
        <a:p>
          <a:pPr rtl="1"/>
          <a:endParaRPr lang="ar-SA"/>
        </a:p>
      </dgm:t>
    </dgm:pt>
    <dgm:pt modelId="{08C5FFDF-056C-4C2D-A8BB-BCDDE9257E82}" type="sibTrans" cxnId="{F47FBFEA-102F-4595-BC78-4FD74767555A}">
      <dgm:prSet/>
      <dgm:spPr/>
      <dgm:t>
        <a:bodyPr/>
        <a:lstStyle/>
        <a:p>
          <a:pPr rtl="1"/>
          <a:endParaRPr lang="ar-SA"/>
        </a:p>
      </dgm:t>
    </dgm:pt>
    <dgm:pt modelId="{E13E3AC9-2CDF-4538-BF23-AAACE0E42461}" type="pres">
      <dgm:prSet presAssocID="{2BB32FB8-D8ED-4D2F-816E-764425F6B3D8}" presName="outerComposite" presStyleCnt="0">
        <dgm:presLayoutVars>
          <dgm:chMax val="5"/>
          <dgm:dir/>
          <dgm:resizeHandles val="exact"/>
        </dgm:presLayoutVars>
      </dgm:prSet>
      <dgm:spPr/>
    </dgm:pt>
    <dgm:pt modelId="{DC8ECB1C-3A06-43D1-B450-13B084CB73C4}" type="pres">
      <dgm:prSet presAssocID="{2BB32FB8-D8ED-4D2F-816E-764425F6B3D8}" presName="dummyMaxCanvas" presStyleCnt="0">
        <dgm:presLayoutVars/>
      </dgm:prSet>
      <dgm:spPr/>
    </dgm:pt>
    <dgm:pt modelId="{BE18AC42-5602-4552-A42D-37D01FA051E9}" type="pres">
      <dgm:prSet presAssocID="{2BB32FB8-D8ED-4D2F-816E-764425F6B3D8}" presName="ThreeNodes_1" presStyleLbl="node1" presStyleIdx="0" presStyleCnt="3">
        <dgm:presLayoutVars>
          <dgm:bulletEnabled val="1"/>
        </dgm:presLayoutVars>
      </dgm:prSet>
      <dgm:spPr/>
    </dgm:pt>
    <dgm:pt modelId="{B6097D79-1D7E-40EF-91C5-33057EBABDEA}" type="pres">
      <dgm:prSet presAssocID="{2BB32FB8-D8ED-4D2F-816E-764425F6B3D8}" presName="ThreeNodes_2" presStyleLbl="node1" presStyleIdx="1" presStyleCnt="3">
        <dgm:presLayoutVars>
          <dgm:bulletEnabled val="1"/>
        </dgm:presLayoutVars>
      </dgm:prSet>
      <dgm:spPr/>
    </dgm:pt>
    <dgm:pt modelId="{62BE32DC-3B97-44D8-922F-4ADB5B9E6224}" type="pres">
      <dgm:prSet presAssocID="{2BB32FB8-D8ED-4D2F-816E-764425F6B3D8}" presName="ThreeNodes_3" presStyleLbl="node1" presStyleIdx="2" presStyleCnt="3">
        <dgm:presLayoutVars>
          <dgm:bulletEnabled val="1"/>
        </dgm:presLayoutVars>
      </dgm:prSet>
      <dgm:spPr/>
    </dgm:pt>
    <dgm:pt modelId="{E8DC6D41-AD37-4173-B772-D94989FBB1D9}" type="pres">
      <dgm:prSet presAssocID="{2BB32FB8-D8ED-4D2F-816E-764425F6B3D8}" presName="ThreeConn_1-2" presStyleLbl="fgAccFollowNode1" presStyleIdx="0" presStyleCnt="2">
        <dgm:presLayoutVars>
          <dgm:bulletEnabled val="1"/>
        </dgm:presLayoutVars>
      </dgm:prSet>
      <dgm:spPr/>
    </dgm:pt>
    <dgm:pt modelId="{0718AAF3-9DD3-4728-AD8B-072EABC3B316}" type="pres">
      <dgm:prSet presAssocID="{2BB32FB8-D8ED-4D2F-816E-764425F6B3D8}" presName="ThreeConn_2-3" presStyleLbl="fgAccFollowNode1" presStyleIdx="1" presStyleCnt="2">
        <dgm:presLayoutVars>
          <dgm:bulletEnabled val="1"/>
        </dgm:presLayoutVars>
      </dgm:prSet>
      <dgm:spPr/>
    </dgm:pt>
    <dgm:pt modelId="{4453E7D7-D393-4FBB-91F6-AF838428901C}" type="pres">
      <dgm:prSet presAssocID="{2BB32FB8-D8ED-4D2F-816E-764425F6B3D8}" presName="ThreeNodes_1_text" presStyleLbl="node1" presStyleIdx="2" presStyleCnt="3">
        <dgm:presLayoutVars>
          <dgm:bulletEnabled val="1"/>
        </dgm:presLayoutVars>
      </dgm:prSet>
      <dgm:spPr/>
    </dgm:pt>
    <dgm:pt modelId="{02520380-E71B-4744-9281-49F4EF6A7E43}" type="pres">
      <dgm:prSet presAssocID="{2BB32FB8-D8ED-4D2F-816E-764425F6B3D8}" presName="ThreeNodes_2_text" presStyleLbl="node1" presStyleIdx="2" presStyleCnt="3">
        <dgm:presLayoutVars>
          <dgm:bulletEnabled val="1"/>
        </dgm:presLayoutVars>
      </dgm:prSet>
      <dgm:spPr/>
    </dgm:pt>
    <dgm:pt modelId="{87490273-001D-42A7-BD2B-BE7E195457AA}" type="pres">
      <dgm:prSet presAssocID="{2BB32FB8-D8ED-4D2F-816E-764425F6B3D8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DA380E08-D10A-4242-A1EC-943C75F29FDB}" srcId="{2BB32FB8-D8ED-4D2F-816E-764425F6B3D8}" destId="{C6C4C5A7-8670-45FA-ABC1-A7E0420E3B78}" srcOrd="1" destOrd="0" parTransId="{43610656-C722-4E85-8481-69805192E19D}" sibTransId="{1B163B29-AB2E-4A54-8EEB-2E35F41D5CB9}"/>
    <dgm:cxn modelId="{02866021-EF40-4E98-969B-F47B7619B46C}" type="presOf" srcId="{D29E4A1A-DC4C-4FDA-B4BA-112E3DB164A5}" destId="{02520380-E71B-4744-9281-49F4EF6A7E43}" srcOrd="1" destOrd="1" presId="urn:microsoft.com/office/officeart/2005/8/layout/vProcess5"/>
    <dgm:cxn modelId="{A3909E31-087F-40FA-B8EF-F376275BC464}" type="presOf" srcId="{2BB32FB8-D8ED-4D2F-816E-764425F6B3D8}" destId="{E13E3AC9-2CDF-4538-BF23-AAACE0E42461}" srcOrd="0" destOrd="0" presId="urn:microsoft.com/office/officeart/2005/8/layout/vProcess5"/>
    <dgm:cxn modelId="{0B94C634-72A2-4C23-9535-C29A0441209B}" srcId="{1D478413-17B5-4735-A283-74479FCF8D06}" destId="{3DE6C3F0-CC62-48A5-86F8-182039ADF4BF}" srcOrd="0" destOrd="0" parTransId="{C114B415-5E61-42FB-B4B0-CD39CAA3188D}" sibTransId="{217F7222-060E-4A09-A5D8-44F483E6A802}"/>
    <dgm:cxn modelId="{8E6E093E-22F8-4618-96EA-5BA2E53B7133}" type="presOf" srcId="{7754960D-6D51-4540-B3B3-0921CD9A265A}" destId="{BE18AC42-5602-4552-A42D-37D01FA051E9}" srcOrd="0" destOrd="0" presId="urn:microsoft.com/office/officeart/2005/8/layout/vProcess5"/>
    <dgm:cxn modelId="{60B14644-F50D-4E68-B2C8-C4E39025C497}" type="presOf" srcId="{7754960D-6D51-4540-B3B3-0921CD9A265A}" destId="{4453E7D7-D393-4FBB-91F6-AF838428901C}" srcOrd="1" destOrd="0" presId="urn:microsoft.com/office/officeart/2005/8/layout/vProcess5"/>
    <dgm:cxn modelId="{7C47064A-1516-4977-B5CC-DFCB9EF784C4}" type="presOf" srcId="{3DE6C3F0-CC62-48A5-86F8-182039ADF4BF}" destId="{87490273-001D-42A7-BD2B-BE7E195457AA}" srcOrd="1" destOrd="1" presId="urn:microsoft.com/office/officeart/2005/8/layout/vProcess5"/>
    <dgm:cxn modelId="{57D59755-C4A8-456E-A923-FCF76D5542A2}" type="presOf" srcId="{C6C4C5A7-8670-45FA-ABC1-A7E0420E3B78}" destId="{02520380-E71B-4744-9281-49F4EF6A7E43}" srcOrd="1" destOrd="0" presId="urn:microsoft.com/office/officeart/2005/8/layout/vProcess5"/>
    <dgm:cxn modelId="{4F559457-1449-45FA-AD67-D2153599200C}" type="presOf" srcId="{C6C4C5A7-8670-45FA-ABC1-A7E0420E3B78}" destId="{B6097D79-1D7E-40EF-91C5-33057EBABDEA}" srcOrd="0" destOrd="0" presId="urn:microsoft.com/office/officeart/2005/8/layout/vProcess5"/>
    <dgm:cxn modelId="{3311A757-A352-4D59-AAE1-59A3DFBB446A}" type="presOf" srcId="{1D478413-17B5-4735-A283-74479FCF8D06}" destId="{87490273-001D-42A7-BD2B-BE7E195457AA}" srcOrd="1" destOrd="0" presId="urn:microsoft.com/office/officeart/2005/8/layout/vProcess5"/>
    <dgm:cxn modelId="{35D0B592-8621-49E4-B6DA-F2EAB6019A75}" type="presOf" srcId="{D29E4A1A-DC4C-4FDA-B4BA-112E3DB164A5}" destId="{B6097D79-1D7E-40EF-91C5-33057EBABDEA}" srcOrd="0" destOrd="1" presId="urn:microsoft.com/office/officeart/2005/8/layout/vProcess5"/>
    <dgm:cxn modelId="{FB70C49C-C7F1-4622-8486-AF4DE5C4CBD7}" srcId="{2BB32FB8-D8ED-4D2F-816E-764425F6B3D8}" destId="{7754960D-6D51-4540-B3B3-0921CD9A265A}" srcOrd="0" destOrd="0" parTransId="{CEB0BB0D-D38A-4D78-9F32-0F2DE036C89B}" sibTransId="{6041EEEC-9CD3-4E2B-8023-E81C92C8EF79}"/>
    <dgm:cxn modelId="{B6E21CA5-80B1-462D-A645-2351235C9CE4}" type="presOf" srcId="{1D478413-17B5-4735-A283-74479FCF8D06}" destId="{62BE32DC-3B97-44D8-922F-4ADB5B9E6224}" srcOrd="0" destOrd="0" presId="urn:microsoft.com/office/officeart/2005/8/layout/vProcess5"/>
    <dgm:cxn modelId="{F9D447B4-0419-4D4C-888C-CF7EAB08D595}" type="presOf" srcId="{D34448DF-127F-4BA5-9526-262785508C88}" destId="{BE18AC42-5602-4552-A42D-37D01FA051E9}" srcOrd="0" destOrd="1" presId="urn:microsoft.com/office/officeart/2005/8/layout/vProcess5"/>
    <dgm:cxn modelId="{C6E8D8B4-0DCA-463D-A633-F465F15FB2A9}" type="presOf" srcId="{D34448DF-127F-4BA5-9526-262785508C88}" destId="{4453E7D7-D393-4FBB-91F6-AF838428901C}" srcOrd="1" destOrd="1" presId="urn:microsoft.com/office/officeart/2005/8/layout/vProcess5"/>
    <dgm:cxn modelId="{9B4604D2-C902-460E-9CFF-7CF23A92218A}" srcId="{2BB32FB8-D8ED-4D2F-816E-764425F6B3D8}" destId="{1D478413-17B5-4735-A283-74479FCF8D06}" srcOrd="2" destOrd="0" parTransId="{A7E88EDA-CC0E-47F7-82D8-C979ED64A95D}" sibTransId="{60B40F94-C649-4720-99CF-021B585D59AD}"/>
    <dgm:cxn modelId="{5BB092DA-892C-4F3B-AABB-EEFB66AA50E6}" type="presOf" srcId="{3DE6C3F0-CC62-48A5-86F8-182039ADF4BF}" destId="{62BE32DC-3B97-44D8-922F-4ADB5B9E6224}" srcOrd="0" destOrd="1" presId="urn:microsoft.com/office/officeart/2005/8/layout/vProcess5"/>
    <dgm:cxn modelId="{B28148DC-F275-4111-8B4B-23B39AC23276}" srcId="{C6C4C5A7-8670-45FA-ABC1-A7E0420E3B78}" destId="{D29E4A1A-DC4C-4FDA-B4BA-112E3DB164A5}" srcOrd="0" destOrd="0" parTransId="{304C2AA5-10B6-4A0D-8209-5E7C7CDD79B4}" sibTransId="{A9F2D199-BD23-43CF-AE8A-A8BD0C1A5356}"/>
    <dgm:cxn modelId="{F47FBFEA-102F-4595-BC78-4FD74767555A}" srcId="{7754960D-6D51-4540-B3B3-0921CD9A265A}" destId="{D34448DF-127F-4BA5-9526-262785508C88}" srcOrd="0" destOrd="0" parTransId="{B9EAB48A-C452-4759-B2D8-F8E4272A5756}" sibTransId="{08C5FFDF-056C-4C2D-A8BB-BCDDE9257E82}"/>
    <dgm:cxn modelId="{8DBF11EC-7069-452B-8135-955A68BC74EE}" type="presOf" srcId="{6041EEEC-9CD3-4E2B-8023-E81C92C8EF79}" destId="{E8DC6D41-AD37-4173-B772-D94989FBB1D9}" srcOrd="0" destOrd="0" presId="urn:microsoft.com/office/officeart/2005/8/layout/vProcess5"/>
    <dgm:cxn modelId="{187E03F1-76D7-44B7-95E6-B1164017C0AF}" type="presOf" srcId="{1B163B29-AB2E-4A54-8EEB-2E35F41D5CB9}" destId="{0718AAF3-9DD3-4728-AD8B-072EABC3B316}" srcOrd="0" destOrd="0" presId="urn:microsoft.com/office/officeart/2005/8/layout/vProcess5"/>
    <dgm:cxn modelId="{4BD83627-C9C5-4360-BAE7-5EA567DF676A}" type="presParOf" srcId="{E13E3AC9-2CDF-4538-BF23-AAACE0E42461}" destId="{DC8ECB1C-3A06-43D1-B450-13B084CB73C4}" srcOrd="0" destOrd="0" presId="urn:microsoft.com/office/officeart/2005/8/layout/vProcess5"/>
    <dgm:cxn modelId="{FE668E3A-85AF-41EA-B9A6-535FC723396B}" type="presParOf" srcId="{E13E3AC9-2CDF-4538-BF23-AAACE0E42461}" destId="{BE18AC42-5602-4552-A42D-37D01FA051E9}" srcOrd="1" destOrd="0" presId="urn:microsoft.com/office/officeart/2005/8/layout/vProcess5"/>
    <dgm:cxn modelId="{AC45D268-BF2D-483A-A858-79B2B6DE708B}" type="presParOf" srcId="{E13E3AC9-2CDF-4538-BF23-AAACE0E42461}" destId="{B6097D79-1D7E-40EF-91C5-33057EBABDEA}" srcOrd="2" destOrd="0" presId="urn:microsoft.com/office/officeart/2005/8/layout/vProcess5"/>
    <dgm:cxn modelId="{A213EBFA-CBD7-4BA7-99A0-CF18D111BCBE}" type="presParOf" srcId="{E13E3AC9-2CDF-4538-BF23-AAACE0E42461}" destId="{62BE32DC-3B97-44D8-922F-4ADB5B9E6224}" srcOrd="3" destOrd="0" presId="urn:microsoft.com/office/officeart/2005/8/layout/vProcess5"/>
    <dgm:cxn modelId="{482C13B8-ACE3-45B9-BD7D-3C70B63ABF5F}" type="presParOf" srcId="{E13E3AC9-2CDF-4538-BF23-AAACE0E42461}" destId="{E8DC6D41-AD37-4173-B772-D94989FBB1D9}" srcOrd="4" destOrd="0" presId="urn:microsoft.com/office/officeart/2005/8/layout/vProcess5"/>
    <dgm:cxn modelId="{CD2BC714-8A61-4C6B-A022-D31D808A570F}" type="presParOf" srcId="{E13E3AC9-2CDF-4538-BF23-AAACE0E42461}" destId="{0718AAF3-9DD3-4728-AD8B-072EABC3B316}" srcOrd="5" destOrd="0" presId="urn:microsoft.com/office/officeart/2005/8/layout/vProcess5"/>
    <dgm:cxn modelId="{F025D780-5D8D-4BA7-AF29-405D7A62C307}" type="presParOf" srcId="{E13E3AC9-2CDF-4538-BF23-AAACE0E42461}" destId="{4453E7D7-D393-4FBB-91F6-AF838428901C}" srcOrd="6" destOrd="0" presId="urn:microsoft.com/office/officeart/2005/8/layout/vProcess5"/>
    <dgm:cxn modelId="{D2B92376-10B4-4A83-8E54-FB0D13CD109E}" type="presParOf" srcId="{E13E3AC9-2CDF-4538-BF23-AAACE0E42461}" destId="{02520380-E71B-4744-9281-49F4EF6A7E43}" srcOrd="7" destOrd="0" presId="urn:microsoft.com/office/officeart/2005/8/layout/vProcess5"/>
    <dgm:cxn modelId="{DBBCE881-40B5-4042-B923-2A7B8003ACE4}" type="presParOf" srcId="{E13E3AC9-2CDF-4538-BF23-AAACE0E42461}" destId="{87490273-001D-42A7-BD2B-BE7E195457A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18AC42-5602-4552-A42D-37D01FA051E9}">
      <dsp:nvSpPr>
        <dsp:cNvPr id="0" name=""/>
        <dsp:cNvSpPr/>
      </dsp:nvSpPr>
      <dsp:spPr>
        <a:xfrm>
          <a:off x="0" y="0"/>
          <a:ext cx="8200216" cy="1648782"/>
        </a:xfrm>
        <a:prstGeom prst="roundRect">
          <a:avLst>
            <a:gd name="adj" fmla="val 10000"/>
          </a:avLst>
        </a:prstGeom>
        <a:solidFill>
          <a:srgbClr val="FF006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4200" kern="1200" dirty="0"/>
            <a:t>الخطوة الأولى</a:t>
          </a:r>
          <a:endParaRPr lang="ar-SA" sz="4200" kern="1200" dirty="0"/>
        </a:p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Y" sz="3300" b="1" kern="1200" dirty="0"/>
            <a:t>اكتب العدد الكسري في صورة كسر مركب</a:t>
          </a:r>
          <a:endParaRPr lang="ar-SA" sz="3300" b="1" kern="1200" dirty="0"/>
        </a:p>
      </dsp:txBody>
      <dsp:txXfrm>
        <a:off x="48291" y="48291"/>
        <a:ext cx="6421052" cy="1552200"/>
      </dsp:txXfrm>
    </dsp:sp>
    <dsp:sp modelId="{B6097D79-1D7E-40EF-91C5-33057EBABDEA}">
      <dsp:nvSpPr>
        <dsp:cNvPr id="0" name=""/>
        <dsp:cNvSpPr/>
      </dsp:nvSpPr>
      <dsp:spPr>
        <a:xfrm>
          <a:off x="723548" y="1923579"/>
          <a:ext cx="8200216" cy="1648782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4200" kern="1200" dirty="0"/>
            <a:t>الخطوة الثانية</a:t>
          </a:r>
          <a:endParaRPr lang="ar-SA" sz="4200" kern="1200" dirty="0"/>
        </a:p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Y" sz="3300" b="1" kern="1200" dirty="0"/>
            <a:t>نضرب البسط بالبسط و المقام بالمقام</a:t>
          </a:r>
          <a:endParaRPr lang="ar-SA" sz="3300" b="1" kern="1200" dirty="0"/>
        </a:p>
      </dsp:txBody>
      <dsp:txXfrm>
        <a:off x="771839" y="1971870"/>
        <a:ext cx="6308378" cy="1552199"/>
      </dsp:txXfrm>
    </dsp:sp>
    <dsp:sp modelId="{62BE32DC-3B97-44D8-922F-4ADB5B9E6224}">
      <dsp:nvSpPr>
        <dsp:cNvPr id="0" name=""/>
        <dsp:cNvSpPr/>
      </dsp:nvSpPr>
      <dsp:spPr>
        <a:xfrm>
          <a:off x="1447097" y="3847158"/>
          <a:ext cx="8200216" cy="16487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4200" kern="1200" dirty="0"/>
            <a:t>الخطوة الثالثة</a:t>
          </a:r>
          <a:endParaRPr lang="ar-SA" sz="4200" kern="1200" dirty="0"/>
        </a:p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Y" sz="3300" b="1" kern="1200" dirty="0"/>
            <a:t>نضع الكسر في أبسط صورة</a:t>
          </a:r>
          <a:endParaRPr lang="ar-SA" sz="3300" b="1" kern="1200" dirty="0"/>
        </a:p>
      </dsp:txBody>
      <dsp:txXfrm>
        <a:off x="1495388" y="3895449"/>
        <a:ext cx="6308378" cy="1552199"/>
      </dsp:txXfrm>
    </dsp:sp>
    <dsp:sp modelId="{E8DC6D41-AD37-4173-B772-D94989FBB1D9}">
      <dsp:nvSpPr>
        <dsp:cNvPr id="0" name=""/>
        <dsp:cNvSpPr/>
      </dsp:nvSpPr>
      <dsp:spPr>
        <a:xfrm>
          <a:off x="7128508" y="1250326"/>
          <a:ext cx="1071708" cy="1071708"/>
        </a:xfrm>
        <a:prstGeom prst="downArrow">
          <a:avLst>
            <a:gd name="adj1" fmla="val 55000"/>
            <a:gd name="adj2" fmla="val 45000"/>
          </a:avLst>
        </a:prstGeom>
        <a:solidFill>
          <a:srgbClr val="FF0066"/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600" kern="1200"/>
        </a:p>
      </dsp:txBody>
      <dsp:txXfrm>
        <a:off x="7369642" y="1250326"/>
        <a:ext cx="589440" cy="806460"/>
      </dsp:txXfrm>
    </dsp:sp>
    <dsp:sp modelId="{0718AAF3-9DD3-4728-AD8B-072EABC3B316}">
      <dsp:nvSpPr>
        <dsp:cNvPr id="0" name=""/>
        <dsp:cNvSpPr/>
      </dsp:nvSpPr>
      <dsp:spPr>
        <a:xfrm>
          <a:off x="7852057" y="3162913"/>
          <a:ext cx="1071708" cy="1071708"/>
        </a:xfrm>
        <a:prstGeom prst="downArrow">
          <a:avLst>
            <a:gd name="adj1" fmla="val 55000"/>
            <a:gd name="adj2" fmla="val 45000"/>
          </a:avLst>
        </a:prstGeom>
        <a:solidFill>
          <a:srgbClr val="92D050"/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600" kern="1200"/>
        </a:p>
      </dsp:txBody>
      <dsp:txXfrm>
        <a:off x="8093191" y="3162913"/>
        <a:ext cx="589440" cy="8064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208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6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63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31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71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52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1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81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07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90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17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A33D8-8D97-4A1C-A4F0-8714A360313A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6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 /><Relationship Id="rId13" Type="http://schemas.openxmlformats.org/officeDocument/2006/relationships/image" Target="../media/image13.png" /><Relationship Id="rId18" Type="http://schemas.openxmlformats.org/officeDocument/2006/relationships/image" Target="../media/image18.png" /><Relationship Id="rId3" Type="http://schemas.openxmlformats.org/officeDocument/2006/relationships/image" Target="../media/image3.png" /><Relationship Id="rId7" Type="http://schemas.openxmlformats.org/officeDocument/2006/relationships/image" Target="../media/image7.png" /><Relationship Id="rId12" Type="http://schemas.openxmlformats.org/officeDocument/2006/relationships/image" Target="../media/image12.png" /><Relationship Id="rId17" Type="http://schemas.openxmlformats.org/officeDocument/2006/relationships/image" Target="../media/image17.png" /><Relationship Id="rId2" Type="http://schemas.openxmlformats.org/officeDocument/2006/relationships/image" Target="../media/image2.png" /><Relationship Id="rId16" Type="http://schemas.openxmlformats.org/officeDocument/2006/relationships/image" Target="../media/image16.png" /><Relationship Id="rId20" Type="http://schemas.microsoft.com/office/2007/relationships/hdphoto" Target="../media/hdphoto1.wdp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6.png" /><Relationship Id="rId11" Type="http://schemas.openxmlformats.org/officeDocument/2006/relationships/image" Target="../media/image11.png" /><Relationship Id="rId5" Type="http://schemas.openxmlformats.org/officeDocument/2006/relationships/image" Target="../media/image5.png" /><Relationship Id="rId15" Type="http://schemas.openxmlformats.org/officeDocument/2006/relationships/image" Target="../media/image15.png" /><Relationship Id="rId10" Type="http://schemas.openxmlformats.org/officeDocument/2006/relationships/image" Target="../media/image10.png" /><Relationship Id="rId19" Type="http://schemas.openxmlformats.org/officeDocument/2006/relationships/image" Target="../media/image19.png" /><Relationship Id="rId4" Type="http://schemas.openxmlformats.org/officeDocument/2006/relationships/image" Target="../media/image4.png" /><Relationship Id="rId9" Type="http://schemas.openxmlformats.org/officeDocument/2006/relationships/image" Target="../media/image9.png" /><Relationship Id="rId14" Type="http://schemas.openxmlformats.org/officeDocument/2006/relationships/image" Target="../media/image14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image" Target="../media/image20.jpg" /><Relationship Id="rId1" Type="http://schemas.openxmlformats.org/officeDocument/2006/relationships/slideLayout" Target="../slideLayouts/slideLayout7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 /><Relationship Id="rId3" Type="http://schemas.microsoft.com/office/2007/relationships/hdphoto" Target="../media/hdphoto2.wdp" /><Relationship Id="rId7" Type="http://schemas.openxmlformats.org/officeDocument/2006/relationships/image" Target="../media/image25.png" /><Relationship Id="rId12" Type="http://schemas.microsoft.com/office/2007/relationships/hdphoto" Target="../media/hdphoto3.wdp" /><Relationship Id="rId2" Type="http://schemas.openxmlformats.org/officeDocument/2006/relationships/image" Target="../media/image21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24.png" /><Relationship Id="rId11" Type="http://schemas.openxmlformats.org/officeDocument/2006/relationships/image" Target="../media/image29.png" /><Relationship Id="rId5" Type="http://schemas.openxmlformats.org/officeDocument/2006/relationships/image" Target="../media/image23.png" /><Relationship Id="rId10" Type="http://schemas.openxmlformats.org/officeDocument/2006/relationships/image" Target="../media/image28.png" /><Relationship Id="rId4" Type="http://schemas.openxmlformats.org/officeDocument/2006/relationships/image" Target="../media/image22.png" /><Relationship Id="rId9" Type="http://schemas.openxmlformats.org/officeDocument/2006/relationships/image" Target="../media/image27.png" 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 /><Relationship Id="rId13" Type="http://schemas.openxmlformats.org/officeDocument/2006/relationships/image" Target="../media/image49.png" /><Relationship Id="rId3" Type="http://schemas.openxmlformats.org/officeDocument/2006/relationships/image" Target="../media/image39.png" /><Relationship Id="rId7" Type="http://schemas.openxmlformats.org/officeDocument/2006/relationships/image" Target="../media/image43.png" /><Relationship Id="rId12" Type="http://schemas.openxmlformats.org/officeDocument/2006/relationships/image" Target="../media/image48.png" /><Relationship Id="rId2" Type="http://schemas.openxmlformats.org/officeDocument/2006/relationships/audio" Target="../media/audio1.wav" /><Relationship Id="rId16" Type="http://schemas.openxmlformats.org/officeDocument/2006/relationships/image" Target="../media/image52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42.png" /><Relationship Id="rId11" Type="http://schemas.openxmlformats.org/officeDocument/2006/relationships/image" Target="../media/image47.png" /><Relationship Id="rId5" Type="http://schemas.openxmlformats.org/officeDocument/2006/relationships/image" Target="../media/image41.png" /><Relationship Id="rId15" Type="http://schemas.openxmlformats.org/officeDocument/2006/relationships/image" Target="../media/image51.png" /><Relationship Id="rId10" Type="http://schemas.openxmlformats.org/officeDocument/2006/relationships/image" Target="../media/image46.png" /><Relationship Id="rId4" Type="http://schemas.openxmlformats.org/officeDocument/2006/relationships/image" Target="../media/image40.png" /><Relationship Id="rId9" Type="http://schemas.openxmlformats.org/officeDocument/2006/relationships/image" Target="../media/image45.png" /><Relationship Id="rId14" Type="http://schemas.openxmlformats.org/officeDocument/2006/relationships/image" Target="../media/image50.png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537" y="371475"/>
            <a:ext cx="10253302" cy="6670098"/>
          </a:xfrm>
          <a:prstGeom prst="rect">
            <a:avLst/>
          </a:prstGeom>
        </p:spPr>
      </p:pic>
      <p:sp>
        <p:nvSpPr>
          <p:cNvPr id="17" name="مستطيل ذو زاويتين مستديرتين في نفس الجانب 16"/>
          <p:cNvSpPr/>
          <p:nvPr/>
        </p:nvSpPr>
        <p:spPr>
          <a:xfrm>
            <a:off x="164226" y="6233374"/>
            <a:ext cx="3036980" cy="624626"/>
          </a:xfrm>
          <a:prstGeom prst="round2Same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4800" dirty="0"/>
              <a:t>اسم الطالب</a:t>
            </a:r>
            <a:endParaRPr lang="en-US" sz="4800" dirty="0"/>
          </a:p>
        </p:txBody>
      </p:sp>
      <p:sp>
        <p:nvSpPr>
          <p:cNvPr id="12" name="انفجار 2 11"/>
          <p:cNvSpPr/>
          <p:nvPr/>
        </p:nvSpPr>
        <p:spPr>
          <a:xfrm>
            <a:off x="328613" y="395419"/>
            <a:ext cx="5486400" cy="4005330"/>
          </a:xfrm>
          <a:prstGeom prst="irregularSeal2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200" b="1" dirty="0"/>
              <a:t>ضرب الكسور في صورتيها </a:t>
            </a:r>
            <a:r>
              <a:rPr lang="ar-SY" sz="3200" b="1" dirty="0" err="1"/>
              <a:t>الإعتيادية</a:t>
            </a:r>
            <a:r>
              <a:rPr lang="ar-SY" sz="3200" b="1" dirty="0"/>
              <a:t> و العشرية</a:t>
            </a:r>
            <a:endParaRPr lang="en-US" sz="3200" b="1" dirty="0"/>
          </a:p>
        </p:txBody>
      </p:sp>
      <p:sp>
        <p:nvSpPr>
          <p:cNvPr id="14" name="مستطيل 13"/>
          <p:cNvSpPr/>
          <p:nvPr/>
        </p:nvSpPr>
        <p:spPr>
          <a:xfrm>
            <a:off x="328613" y="371475"/>
            <a:ext cx="11501437" cy="6329363"/>
          </a:xfrm>
          <a:prstGeom prst="rect">
            <a:avLst/>
          </a:prstGeom>
          <a:noFill/>
          <a:ln w="57150">
            <a:solidFill>
              <a:srgbClr val="F7BA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5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2" grpId="0" animBg="1"/>
      <p:bldP spid="12" grpId="1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مستطيل 137"/>
          <p:cNvSpPr/>
          <p:nvPr/>
        </p:nvSpPr>
        <p:spPr>
          <a:xfrm>
            <a:off x="157163" y="371475"/>
            <a:ext cx="11884583" cy="6329363"/>
          </a:xfrm>
          <a:prstGeom prst="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مستطيل 1"/>
          <p:cNvSpPr/>
          <p:nvPr/>
        </p:nvSpPr>
        <p:spPr>
          <a:xfrm>
            <a:off x="2031718" y="109865"/>
            <a:ext cx="8135471" cy="523220"/>
          </a:xfrm>
          <a:prstGeom prst="rect">
            <a:avLst/>
          </a:prstGeom>
          <a:solidFill>
            <a:srgbClr val="CC66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ar-SY" sz="2800" b="1" i="0" dirty="0">
                <a:solidFill>
                  <a:schemeClr val="bg1"/>
                </a:solidFill>
                <a:effectLst/>
                <a:latin typeface="STIX2"/>
              </a:rPr>
              <a:t>سوف نتعلَّم كيفية ضرب الكسور في صورتيها </a:t>
            </a:r>
            <a:r>
              <a:rPr lang="ar-SY" sz="2800" b="1" i="0" dirty="0" err="1">
                <a:solidFill>
                  <a:schemeClr val="bg1"/>
                </a:solidFill>
                <a:effectLst/>
                <a:latin typeface="STIX2"/>
              </a:rPr>
              <a:t>الإعتيادية</a:t>
            </a:r>
            <a:r>
              <a:rPr lang="ar-SY" sz="2800" b="1" i="0" dirty="0">
                <a:solidFill>
                  <a:schemeClr val="bg1"/>
                </a:solidFill>
                <a:effectLst/>
                <a:latin typeface="STIX2"/>
              </a:rPr>
              <a:t> و العشرية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325035" y="772336"/>
            <a:ext cx="67167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b="1" dirty="0"/>
              <a:t>استعملت ليلى 3 ملاعق من زيت العصفر لتجهيز الطعام </a:t>
            </a:r>
          </a:p>
          <a:p>
            <a:r>
              <a:rPr lang="ar-SY" sz="2800" b="1" dirty="0">
                <a:solidFill>
                  <a:srgbClr val="FF0000"/>
                </a:solidFill>
              </a:rPr>
              <a:t>ما عدد جرامات الدهون المشبعة التي اضافتها للطعام ؟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2" name="يساوي 71"/>
          <p:cNvSpPr/>
          <p:nvPr/>
        </p:nvSpPr>
        <p:spPr>
          <a:xfrm>
            <a:off x="16349901" y="7290575"/>
            <a:ext cx="416569" cy="385204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جدول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26577101"/>
                  </p:ext>
                </p:extLst>
              </p:nvPr>
            </p:nvGraphicFramePr>
            <p:xfrm>
              <a:off x="1313565" y="751296"/>
              <a:ext cx="3116596" cy="3454020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1558298">
                      <a:extLst>
                        <a:ext uri="{9D8B030D-6E8A-4147-A177-3AD203B41FA5}">
                          <a16:colId xmlns:a16="http://schemas.microsoft.com/office/drawing/2014/main" val="915275595"/>
                        </a:ext>
                      </a:extLst>
                    </a:gridCol>
                    <a:gridCol w="1558298">
                      <a:extLst>
                        <a:ext uri="{9D8B030D-6E8A-4147-A177-3AD203B41FA5}">
                          <a16:colId xmlns:a16="http://schemas.microsoft.com/office/drawing/2014/main" val="4247913442"/>
                        </a:ext>
                      </a:extLst>
                    </a:gridCol>
                  </a:tblGrid>
                  <a:tr h="383057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ar-SY" sz="2400" b="1" dirty="0"/>
                            <a:t>جرامات الدهون</a:t>
                          </a:r>
                          <a:r>
                            <a:rPr lang="ar-SY" sz="2400" b="1" baseline="0" dirty="0"/>
                            <a:t> المشبعة لكل ملعقة طعام</a:t>
                          </a:r>
                          <a:endParaRPr lang="en-US" sz="2400" b="1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81300824"/>
                      </a:ext>
                    </a:extLst>
                  </a:tr>
                  <a:tr h="62581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ar-SY" sz="2400" b="1" smtClean="0"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num>
                                  <m:den>
                                    <m:r>
                                      <a:rPr lang="ar-SY" sz="2400" b="1" smtClean="0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400" b="1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ar-SY" sz="2400" b="1" dirty="0"/>
                            <a:t>زيت العصفر</a:t>
                          </a:r>
                          <a:endParaRPr lang="en-US" sz="2400" b="1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36669289"/>
                      </a:ext>
                    </a:extLst>
                  </a:tr>
                  <a:tr h="38305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ar-SY" sz="2400" b="1" dirty="0"/>
                            <a:t>1.8</a:t>
                          </a:r>
                          <a:endParaRPr lang="en-US" sz="2400" b="1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ar-SY" sz="2400" b="1" dirty="0"/>
                            <a:t>زيت الزيتون</a:t>
                          </a:r>
                          <a:endParaRPr lang="en-US" sz="2400" b="1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3035777"/>
                      </a:ext>
                    </a:extLst>
                  </a:tr>
                  <a:tr h="4945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ar-SY" sz="2400" b="1" dirty="0"/>
                            <a:t> 7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SY" sz="2400" b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ar-SY" sz="2400" b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endParaRPr lang="en-US" sz="2400" b="1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ar-SY" sz="2400" b="1" dirty="0"/>
                            <a:t>الزبدة</a:t>
                          </a:r>
                          <a:endParaRPr lang="en-US" sz="2400" b="1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16510276"/>
                      </a:ext>
                    </a:extLst>
                  </a:tr>
                  <a:tr h="62686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ar-SY" sz="2400" b="1" smtClean="0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f>
                                  <m:f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ar-SY" sz="2400" b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ar-SY" sz="2400" b="1" smtClean="0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400" b="1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ar-SY" sz="2400" b="1" dirty="0"/>
                            <a:t>الجبنة الدسمة</a:t>
                          </a:r>
                          <a:endParaRPr lang="en-US" sz="2400" b="1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1669746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جدول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26577101"/>
                  </p:ext>
                </p:extLst>
              </p:nvPr>
            </p:nvGraphicFramePr>
            <p:xfrm>
              <a:off x="1313565" y="751296"/>
              <a:ext cx="3116596" cy="3454020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1558298">
                      <a:extLst>
                        <a:ext uri="{9D8B030D-6E8A-4147-A177-3AD203B41FA5}">
                          <a16:colId xmlns:a16="http://schemas.microsoft.com/office/drawing/2014/main" val="915275595"/>
                        </a:ext>
                      </a:extLst>
                    </a:gridCol>
                    <a:gridCol w="1558298">
                      <a:extLst>
                        <a:ext uri="{9D8B030D-6E8A-4147-A177-3AD203B41FA5}">
                          <a16:colId xmlns:a16="http://schemas.microsoft.com/office/drawing/2014/main" val="4247913442"/>
                        </a:ext>
                      </a:extLst>
                    </a:gridCol>
                  </a:tblGrid>
                  <a:tr h="82296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ar-SY" sz="2400" b="1" dirty="0" smtClean="0"/>
                            <a:t>جرامات الدهون</a:t>
                          </a:r>
                          <a:r>
                            <a:rPr lang="ar-SY" sz="2400" b="1" baseline="0" dirty="0" smtClean="0"/>
                            <a:t> المشبعة لكل ملعقة طعام</a:t>
                          </a:r>
                          <a:endParaRPr lang="en-US" sz="2400" b="1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81300824"/>
                      </a:ext>
                    </a:extLst>
                  </a:tr>
                  <a:tr h="777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110938" r="-100000" b="-23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ar-SY" sz="2400" b="1" dirty="0" smtClean="0"/>
                            <a:t>زيت العصفر</a:t>
                          </a:r>
                          <a:endParaRPr lang="en-US" sz="2400" b="1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3666928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ar-SY" sz="2400" b="1" dirty="0" smtClean="0"/>
                            <a:t>1.8</a:t>
                          </a:r>
                          <a:endParaRPr lang="en-US" sz="2400" b="1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ar-SY" sz="2400" b="1" dirty="0" smtClean="0"/>
                            <a:t>زيت الزيتون</a:t>
                          </a:r>
                          <a:endParaRPr lang="en-US" sz="2400" b="1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3035777"/>
                      </a:ext>
                    </a:extLst>
                  </a:tr>
                  <a:tr h="6180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341584" r="-100000" b="-1267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ar-SY" sz="2400" b="1" dirty="0" smtClean="0"/>
                            <a:t>الزبدة</a:t>
                          </a:r>
                          <a:endParaRPr lang="en-US" sz="2400" b="1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16510276"/>
                      </a:ext>
                    </a:extLst>
                  </a:tr>
                  <a:tr h="7785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348438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ar-SY" sz="2400" b="1" dirty="0" smtClean="0"/>
                            <a:t>الجبنة الدسمة</a:t>
                          </a:r>
                          <a:endParaRPr lang="en-US" sz="2400" b="1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1669746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مربع نص 11"/>
              <p:cNvSpPr txBox="1"/>
              <p:nvPr/>
            </p:nvSpPr>
            <p:spPr>
              <a:xfrm>
                <a:off x="10476316" y="1773506"/>
                <a:ext cx="1467856" cy="61016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ar-SY" sz="2800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ar-SY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ar-SY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r>
                      <a:rPr lang="ar-SY" sz="28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ar-SY" sz="2800" dirty="0"/>
                  <a:t>  =</a:t>
                </a:r>
                <a:endParaRPr lang="en-US" sz="2800" dirty="0"/>
              </a:p>
            </p:txBody>
          </p:sp>
        </mc:Choice>
        <mc:Fallback xmlns="">
          <p:sp>
            <p:nvSpPr>
              <p:cNvPr id="12" name="مربع نص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6316" y="1773506"/>
                <a:ext cx="1467856" cy="610167"/>
              </a:xfrm>
              <a:prstGeom prst="rect">
                <a:avLst/>
              </a:prstGeom>
              <a:blipFill>
                <a:blip r:embed="rId3"/>
                <a:stretch>
                  <a:fillRect l="-5833" t="-6000" r="-15000" b="-17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مربع نص 12"/>
              <p:cNvSpPr txBox="1"/>
              <p:nvPr/>
            </p:nvSpPr>
            <p:spPr>
              <a:xfrm>
                <a:off x="9197788" y="1726443"/>
                <a:ext cx="1631014" cy="7042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28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0" i="1" smtClean="0">
                            <a:latin typeface="Cambria Math" panose="02040503050406030204" pitchFamily="18" charset="0"/>
                          </a:rPr>
                          <m:t>   4</m:t>
                        </m:r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ar-SY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ar-SY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ar-SY" sz="2800" dirty="0"/>
                  <a:t>   =</a:t>
                </a:r>
                <a:endParaRPr lang="en-US" sz="2800" dirty="0"/>
              </a:p>
            </p:txBody>
          </p:sp>
        </mc:Choice>
        <mc:Fallback xmlns="">
          <p:sp>
            <p:nvSpPr>
              <p:cNvPr id="13" name="مربع نص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7788" y="1726443"/>
                <a:ext cx="1631014" cy="704295"/>
              </a:xfrm>
              <a:prstGeom prst="rect">
                <a:avLst/>
              </a:prstGeom>
              <a:blipFill>
                <a:blip r:embed="rId4"/>
                <a:stretch>
                  <a:fillRect l="-2622" r="-7491" b="-8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مربع نص 195"/>
              <p:cNvSpPr txBox="1"/>
              <p:nvPr/>
            </p:nvSpPr>
            <p:spPr>
              <a:xfrm>
                <a:off x="8298040" y="1726443"/>
                <a:ext cx="1403259" cy="7042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28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0" i="1" smtClean="0">
                            <a:latin typeface="Cambria Math" panose="02040503050406030204" pitchFamily="18" charset="0"/>
                          </a:rPr>
                          <m:t>  12</m:t>
                        </m:r>
                      </m:num>
                      <m:den>
                        <m:r>
                          <a:rPr lang="ar-SY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ar-SY" sz="2800" dirty="0"/>
                  <a:t>   =</a:t>
                </a:r>
                <a:endParaRPr lang="en-US" sz="2800" dirty="0"/>
              </a:p>
            </p:txBody>
          </p:sp>
        </mc:Choice>
        <mc:Fallback xmlns="">
          <p:sp>
            <p:nvSpPr>
              <p:cNvPr id="196" name="مربع نص 1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8040" y="1726443"/>
                <a:ext cx="1403259" cy="704295"/>
              </a:xfrm>
              <a:prstGeom prst="rect">
                <a:avLst/>
              </a:prstGeom>
              <a:blipFill>
                <a:blip r:embed="rId5"/>
                <a:stretch>
                  <a:fillRect l="-1304" r="-9130" b="-8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مستطيل 13"/>
              <p:cNvSpPr/>
              <p:nvPr/>
            </p:nvSpPr>
            <p:spPr>
              <a:xfrm>
                <a:off x="7805850" y="1721249"/>
                <a:ext cx="542136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ar-SY" sz="2800" b="1" dirty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ar-SY" sz="2800" b="1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مستطيل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5850" y="1721249"/>
                <a:ext cx="542136" cy="714683"/>
              </a:xfrm>
              <a:prstGeom prst="rect">
                <a:avLst/>
              </a:prstGeom>
              <a:blipFill>
                <a:blip r:embed="rId6"/>
                <a:stretch>
                  <a:fillRect l="-20225" b="-7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7" name="مربع نص 196"/>
          <p:cNvSpPr txBox="1"/>
          <p:nvPr/>
        </p:nvSpPr>
        <p:spPr>
          <a:xfrm>
            <a:off x="2675092" y="2581918"/>
            <a:ext cx="93666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b="1" dirty="0"/>
              <a:t>إذا وضعت ليلى نصف ملعقة من الزبدة على قطعة من الخبز</a:t>
            </a:r>
          </a:p>
          <a:p>
            <a:r>
              <a:rPr lang="ar-SY" sz="2800" b="1" dirty="0"/>
              <a:t> </a:t>
            </a:r>
            <a:r>
              <a:rPr lang="ar-SY" sz="2800" b="1" dirty="0">
                <a:solidFill>
                  <a:srgbClr val="FF0000"/>
                </a:solidFill>
              </a:rPr>
              <a:t>فما عدد جرامات الدهون المشبعة التي وضعتها على قطعة الخبز؟</a:t>
            </a:r>
            <a:endParaRPr lang="en-US" sz="28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8" name="مربع نص 197"/>
              <p:cNvSpPr txBox="1"/>
              <p:nvPr/>
            </p:nvSpPr>
            <p:spPr>
              <a:xfrm>
                <a:off x="9884063" y="3493449"/>
                <a:ext cx="2131264" cy="6083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ar-SY" sz="2800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ar-SY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ar-SY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f>
                      <m:fPr>
                        <m:ctrlPr>
                          <a:rPr lang="ar-SY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ar-SY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ar-SY" sz="2800" dirty="0"/>
                  <a:t>  7=</a:t>
                </a:r>
                <a:endParaRPr lang="en-US" sz="2800" dirty="0"/>
              </a:p>
            </p:txBody>
          </p:sp>
        </mc:Choice>
        <mc:Fallback xmlns="">
          <p:sp>
            <p:nvSpPr>
              <p:cNvPr id="198" name="مربع نص 1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4063" y="3493449"/>
                <a:ext cx="2131264" cy="608372"/>
              </a:xfrm>
              <a:prstGeom prst="rect">
                <a:avLst/>
              </a:prstGeom>
              <a:blipFill>
                <a:blip r:embed="rId7"/>
                <a:stretch>
                  <a:fillRect t="-5000" r="-10000" b="-19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1" name="مربع نص 200"/>
              <p:cNvSpPr txBox="1"/>
              <p:nvPr/>
            </p:nvSpPr>
            <p:spPr>
              <a:xfrm>
                <a:off x="8348461" y="3500311"/>
                <a:ext cx="2131264" cy="6154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ar-SY" sz="2800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ar-SY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ar-SY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f>
                      <m:fPr>
                        <m:ctrlPr>
                          <a:rPr lang="ar-SY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ar-SY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ar-SY" sz="2800" dirty="0"/>
                  <a:t> =</a:t>
                </a:r>
                <a:endParaRPr lang="en-US" sz="2800" dirty="0"/>
              </a:p>
            </p:txBody>
          </p:sp>
        </mc:Choice>
        <mc:Fallback xmlns="">
          <p:sp>
            <p:nvSpPr>
              <p:cNvPr id="201" name="مربع نص 2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8461" y="3500311"/>
                <a:ext cx="2131264" cy="615425"/>
              </a:xfrm>
              <a:prstGeom prst="rect">
                <a:avLst/>
              </a:prstGeom>
              <a:blipFill>
                <a:blip r:embed="rId8"/>
                <a:stretch>
                  <a:fillRect t="-3960" r="-10000" b="-18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2" name="مربع نص 201"/>
              <p:cNvSpPr txBox="1"/>
              <p:nvPr/>
            </p:nvSpPr>
            <p:spPr>
              <a:xfrm>
                <a:off x="7328647" y="3466776"/>
                <a:ext cx="1993175" cy="707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28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0" i="1" smtClean="0">
                            <a:latin typeface="Cambria Math" panose="02040503050406030204" pitchFamily="18" charset="0"/>
                          </a:rPr>
                          <m:t>   15</m:t>
                        </m:r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ar-SY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ar-SY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ar-SY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ar-SY" sz="2800" dirty="0"/>
                  <a:t> =</a:t>
                </a:r>
                <a:endParaRPr lang="en-US" sz="2800" dirty="0"/>
              </a:p>
            </p:txBody>
          </p:sp>
        </mc:Choice>
        <mc:Fallback xmlns="">
          <p:sp>
            <p:nvSpPr>
              <p:cNvPr id="202" name="مربع نص 2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8647" y="3466776"/>
                <a:ext cx="1993175" cy="707758"/>
              </a:xfrm>
              <a:prstGeom prst="rect">
                <a:avLst/>
              </a:prstGeom>
              <a:blipFill>
                <a:blip r:embed="rId9"/>
                <a:stretch>
                  <a:fillRect r="-6422" b="-9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3" name="مربع نص 202"/>
              <p:cNvSpPr txBox="1"/>
              <p:nvPr/>
            </p:nvSpPr>
            <p:spPr>
              <a:xfrm>
                <a:off x="6623515" y="3443693"/>
                <a:ext cx="1403259" cy="7042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28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0" i="1" smtClean="0">
                            <a:latin typeface="Cambria Math" panose="02040503050406030204" pitchFamily="18" charset="0"/>
                          </a:rPr>
                          <m:t>  15</m:t>
                        </m:r>
                      </m:num>
                      <m:den>
                        <m:r>
                          <a:rPr lang="ar-SY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ar-SY" sz="2800" dirty="0"/>
                  <a:t>   =</a:t>
                </a:r>
                <a:endParaRPr lang="en-US" sz="2800" dirty="0"/>
              </a:p>
            </p:txBody>
          </p:sp>
        </mc:Choice>
        <mc:Fallback xmlns="">
          <p:sp>
            <p:nvSpPr>
              <p:cNvPr id="203" name="مربع نص 2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3515" y="3443693"/>
                <a:ext cx="1403259" cy="704295"/>
              </a:xfrm>
              <a:prstGeom prst="rect">
                <a:avLst/>
              </a:prstGeom>
              <a:blipFill>
                <a:blip r:embed="rId10"/>
                <a:stretch>
                  <a:fillRect l="-1739" r="-8696" b="-1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4" name="مستطيل 203"/>
              <p:cNvSpPr/>
              <p:nvPr/>
            </p:nvSpPr>
            <p:spPr>
              <a:xfrm>
                <a:off x="4479456" y="5351796"/>
                <a:ext cx="542136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ar-SY" sz="2800" b="1" dirty="0"/>
                  <a:t>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1" i="0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SY" sz="2800" b="1" i="0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04" name="مستطيل 2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456" y="5351796"/>
                <a:ext cx="542136" cy="714683"/>
              </a:xfrm>
              <a:prstGeom prst="rect">
                <a:avLst/>
              </a:prstGeom>
              <a:blipFill>
                <a:blip r:embed="rId11"/>
                <a:stretch>
                  <a:fillRect l="-21348" b="-8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5" name="مربع نص 204"/>
              <p:cNvSpPr txBox="1"/>
              <p:nvPr/>
            </p:nvSpPr>
            <p:spPr>
              <a:xfrm>
                <a:off x="2675092" y="4180241"/>
                <a:ext cx="9366654" cy="1145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2800" b="1" dirty="0"/>
                  <a:t>إذا استخدمت ليلى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1" i="0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SY" sz="2800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ar-SY" sz="2800" b="1" dirty="0"/>
                  <a:t>ملعقة من زيت الزيتون في إعداد طبق من السلطة</a:t>
                </a:r>
              </a:p>
              <a:p>
                <a:r>
                  <a:rPr lang="ar-SY" sz="2800" b="1" dirty="0"/>
                  <a:t> </a:t>
                </a:r>
                <a:r>
                  <a:rPr lang="ar-SY" sz="2800" b="1" dirty="0">
                    <a:solidFill>
                      <a:srgbClr val="FF0000"/>
                    </a:solidFill>
                  </a:rPr>
                  <a:t>فما عدد جرامات الدهون المشبعة التي أضافتها إلى السلطة؟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5" name="مربع نص 2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5092" y="4180241"/>
                <a:ext cx="9366654" cy="1145570"/>
              </a:xfrm>
              <a:prstGeom prst="rect">
                <a:avLst/>
              </a:prstGeom>
              <a:blipFill>
                <a:blip r:embed="rId12"/>
                <a:stretch>
                  <a:fillRect r="-1302" b="-12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6" name="مربع نص 205"/>
              <p:cNvSpPr txBox="1"/>
              <p:nvPr/>
            </p:nvSpPr>
            <p:spPr>
              <a:xfrm>
                <a:off x="9812908" y="5404952"/>
                <a:ext cx="2131264" cy="6083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ar-SY" sz="2800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ar-SY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1.8×2</m:t>
                    </m:r>
                    <m:f>
                      <m:fPr>
                        <m:ctrlPr>
                          <a:rPr lang="ar-SY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ar-SY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ar-SY" sz="2800" dirty="0"/>
                  <a:t> =</a:t>
                </a:r>
                <a:endParaRPr lang="en-US" sz="2800" dirty="0"/>
              </a:p>
            </p:txBody>
          </p:sp>
        </mc:Choice>
        <mc:Fallback xmlns="">
          <p:sp>
            <p:nvSpPr>
              <p:cNvPr id="206" name="مربع نص 2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2908" y="5404952"/>
                <a:ext cx="2131264" cy="608372"/>
              </a:xfrm>
              <a:prstGeom prst="rect">
                <a:avLst/>
              </a:prstGeom>
              <a:blipFill>
                <a:blip r:embed="rId13"/>
                <a:stretch>
                  <a:fillRect t="-5051" r="-10029" b="-191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7" name="مربع نص 206"/>
              <p:cNvSpPr txBox="1"/>
              <p:nvPr/>
            </p:nvSpPr>
            <p:spPr>
              <a:xfrm>
                <a:off x="8030276" y="5352162"/>
                <a:ext cx="2131264" cy="60926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ar-SY" sz="2800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ar-SY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ar-SY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ar-SY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ar-SY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</m:t>
                    </m:r>
                    <m:f>
                      <m:fPr>
                        <m:ctrlPr>
                          <a:rPr lang="ar-SY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ar-SY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ar-SY" sz="2800" dirty="0"/>
                  <a:t> =</a:t>
                </a:r>
                <a:endParaRPr lang="en-US" sz="2800" dirty="0"/>
              </a:p>
            </p:txBody>
          </p:sp>
        </mc:Choice>
        <mc:Fallback xmlns="">
          <p:sp>
            <p:nvSpPr>
              <p:cNvPr id="207" name="مربع نص 2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0276" y="5352162"/>
                <a:ext cx="2131264" cy="609269"/>
              </a:xfrm>
              <a:prstGeom prst="rect">
                <a:avLst/>
              </a:prstGeom>
              <a:blipFill>
                <a:blip r:embed="rId14"/>
                <a:stretch>
                  <a:fillRect t="-5000" r="-10000" b="-1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8" name="مربع نص 207"/>
              <p:cNvSpPr txBox="1"/>
              <p:nvPr/>
            </p:nvSpPr>
            <p:spPr>
              <a:xfrm>
                <a:off x="6166776" y="5369260"/>
                <a:ext cx="2131264" cy="61811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ar-SY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ar-SY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ar-SY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ar-SY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ar-SY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ar-SY" sz="2800" dirty="0"/>
                  <a:t> =</a:t>
                </a:r>
                <a:endParaRPr lang="en-US" sz="2800" dirty="0"/>
              </a:p>
            </p:txBody>
          </p:sp>
        </mc:Choice>
        <mc:Fallback xmlns="">
          <p:sp>
            <p:nvSpPr>
              <p:cNvPr id="208" name="مربع نص 2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6776" y="5369260"/>
                <a:ext cx="2131264" cy="618118"/>
              </a:xfrm>
              <a:prstGeom prst="rect">
                <a:avLst/>
              </a:prstGeom>
              <a:blipFill>
                <a:blip r:embed="rId15"/>
                <a:stretch>
                  <a:fillRect t="-3960" r="-287" b="-178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9" name="مربع نص 208"/>
              <p:cNvSpPr txBox="1"/>
              <p:nvPr/>
            </p:nvSpPr>
            <p:spPr>
              <a:xfrm>
                <a:off x="5335471" y="5332899"/>
                <a:ext cx="1993175" cy="707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28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0" i="1" smtClean="0">
                            <a:latin typeface="Cambria Math" panose="02040503050406030204" pitchFamily="18" charset="0"/>
                          </a:rPr>
                          <m:t>   18</m:t>
                        </m:r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ar-SY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ar-SY" sz="2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ar-SY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ar-SY" sz="2800" dirty="0"/>
                  <a:t> =</a:t>
                </a:r>
                <a:endParaRPr lang="en-US" sz="2800" dirty="0"/>
              </a:p>
            </p:txBody>
          </p:sp>
        </mc:Choice>
        <mc:Fallback xmlns="">
          <p:sp>
            <p:nvSpPr>
              <p:cNvPr id="209" name="مربع نص 2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5471" y="5332899"/>
                <a:ext cx="1993175" cy="707758"/>
              </a:xfrm>
              <a:prstGeom prst="rect">
                <a:avLst/>
              </a:prstGeom>
              <a:blipFill>
                <a:blip r:embed="rId16"/>
                <a:stretch>
                  <a:fillRect r="-6422" b="-9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0" name="مربع نص 209"/>
              <p:cNvSpPr txBox="1"/>
              <p:nvPr/>
            </p:nvSpPr>
            <p:spPr>
              <a:xfrm>
                <a:off x="4707713" y="5334630"/>
                <a:ext cx="1403259" cy="7042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28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0" i="1" smtClean="0">
                            <a:latin typeface="Cambria Math" panose="02040503050406030204" pitchFamily="18" charset="0"/>
                          </a:rPr>
                          <m:t> 9</m:t>
                        </m:r>
                      </m:num>
                      <m:den>
                        <m:r>
                          <a:rPr lang="ar-SY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ar-SY" sz="2800" dirty="0"/>
                  <a:t>   =</a:t>
                </a:r>
                <a:endParaRPr lang="en-US" sz="2800" dirty="0"/>
              </a:p>
            </p:txBody>
          </p:sp>
        </mc:Choice>
        <mc:Fallback xmlns="">
          <p:sp>
            <p:nvSpPr>
              <p:cNvPr id="210" name="مربع نص 2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7713" y="5334630"/>
                <a:ext cx="1403259" cy="704295"/>
              </a:xfrm>
              <a:prstGeom prst="rect">
                <a:avLst/>
              </a:prstGeom>
              <a:blipFill>
                <a:blip r:embed="rId17"/>
                <a:stretch>
                  <a:fillRect r="-9130" b="-8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1" name="مستطيل 210"/>
              <p:cNvSpPr/>
              <p:nvPr/>
            </p:nvSpPr>
            <p:spPr>
              <a:xfrm>
                <a:off x="6230601" y="3468539"/>
                <a:ext cx="542136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ar-SY" sz="2800" b="1" dirty="0"/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1" i="0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ar-SY" sz="2800" b="1" i="0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11" name="مستطيل 2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0601" y="3468539"/>
                <a:ext cx="542136" cy="714683"/>
              </a:xfrm>
              <a:prstGeom prst="rect">
                <a:avLst/>
              </a:prstGeom>
              <a:blipFill>
                <a:blip r:embed="rId18"/>
                <a:stretch>
                  <a:fillRect l="-20225" b="-8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6" name="صورة 125"/>
          <p:cNvPicPr>
            <a:picLocks noChangeAspect="1"/>
          </p:cNvPicPr>
          <p:nvPr/>
        </p:nvPicPr>
        <p:blipFill rotWithShape="1">
          <a:blip r:embed="rId19" cstate="print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2667" b="94556" l="10000" r="90000">
                        <a14:foregroundMark x1="41333" y1="84222" x2="52556" y2="90444"/>
                        <a14:foregroundMark x1="54222" y1="81444" x2="63444" y2="87667"/>
                        <a14:foregroundMark x1="51778" y1="45889" x2="57111" y2="50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391" t="1505" r="16493" b="5597"/>
          <a:stretch/>
        </p:blipFill>
        <p:spPr>
          <a:xfrm>
            <a:off x="157163" y="3536155"/>
            <a:ext cx="1874555" cy="310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1007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animBg="1"/>
      <p:bldP spid="2" grpId="0" animBg="1"/>
      <p:bldP spid="5" grpId="0"/>
      <p:bldP spid="12" grpId="0"/>
      <p:bldP spid="13" grpId="0"/>
      <p:bldP spid="196" grpId="0"/>
      <p:bldP spid="14" grpId="0"/>
      <p:bldP spid="197" grpId="0"/>
      <p:bldP spid="198" grpId="0"/>
      <p:bldP spid="201" grpId="0"/>
      <p:bldP spid="202" grpId="0"/>
      <p:bldP spid="203" grpId="0"/>
      <p:bldP spid="204" grpId="0"/>
      <p:bldP spid="205" grpId="0"/>
      <p:bldP spid="206" grpId="0"/>
      <p:bldP spid="207" grpId="0"/>
      <p:bldP spid="208" grpId="0"/>
      <p:bldP spid="209" grpId="0"/>
      <p:bldP spid="210" grpId="0"/>
      <p:bldP spid="2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0588" y="1947863"/>
            <a:ext cx="3919538" cy="4681955"/>
          </a:xfrm>
          <a:prstGeom prst="rect">
            <a:avLst/>
          </a:prstGeom>
        </p:spPr>
      </p:pic>
      <p:sp>
        <p:nvSpPr>
          <p:cNvPr id="6" name="مستطيل 5"/>
          <p:cNvSpPr/>
          <p:nvPr/>
        </p:nvSpPr>
        <p:spPr>
          <a:xfrm>
            <a:off x="157163" y="371475"/>
            <a:ext cx="11884583" cy="6329363"/>
          </a:xfrm>
          <a:prstGeom prst="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مستطيل مستدير الزوايا 1"/>
          <p:cNvSpPr/>
          <p:nvPr/>
        </p:nvSpPr>
        <p:spPr>
          <a:xfrm>
            <a:off x="3721994" y="239963"/>
            <a:ext cx="8470006" cy="718120"/>
          </a:xfrm>
          <a:prstGeom prst="roundRect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b="1" dirty="0"/>
              <a:t>خطوات </a:t>
            </a:r>
            <a:r>
              <a:rPr lang="ar-SY" sz="2800" b="1" dirty="0">
                <a:solidFill>
                  <a:schemeClr val="bg1"/>
                </a:solidFill>
                <a:latin typeface="STIX2"/>
              </a:rPr>
              <a:t>ضرب الكسور في صورتيها </a:t>
            </a:r>
            <a:r>
              <a:rPr lang="ar-SY" sz="2800" b="1" dirty="0" err="1">
                <a:solidFill>
                  <a:schemeClr val="bg1"/>
                </a:solidFill>
                <a:latin typeface="STIX2"/>
              </a:rPr>
              <a:t>الإعتيادية</a:t>
            </a:r>
            <a:r>
              <a:rPr lang="ar-SY" sz="2800" b="1" dirty="0">
                <a:solidFill>
                  <a:schemeClr val="bg1"/>
                </a:solidFill>
                <a:latin typeface="STIX2"/>
              </a:rPr>
              <a:t> و العشرية</a:t>
            </a:r>
            <a:endParaRPr lang="en-US" sz="2800" b="1" dirty="0"/>
          </a:p>
        </p:txBody>
      </p:sp>
      <p:graphicFrame>
        <p:nvGraphicFramePr>
          <p:cNvPr id="13" name="رسم تخطيطي 12"/>
          <p:cNvGraphicFramePr/>
          <p:nvPr>
            <p:extLst>
              <p:ext uri="{D42A27DB-BD31-4B8C-83A1-F6EECF244321}">
                <p14:modId xmlns:p14="http://schemas.microsoft.com/office/powerpoint/2010/main" val="149124855"/>
              </p:ext>
            </p:extLst>
          </p:nvPr>
        </p:nvGraphicFramePr>
        <p:xfrm>
          <a:off x="1676400" y="1133878"/>
          <a:ext cx="9647314" cy="5495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0311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BE18AC42-5602-4552-A42D-37D01FA051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>
                                            <p:graphicEl>
                                              <a:dgm id="{BE18AC42-5602-4552-A42D-37D01FA051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graphicEl>
                                              <a:dgm id="{BE18AC42-5602-4552-A42D-37D01FA051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>
                                            <p:graphicEl>
                                              <a:dgm id="{BE18AC42-5602-4552-A42D-37D01FA051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E8DC6D41-AD37-4173-B772-D94989FBB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>
                                            <p:graphicEl>
                                              <a:dgm id="{E8DC6D41-AD37-4173-B772-D94989FBB1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graphicEl>
                                              <a:dgm id="{E8DC6D41-AD37-4173-B772-D94989FBB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>
                                            <p:graphicEl>
                                              <a:dgm id="{E8DC6D41-AD37-4173-B772-D94989FBB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B6097D79-1D7E-40EF-91C5-33057EBABD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>
                                            <p:graphicEl>
                                              <a:dgm id="{B6097D79-1D7E-40EF-91C5-33057EBABD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>
                                            <p:graphicEl>
                                              <a:dgm id="{B6097D79-1D7E-40EF-91C5-33057EBABD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>
                                            <p:graphicEl>
                                              <a:dgm id="{B6097D79-1D7E-40EF-91C5-33057EBABD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0718AAF3-9DD3-4728-AD8B-072EABC3B3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>
                                            <p:graphicEl>
                                              <a:dgm id="{0718AAF3-9DD3-4728-AD8B-072EABC3B3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>
                                            <p:graphicEl>
                                              <a:dgm id="{0718AAF3-9DD3-4728-AD8B-072EABC3B3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>
                                            <p:graphicEl>
                                              <a:dgm id="{0718AAF3-9DD3-4728-AD8B-072EABC3B3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62BE32DC-3B97-44D8-922F-4ADB5B9E6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>
                                            <p:graphicEl>
                                              <a:dgm id="{62BE32DC-3B97-44D8-922F-4ADB5B9E62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>
                                            <p:graphicEl>
                                              <a:dgm id="{62BE32DC-3B97-44D8-922F-4ADB5B9E6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>
                                            <p:graphicEl>
                                              <a:dgm id="{62BE32DC-3B97-44D8-922F-4ADB5B9E6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Graphic spid="13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57163" y="371475"/>
            <a:ext cx="11884583" cy="6329363"/>
          </a:xfrm>
          <a:prstGeom prst="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رابط مستقيم 2"/>
          <p:cNvCxnSpPr/>
          <p:nvPr/>
        </p:nvCxnSpPr>
        <p:spPr>
          <a:xfrm flipH="1">
            <a:off x="6320596" y="371475"/>
            <a:ext cx="50891" cy="6329363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مستطيل مستدير الزوايا 3"/>
          <p:cNvSpPr/>
          <p:nvPr/>
        </p:nvSpPr>
        <p:spPr>
          <a:xfrm>
            <a:off x="10327246" y="53371"/>
            <a:ext cx="1864754" cy="718120"/>
          </a:xfrm>
          <a:prstGeom prst="roundRect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b="1" dirty="0"/>
              <a:t>الأمثلة</a:t>
            </a:r>
            <a:endParaRPr lang="en-US" sz="2800" b="1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625" l="10000" r="90000">
                        <a14:foregroundMark x1="28750" y1="26250" x2="33125" y2="11250"/>
                        <a14:foregroundMark x1="23750" y1="78125" x2="23750" y2="90625"/>
                        <a14:foregroundMark x1="32500" y1="75625" x2="33125" y2="906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619" y="4668974"/>
            <a:ext cx="2379668" cy="237966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مربع نص 5"/>
              <p:cNvSpPr txBox="1"/>
              <p:nvPr/>
            </p:nvSpPr>
            <p:spPr>
              <a:xfrm>
                <a:off x="9489808" y="1238838"/>
                <a:ext cx="2131264" cy="7187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ar-SY" sz="3200" b="1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ar-SY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ar-SY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ar-SY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r>
                      <a:rPr lang="ar-SY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ar-SY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ar-SY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ar-SY" sz="3200" b="1" dirty="0">
                    <a:solidFill>
                      <a:srgbClr val="FF0000"/>
                    </a:solidFill>
                  </a:rPr>
                  <a:t> 4 =</a:t>
                </a:r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مربع نص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9808" y="1238838"/>
                <a:ext cx="2131264" cy="718787"/>
              </a:xfrm>
              <a:prstGeom prst="rect">
                <a:avLst/>
              </a:prstGeom>
              <a:blipFill>
                <a:blip r:embed="rId4"/>
                <a:stretch>
                  <a:fillRect l="-6877" t="-1695" r="-11461" b="-17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مربع نص 6"/>
              <p:cNvSpPr txBox="1"/>
              <p:nvPr/>
            </p:nvSpPr>
            <p:spPr>
              <a:xfrm>
                <a:off x="3970164" y="1220896"/>
                <a:ext cx="2131264" cy="7090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ar-SY" sz="2800" b="1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ar-SY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ar-SY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ar-SY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ar-SY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ar-SY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ar-SY" sz="2800" b="1" dirty="0">
                    <a:solidFill>
                      <a:srgbClr val="FF0000"/>
                    </a:solidFill>
                  </a:rPr>
                  <a:t> =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مربع نص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164" y="1220896"/>
                <a:ext cx="2131264" cy="709040"/>
              </a:xfrm>
              <a:prstGeom prst="rect">
                <a:avLst/>
              </a:prstGeom>
              <a:blipFill>
                <a:blip r:embed="rId5"/>
                <a:stretch>
                  <a:fillRect r="-10000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مربع نص 8"/>
              <p:cNvSpPr txBox="1"/>
              <p:nvPr/>
            </p:nvSpPr>
            <p:spPr>
              <a:xfrm>
                <a:off x="7217378" y="1238838"/>
                <a:ext cx="2131264" cy="7187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ar-SY" sz="32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𝟑𝟓</m:t>
                        </m:r>
                      </m:num>
                      <m:den>
                        <m:r>
                          <a:rPr lang="ar-SY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ar-SY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f>
                      <m:fPr>
                        <m:ctrlPr>
                          <a:rPr lang="ar-SY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𝟒𝟎</m:t>
                        </m:r>
                      </m:num>
                      <m:den>
                        <m:r>
                          <a:rPr lang="ar-SY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9" name="مربع نص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7378" y="1238838"/>
                <a:ext cx="2131264" cy="718787"/>
              </a:xfrm>
              <a:prstGeom prst="rect">
                <a:avLst/>
              </a:prstGeom>
              <a:blipFill>
                <a:blip r:embed="rId6"/>
                <a:stretch>
                  <a:fillRect t="-1695" r="-11143" b="-17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مربع نص 9"/>
              <p:cNvSpPr txBox="1"/>
              <p:nvPr/>
            </p:nvSpPr>
            <p:spPr>
              <a:xfrm>
                <a:off x="6899376" y="2586647"/>
                <a:ext cx="2836033" cy="8111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ar-SY" sz="3200" b="1" dirty="0"/>
                  <a:t>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 smtClean="0">
                            <a:latin typeface="Cambria Math" panose="02040503050406030204" pitchFamily="18" charset="0"/>
                          </a:rPr>
                          <m:t>𝟑𝟓</m:t>
                        </m:r>
                        <m:r>
                          <a:rPr lang="ar-SY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ar-SY" sz="3200" b="1" i="1" smtClean="0">
                            <a:latin typeface="Cambria Math" panose="02040503050406030204" pitchFamily="18" charset="0"/>
                          </a:rPr>
                          <m:t>𝟒𝟎</m:t>
                        </m:r>
                      </m:num>
                      <m:den>
                        <m:r>
                          <a:rPr lang="ar-SY" sz="32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ar-SY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ar-SY" sz="32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ar-SY" sz="3200" b="1" dirty="0"/>
                  <a:t>          </a:t>
                </a:r>
                <a:endParaRPr lang="en-US" sz="3200" b="1" dirty="0"/>
              </a:p>
            </p:txBody>
          </p:sp>
        </mc:Choice>
        <mc:Fallback xmlns="">
          <p:sp>
            <p:nvSpPr>
              <p:cNvPr id="10" name="مربع نص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9376" y="2586647"/>
                <a:ext cx="2836033" cy="811119"/>
              </a:xfrm>
              <a:prstGeom prst="rect">
                <a:avLst/>
              </a:prstGeom>
              <a:blipFill>
                <a:blip r:embed="rId7"/>
                <a:stretch>
                  <a:fillRect l="-4731" r="-5376" b="-9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مربع نص 10"/>
          <p:cNvSpPr txBox="1"/>
          <p:nvPr/>
        </p:nvSpPr>
        <p:spPr>
          <a:xfrm>
            <a:off x="7599252" y="3868482"/>
            <a:ext cx="21323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Y" sz="3200" b="1" dirty="0"/>
              <a:t>= 25          </a:t>
            </a:r>
            <a:endParaRPr lang="en-US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مربع نص 11"/>
              <p:cNvSpPr txBox="1"/>
              <p:nvPr/>
            </p:nvSpPr>
            <p:spPr>
              <a:xfrm>
                <a:off x="1982953" y="1165541"/>
                <a:ext cx="2131264" cy="7100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ar-SY" sz="32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ar-SY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ar-SY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f>
                      <m:fPr>
                        <m:ctrlPr>
                          <a:rPr lang="ar-SY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ar-SY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2" name="مربع نص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2953" y="1165541"/>
                <a:ext cx="2131264" cy="710066"/>
              </a:xfrm>
              <a:prstGeom prst="rect">
                <a:avLst/>
              </a:prstGeom>
              <a:blipFill>
                <a:blip r:embed="rId8"/>
                <a:stretch>
                  <a:fillRect t="-3419" r="-11429" b="-170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مربع نص 12"/>
              <p:cNvSpPr txBox="1"/>
              <p:nvPr/>
            </p:nvSpPr>
            <p:spPr>
              <a:xfrm>
                <a:off x="1877942" y="2285726"/>
                <a:ext cx="2836033" cy="802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ar-SY" sz="3200" b="1" dirty="0"/>
                  <a:t>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ar-SY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ar-SY" sz="32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ar-SY" sz="32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ar-SY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ar-SY" sz="32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ar-SY" sz="3200" b="1" dirty="0"/>
                  <a:t>          </a:t>
                </a:r>
                <a:endParaRPr lang="en-US" sz="3200" b="1" dirty="0"/>
              </a:p>
            </p:txBody>
          </p:sp>
        </mc:Choice>
        <mc:Fallback xmlns="">
          <p:sp>
            <p:nvSpPr>
              <p:cNvPr id="13" name="مربع نص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7942" y="2285726"/>
                <a:ext cx="2836033" cy="802399"/>
              </a:xfrm>
              <a:prstGeom prst="rect">
                <a:avLst/>
              </a:prstGeom>
              <a:blipFill>
                <a:blip r:embed="rId9"/>
                <a:stretch>
                  <a:fillRect l="-4516" r="-5591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مربع نص 13"/>
              <p:cNvSpPr txBox="1"/>
              <p:nvPr/>
            </p:nvSpPr>
            <p:spPr>
              <a:xfrm>
                <a:off x="2449261" y="3658562"/>
                <a:ext cx="2263760" cy="8013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ar-SY" sz="3200" b="1" dirty="0"/>
                  <a:t>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ar-SY" sz="3200" b="1" i="1" smtClean="0">
                            <a:latin typeface="Cambria Math" panose="02040503050406030204" pitchFamily="18" charset="0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ar-SY" sz="3200" b="1" dirty="0"/>
                  <a:t>          </a:t>
                </a:r>
                <a:endParaRPr lang="en-US" sz="3200" b="1" dirty="0"/>
              </a:p>
            </p:txBody>
          </p:sp>
        </mc:Choice>
        <mc:Fallback xmlns="">
          <p:sp>
            <p:nvSpPr>
              <p:cNvPr id="14" name="مربع نص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9261" y="3658562"/>
                <a:ext cx="2263760" cy="801373"/>
              </a:xfrm>
              <a:prstGeom prst="rect">
                <a:avLst/>
              </a:prstGeom>
              <a:blipFill>
                <a:blip r:embed="rId10"/>
                <a:stretch>
                  <a:fillRect l="-6199" r="-6739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صورة 14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99262" l="0" r="99462">
                        <a14:foregroundMark x1="36559" y1="14391" x2="66667" y2="23616"/>
                        <a14:foregroundMark x1="32796" y1="23616" x2="53226" y2="13653"/>
                        <a14:foregroundMark x1="55914" y1="38376" x2="43548" y2="59410"/>
                        <a14:foregroundMark x1="61290" y1="40590" x2="70430" y2="50923"/>
                        <a14:foregroundMark x1="50538" y1="31734" x2="53226" y2="61624"/>
                        <a14:foregroundMark x1="25269" y1="39852" x2="51075" y2="43542"/>
                        <a14:foregroundMark x1="44086" y1="85240" x2="32258" y2="95941"/>
                        <a14:foregroundMark x1="41935" y1="89299" x2="38172" y2="94096"/>
                        <a14:foregroundMark x1="67204" y1="85978" x2="73118" y2="94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4534" y="3147457"/>
            <a:ext cx="2493400" cy="363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5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مربع نص 3"/>
              <p:cNvSpPr txBox="1"/>
              <p:nvPr/>
            </p:nvSpPr>
            <p:spPr>
              <a:xfrm>
                <a:off x="11169050" y="1257288"/>
                <a:ext cx="579550" cy="10111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4" name="مربع نص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9050" y="1257288"/>
                <a:ext cx="579550" cy="10111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مربع نص 4"/>
              <p:cNvSpPr txBox="1"/>
              <p:nvPr/>
            </p:nvSpPr>
            <p:spPr>
              <a:xfrm>
                <a:off x="9562906" y="1187342"/>
                <a:ext cx="579550" cy="1129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ar-SY" sz="36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5" name="مربع نص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2906" y="1187342"/>
                <a:ext cx="579550" cy="11294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يساوي 6"/>
          <p:cNvSpPr/>
          <p:nvPr/>
        </p:nvSpPr>
        <p:spPr>
          <a:xfrm>
            <a:off x="8493913" y="1677365"/>
            <a:ext cx="707612" cy="499678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6371487" y="636603"/>
            <a:ext cx="2365613" cy="938249"/>
          </a:xfrm>
          <a:prstGeom prst="roundRect">
            <a:avLst/>
          </a:prstGeom>
          <a:solidFill>
            <a:srgbClr val="FF0066"/>
          </a:solidFill>
          <a:ln w="57150">
            <a:solidFill>
              <a:srgbClr val="FF0066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400" b="1" dirty="0"/>
              <a:t>المضاعف المشترك الأصغر = 6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مربع نص 9"/>
              <p:cNvSpPr txBox="1"/>
              <p:nvPr/>
            </p:nvSpPr>
            <p:spPr>
              <a:xfrm>
                <a:off x="9214854" y="3053944"/>
                <a:ext cx="579550" cy="10111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0" name="مربع نص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4854" y="3053944"/>
                <a:ext cx="579550" cy="101111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مربع نص 10"/>
              <p:cNvSpPr txBox="1"/>
              <p:nvPr/>
            </p:nvSpPr>
            <p:spPr>
              <a:xfrm>
                <a:off x="10761002" y="2971418"/>
                <a:ext cx="579550" cy="1129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ar-SY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ar-SY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ar-SY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ar-SY" sz="3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11" name="مربع نص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1002" y="2971418"/>
                <a:ext cx="579550" cy="1129476"/>
              </a:xfrm>
              <a:prstGeom prst="rect">
                <a:avLst/>
              </a:prstGeom>
              <a:blipFill>
                <a:blip r:embed="rId6"/>
                <a:stretch>
                  <a:fillRect r="-11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يساوي 12"/>
          <p:cNvSpPr/>
          <p:nvPr/>
        </p:nvSpPr>
        <p:spPr>
          <a:xfrm>
            <a:off x="8468542" y="3337071"/>
            <a:ext cx="707612" cy="499678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مربع نص 13"/>
              <p:cNvSpPr txBox="1"/>
              <p:nvPr/>
            </p:nvSpPr>
            <p:spPr>
              <a:xfrm>
                <a:off x="11321262" y="4447158"/>
                <a:ext cx="579550" cy="10111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4" name="مربع نص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1262" y="4447158"/>
                <a:ext cx="579550" cy="101111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مربع نص 15"/>
              <p:cNvSpPr txBox="1"/>
              <p:nvPr/>
            </p:nvSpPr>
            <p:spPr>
              <a:xfrm>
                <a:off x="9625931" y="4428851"/>
                <a:ext cx="579550" cy="10111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6" name="مربع نص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5931" y="4428851"/>
                <a:ext cx="579550" cy="101111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يساوي 16"/>
          <p:cNvSpPr/>
          <p:nvPr/>
        </p:nvSpPr>
        <p:spPr>
          <a:xfrm>
            <a:off x="8554617" y="4720284"/>
            <a:ext cx="707612" cy="499678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مربع نص 17"/>
              <p:cNvSpPr txBox="1"/>
              <p:nvPr/>
            </p:nvSpPr>
            <p:spPr>
              <a:xfrm>
                <a:off x="7725616" y="4560959"/>
                <a:ext cx="579550" cy="1024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8" name="مربع نص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5616" y="4560959"/>
                <a:ext cx="579550" cy="102431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مربع نص 18"/>
              <p:cNvSpPr txBox="1"/>
              <p:nvPr/>
            </p:nvSpPr>
            <p:spPr>
              <a:xfrm>
                <a:off x="4914030" y="1611149"/>
                <a:ext cx="910082" cy="9019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latin typeface="Cambria Math" panose="02040503050406030204" pitchFamily="18" charset="0"/>
                        </a:rPr>
                        <m:t>𝟐</m:t>
                      </m:r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9" name="مربع نص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4030" y="1611149"/>
                <a:ext cx="910082" cy="90197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مربع نص 19"/>
              <p:cNvSpPr txBox="1"/>
              <p:nvPr/>
            </p:nvSpPr>
            <p:spPr>
              <a:xfrm>
                <a:off x="2838486" y="1633106"/>
                <a:ext cx="910082" cy="8038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3200" b="1" dirty="0"/>
                  <a:t>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ar-SY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0" name="مربع نص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486" y="1633106"/>
                <a:ext cx="910082" cy="803810"/>
              </a:xfrm>
              <a:prstGeom prst="rect">
                <a:avLst/>
              </a:prstGeom>
              <a:blipFill>
                <a:blip r:embed="rId11"/>
                <a:stretch>
                  <a:fillRect l="-671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يساوي 21"/>
          <p:cNvSpPr/>
          <p:nvPr/>
        </p:nvSpPr>
        <p:spPr>
          <a:xfrm>
            <a:off x="2091311" y="1912777"/>
            <a:ext cx="707612" cy="499678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3" name="مستطيل مستدير الزوايا 22"/>
          <p:cNvSpPr/>
          <p:nvPr/>
        </p:nvSpPr>
        <p:spPr>
          <a:xfrm>
            <a:off x="121268" y="700153"/>
            <a:ext cx="2220734" cy="1093431"/>
          </a:xfrm>
          <a:prstGeom prst="round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400" b="1" dirty="0"/>
              <a:t>المضاعف المشترك الأصغر = </a:t>
            </a:r>
            <a:r>
              <a:rPr lang="en-US" sz="2400" b="1" dirty="0"/>
              <a:t>40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مربع نص 23"/>
              <p:cNvSpPr txBox="1"/>
              <p:nvPr/>
            </p:nvSpPr>
            <p:spPr>
              <a:xfrm>
                <a:off x="4617368" y="2984081"/>
                <a:ext cx="1318503" cy="10277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𝟐</m:t>
                      </m:r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4" name="مربع نص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7368" y="2984081"/>
                <a:ext cx="1318503" cy="102771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مربع نص 24"/>
              <p:cNvSpPr txBox="1"/>
              <p:nvPr/>
            </p:nvSpPr>
            <p:spPr>
              <a:xfrm>
                <a:off x="2379115" y="3108121"/>
                <a:ext cx="1602414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3600" b="1" dirty="0"/>
                  <a:t>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  <m:r>
                          <a:rPr lang="ar-SY" sz="3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ar-SY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  <m:r>
                          <a:rPr lang="ar-SY" sz="3600" b="1" i="1" smtClean="0">
                            <a:latin typeface="Cambria Math" panose="02040503050406030204" pitchFamily="18" charset="0"/>
                          </a:rPr>
                          <m:t>𝟐𝟎</m:t>
                        </m:r>
                      </m:den>
                    </m:f>
                  </m:oMath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25" name="مربع نص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9115" y="3108121"/>
                <a:ext cx="1602414" cy="892552"/>
              </a:xfrm>
              <a:prstGeom prst="rect">
                <a:avLst/>
              </a:prstGeom>
              <a:blipFill>
                <a:blip r:embed="rId13"/>
                <a:stretch>
                  <a:fillRect b="-10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يساوي 26"/>
          <p:cNvSpPr/>
          <p:nvPr/>
        </p:nvSpPr>
        <p:spPr>
          <a:xfrm>
            <a:off x="2080948" y="3123448"/>
            <a:ext cx="707612" cy="499678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مربع نص 28"/>
              <p:cNvSpPr txBox="1"/>
              <p:nvPr/>
            </p:nvSpPr>
            <p:spPr>
              <a:xfrm>
                <a:off x="4617368" y="4166313"/>
                <a:ext cx="1318503" cy="10275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𝟐</m:t>
                      </m:r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𝟒𝟎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9" name="مربع نص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7368" y="4166313"/>
                <a:ext cx="1318503" cy="102752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مربع نص 29"/>
              <p:cNvSpPr txBox="1"/>
              <p:nvPr/>
            </p:nvSpPr>
            <p:spPr>
              <a:xfrm>
                <a:off x="2880656" y="4148199"/>
                <a:ext cx="910082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3600" b="1" dirty="0"/>
                  <a:t>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6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𝟒𝟎</m:t>
                        </m:r>
                      </m:den>
                    </m:f>
                  </m:oMath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30" name="مربع نص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0656" y="4148199"/>
                <a:ext cx="910082" cy="892552"/>
              </a:xfrm>
              <a:prstGeom prst="rect">
                <a:avLst/>
              </a:prstGeom>
              <a:blipFill>
                <a:blip r:embed="rId15"/>
                <a:stretch>
                  <a:fillRect l="-12752" b="-102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يساوي 30"/>
          <p:cNvSpPr/>
          <p:nvPr/>
        </p:nvSpPr>
        <p:spPr>
          <a:xfrm>
            <a:off x="2072087" y="4344636"/>
            <a:ext cx="707612" cy="499678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مربع نص 34"/>
              <p:cNvSpPr txBox="1"/>
              <p:nvPr/>
            </p:nvSpPr>
            <p:spPr>
              <a:xfrm>
                <a:off x="463649" y="4166313"/>
                <a:ext cx="1318503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3600" b="1" dirty="0"/>
                  <a:t>7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600" b="1" i="1" smtClean="0"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𝟒𝟎</m:t>
                        </m:r>
                      </m:den>
                    </m:f>
                  </m:oMath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35" name="مربع نص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49" y="4166313"/>
                <a:ext cx="1318503" cy="892552"/>
              </a:xfrm>
              <a:prstGeom prst="rect">
                <a:avLst/>
              </a:prstGeom>
              <a:blipFill>
                <a:blip r:embed="rId16"/>
                <a:stretch>
                  <a:fillRect b="-102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مستطيل 39"/>
          <p:cNvSpPr/>
          <p:nvPr/>
        </p:nvSpPr>
        <p:spPr>
          <a:xfrm>
            <a:off x="7536012" y="4447158"/>
            <a:ext cx="957901" cy="1327924"/>
          </a:xfrm>
          <a:prstGeom prst="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مستطيل 42"/>
          <p:cNvSpPr/>
          <p:nvPr/>
        </p:nvSpPr>
        <p:spPr>
          <a:xfrm>
            <a:off x="949034" y="3948627"/>
            <a:ext cx="957901" cy="1327924"/>
          </a:xfrm>
          <a:prstGeom prst="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متقاطع 45"/>
          <p:cNvSpPr/>
          <p:nvPr/>
        </p:nvSpPr>
        <p:spPr>
          <a:xfrm>
            <a:off x="10057560" y="3273524"/>
            <a:ext cx="594063" cy="638279"/>
          </a:xfrm>
          <a:prstGeom prst="plus">
            <a:avLst>
              <a:gd name="adj" fmla="val 37025"/>
            </a:avLst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متقاطع 46"/>
          <p:cNvSpPr/>
          <p:nvPr/>
        </p:nvSpPr>
        <p:spPr>
          <a:xfrm>
            <a:off x="10420399" y="4701311"/>
            <a:ext cx="594063" cy="638279"/>
          </a:xfrm>
          <a:prstGeom prst="plus">
            <a:avLst>
              <a:gd name="adj" fmla="val 37025"/>
            </a:avLst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متقاطع 47"/>
          <p:cNvSpPr/>
          <p:nvPr/>
        </p:nvSpPr>
        <p:spPr>
          <a:xfrm>
            <a:off x="4017639" y="1802096"/>
            <a:ext cx="594063" cy="638279"/>
          </a:xfrm>
          <a:prstGeom prst="plus">
            <a:avLst>
              <a:gd name="adj" fmla="val 37025"/>
            </a:avLst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متقاطع 48"/>
          <p:cNvSpPr/>
          <p:nvPr/>
        </p:nvSpPr>
        <p:spPr>
          <a:xfrm>
            <a:off x="3980890" y="3143947"/>
            <a:ext cx="594063" cy="638279"/>
          </a:xfrm>
          <a:prstGeom prst="plus">
            <a:avLst>
              <a:gd name="adj" fmla="val 37025"/>
            </a:avLst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متقاطع 49"/>
          <p:cNvSpPr/>
          <p:nvPr/>
        </p:nvSpPr>
        <p:spPr>
          <a:xfrm>
            <a:off x="4003006" y="4249078"/>
            <a:ext cx="594063" cy="638279"/>
          </a:xfrm>
          <a:prstGeom prst="plus">
            <a:avLst>
              <a:gd name="adj" fmla="val 37025"/>
            </a:avLst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  <p:bldP spid="9" grpId="0" animBg="1"/>
      <p:bldP spid="10" grpId="0"/>
      <p:bldP spid="11" grpId="0"/>
      <p:bldP spid="13" grpId="0" animBg="1"/>
      <p:bldP spid="14" grpId="0"/>
      <p:bldP spid="16" grpId="0"/>
      <p:bldP spid="17" grpId="0" animBg="1"/>
      <p:bldP spid="18" grpId="0"/>
      <p:bldP spid="19" grpId="0"/>
      <p:bldP spid="20" grpId="0"/>
      <p:bldP spid="22" grpId="0" animBg="1"/>
      <p:bldP spid="23" grpId="0" animBg="1"/>
      <p:bldP spid="24" grpId="0"/>
      <p:bldP spid="25" grpId="0"/>
      <p:bldP spid="27" grpId="0" animBg="1"/>
      <p:bldP spid="29" grpId="0"/>
      <p:bldP spid="30" grpId="0"/>
      <p:bldP spid="31" grpId="0" animBg="1"/>
      <p:bldP spid="35" grpId="0"/>
      <p:bldP spid="40" grpId="0" animBg="1"/>
      <p:bldP spid="43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E4CF1D-8303-4C28-8204-AF27FA3A6B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BA03B2A-E903-4957-A219-A3BADE2BD8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صورة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3472D628-8C2C-4F4A-BBCD-DE26ECD536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87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156</Words>
  <Application>Microsoft Office PowerPoint</Application>
  <PresentationFormat>شاشة عريضة</PresentationFormat>
  <Paragraphs>65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dmmrb1991@gmail.com</cp:lastModifiedBy>
  <cp:revision>41</cp:revision>
  <dcterms:created xsi:type="dcterms:W3CDTF">2021-03-16T21:19:49Z</dcterms:created>
  <dcterms:modified xsi:type="dcterms:W3CDTF">2021-03-24T15:52:01Z</dcterms:modified>
</cp:coreProperties>
</file>