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881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19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3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2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8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2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1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8B43-A052-4F9C-A457-13970C403EB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4BBB73-E8B5-4784-A606-9EC00488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3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FBFD80-74EC-4DB4-8795-85F3D9277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677" y="575734"/>
            <a:ext cx="7766936" cy="1646302"/>
          </a:xfrm>
        </p:spPr>
        <p:txBody>
          <a:bodyPr/>
          <a:lstStyle/>
          <a:p>
            <a:pPr algn="ctr" rtl="1"/>
            <a:r>
              <a:rPr lang="ar-S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</a:rPr>
              <a:t>تقرير مادة الرياضيات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574B345-25E7-45AD-95FA-3FF7205D1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85073"/>
            <a:ext cx="7766936" cy="2364035"/>
          </a:xfrm>
        </p:spPr>
        <p:txBody>
          <a:bodyPr>
            <a:normAutofit/>
          </a:bodyPr>
          <a:lstStyle/>
          <a:p>
            <a:pPr algn="ctr" rtl="1"/>
            <a:r>
              <a:rPr lang="ar-S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اسم الطالب :......................</a:t>
            </a:r>
          </a:p>
          <a:p>
            <a:pPr algn="ctr" rtl="1"/>
            <a:r>
              <a:rPr lang="ar-S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الصف :</a:t>
            </a:r>
          </a:p>
          <a:p>
            <a:pPr algn="ctr" rtl="1"/>
            <a:r>
              <a:rPr lang="ar-S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عاشر /..............................</a:t>
            </a:r>
            <a:endParaRPr lang="en-US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0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C455BE-B051-4772-8283-014609E0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البعد بين نقطة ومستقيم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677A66D-CF53-4FFD-961E-AA97D9DFA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664703"/>
            <a:ext cx="9344340" cy="176429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FF0000"/>
                </a:solidFill>
              </a:rPr>
              <a:t>بعد نقطة عن مستقيم </a:t>
            </a:r>
            <a:r>
              <a:rPr lang="ar-SA" sz="2400" b="1" dirty="0">
                <a:solidFill>
                  <a:schemeClr val="accent2"/>
                </a:solidFill>
              </a:rPr>
              <a:t>هو طول القطعة العمودية المرسومة من النقطة على الخط المستقيم وهي أقصر مسافة بينهما</a:t>
            </a:r>
          </a:p>
          <a:p>
            <a:pPr algn="r" rtl="1">
              <a:lnSpc>
                <a:spcPct val="150000"/>
              </a:lnSpc>
            </a:pPr>
            <a:endParaRPr lang="ar-SA" sz="2000" b="1" dirty="0"/>
          </a:p>
          <a:p>
            <a:pPr marL="0" indent="0" algn="r" rtl="1">
              <a:lnSpc>
                <a:spcPct val="150000"/>
              </a:lnSpc>
              <a:buNone/>
            </a:pPr>
            <a:endParaRPr lang="ar-SA" sz="2000" b="1" dirty="0"/>
          </a:p>
          <a:p>
            <a:pPr algn="r" rtl="1">
              <a:lnSpc>
                <a:spcPct val="150000"/>
              </a:lnSpc>
            </a:pPr>
            <a:endParaRPr lang="ar-SA" sz="2000" b="1" dirty="0"/>
          </a:p>
          <a:p>
            <a:pPr marL="0" indent="0" algn="r" rtl="1">
              <a:lnSpc>
                <a:spcPct val="150000"/>
              </a:lnSpc>
              <a:buNone/>
            </a:pPr>
            <a:endParaRPr lang="en-US" sz="2000" b="1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03F74AC-14C4-4C7E-925F-7FF6D460EBE0}"/>
              </a:ext>
            </a:extLst>
          </p:cNvPr>
          <p:cNvSpPr txBox="1"/>
          <p:nvPr/>
        </p:nvSpPr>
        <p:spPr>
          <a:xfrm>
            <a:off x="337625" y="3995225"/>
            <a:ext cx="292608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إذا كانت د تنتمي إلى المستقيم ل فالبعد بينهما يساوي الصفر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0156C05D-1428-42EE-A38E-6715201695DE}"/>
                  </a:ext>
                </a:extLst>
              </p:cNvPr>
              <p:cNvSpPr txBox="1"/>
              <p:nvPr/>
            </p:nvSpPr>
            <p:spPr>
              <a:xfrm>
                <a:off x="3263705" y="3868615"/>
                <a:ext cx="75824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SA" b="1" dirty="0">
                    <a:solidFill>
                      <a:srgbClr val="0070C0"/>
                    </a:solidFill>
                  </a:rPr>
                  <a:t>إذا كانت معادلة المستقيم على الصورة ل :</a:t>
                </a:r>
                <a:r>
                  <a:rPr lang="ar-SA" b="1" dirty="0">
                    <a:solidFill>
                      <a:srgbClr val="FFC000"/>
                    </a:solidFill>
                  </a:rPr>
                  <a:t> أ </a:t>
                </a:r>
                <a:r>
                  <a:rPr lang="ar-SA" b="1" dirty="0">
                    <a:solidFill>
                      <a:srgbClr val="0070C0"/>
                    </a:solidFill>
                  </a:rPr>
                  <a:t>س+</a:t>
                </a:r>
                <a:r>
                  <a:rPr lang="ar-SA" b="1" dirty="0">
                    <a:solidFill>
                      <a:srgbClr val="FFC000"/>
                    </a:solidFill>
                  </a:rPr>
                  <a:t>ب</a:t>
                </a:r>
                <a:r>
                  <a:rPr lang="ar-SA" b="1" dirty="0">
                    <a:solidFill>
                      <a:srgbClr val="0070C0"/>
                    </a:solidFill>
                  </a:rPr>
                  <a:t> ص + </a:t>
                </a:r>
                <a:r>
                  <a:rPr lang="ar-SA" b="1" dirty="0">
                    <a:solidFill>
                      <a:srgbClr val="FFC000"/>
                    </a:solidFill>
                  </a:rPr>
                  <a:t>جـ</a:t>
                </a:r>
                <a:r>
                  <a:rPr lang="ar-SA" b="1" dirty="0">
                    <a:solidFill>
                      <a:srgbClr val="0070C0"/>
                    </a:solidFill>
                  </a:rPr>
                  <a:t> =0 ,فإن البعد ف بين النقطة د ( س</a:t>
                </a:r>
                <a14:m>
                  <m:oMath xmlns:m="http://schemas.openxmlformats.org/officeDocument/2006/math">
                    <m:r>
                      <a:rPr lang="ar-SA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ar-SA" b="1" dirty="0">
                    <a:solidFill>
                      <a:srgbClr val="0070C0"/>
                    </a:solidFill>
                  </a:rPr>
                  <a:t> ,ص</a:t>
                </a:r>
                <a:r>
                  <a:rPr lang="ar-SA" sz="1000" b="1" dirty="0">
                    <a:solidFill>
                      <a:srgbClr val="0070C0"/>
                    </a:solidFill>
                  </a:rPr>
                  <a:t>1 </a:t>
                </a:r>
                <a:r>
                  <a:rPr lang="ar-SA" b="1" dirty="0">
                    <a:solidFill>
                      <a:srgbClr val="0070C0"/>
                    </a:solidFill>
                  </a:rPr>
                  <a:t>) والمستقيم ل تعطى بالصيغة :</a:t>
                </a:r>
              </a:p>
            </p:txBody>
          </p:sp>
        </mc:Choice>
        <mc:Fallback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0156C05D-1428-42EE-A38E-671520169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705" y="3868615"/>
                <a:ext cx="7582486" cy="646331"/>
              </a:xfrm>
              <a:prstGeom prst="rect">
                <a:avLst/>
              </a:prstGeom>
              <a:blipFill>
                <a:blip r:embed="rId2"/>
                <a:stretch>
                  <a:fillRect t="-5660" r="-72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صورة 6">
            <a:extLst>
              <a:ext uri="{FF2B5EF4-FFF2-40B4-BE49-F238E27FC236}">
                <a16:creationId xmlns:a16="http://schemas.microsoft.com/office/drawing/2014/main" id="{16B63D09-9D22-4138-A60F-28C55DA11D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1" y="4954561"/>
            <a:ext cx="4848666" cy="11705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925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C9ADF568-2FE3-468A-AFB4-485881B14A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3943" y="1386866"/>
                <a:ext cx="8596668" cy="3880773"/>
              </a:xfrm>
            </p:spPr>
            <p:txBody>
              <a:bodyPr/>
              <a:lstStyle/>
              <a:p>
                <a:pPr algn="r" rtl="1"/>
                <a:r>
                  <a:rPr lang="ar-SA" dirty="0"/>
                  <a:t>أثبت أن النقطة هـ (1,2) لا تنتمي إلى المستقيم الذي معادلته : ص =3س – 4 ثم أوجد البعد بين المستقيم ل والنقطة هـ</a:t>
                </a:r>
              </a:p>
              <a:p>
                <a:pPr marL="0" indent="0" algn="r" rtl="1">
                  <a:buNone/>
                </a:pPr>
                <a:r>
                  <a:rPr lang="ar-SA" dirty="0"/>
                  <a:t>              بالتعويض عن (س , ص) ب (2 , 1) في المعادلة ص =3س – 4 </a:t>
                </a:r>
              </a:p>
              <a:p>
                <a:pPr marL="0" indent="0" algn="r" rtl="1">
                  <a:buNone/>
                </a:pPr>
                <a:r>
                  <a:rPr lang="ar-SA" dirty="0"/>
                  <a:t>          نحصل على : 1=3 </a:t>
                </a:r>
                <a14:m>
                  <m:oMath xmlns:m="http://schemas.openxmlformats.org/officeDocument/2006/math">
                    <m:r>
                      <a:rPr lang="ar-S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ar-SA" dirty="0"/>
                  <a:t> 2 -4</a:t>
                </a:r>
              </a:p>
              <a:p>
                <a:pPr marL="0" indent="0" algn="r" rtl="1">
                  <a:buNone/>
                </a:pPr>
                <a:r>
                  <a:rPr lang="ar-SA" dirty="0"/>
                  <a:t>                             1 </a:t>
                </a:r>
                <a14:m>
                  <m:oMath xmlns:m="http://schemas.openxmlformats.org/officeDocument/2006/math">
                    <m:r>
                      <a:rPr lang="ar-S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ar-SA" dirty="0"/>
                  <a:t> 2  أي أن هــ لا تنتمي للمستقيم ل  </a:t>
                </a:r>
              </a:p>
              <a:p>
                <a:pPr algn="r" rtl="1"/>
                <a:r>
                  <a:rPr lang="ar-SA" dirty="0"/>
                  <a:t>لإيجاد البعد بين هـ والمستقيم ل يجب كتابة معادلة المستقيم ل </a:t>
                </a:r>
              </a:p>
              <a:p>
                <a:pPr marL="0" indent="0" algn="r" rtl="1">
                  <a:buNone/>
                </a:pPr>
                <a:r>
                  <a:rPr lang="ar-SA" b="1" dirty="0">
                    <a:solidFill>
                      <a:srgbClr val="FFC000"/>
                    </a:solidFill>
                  </a:rPr>
                  <a:t>أ </a:t>
                </a:r>
                <a:r>
                  <a:rPr lang="ar-SA" b="1" dirty="0">
                    <a:solidFill>
                      <a:srgbClr val="0070C0"/>
                    </a:solidFill>
                  </a:rPr>
                  <a:t>س+</a:t>
                </a:r>
                <a:r>
                  <a:rPr lang="ar-SA" b="1" dirty="0">
                    <a:solidFill>
                      <a:srgbClr val="FFC000"/>
                    </a:solidFill>
                  </a:rPr>
                  <a:t>ب</a:t>
                </a:r>
                <a:r>
                  <a:rPr lang="ar-SA" b="1" dirty="0">
                    <a:solidFill>
                      <a:srgbClr val="0070C0"/>
                    </a:solidFill>
                  </a:rPr>
                  <a:t> ص + </a:t>
                </a:r>
                <a:r>
                  <a:rPr lang="ar-SA" b="1" dirty="0">
                    <a:solidFill>
                      <a:srgbClr val="FFC000"/>
                    </a:solidFill>
                  </a:rPr>
                  <a:t>جـ</a:t>
                </a:r>
                <a:r>
                  <a:rPr lang="ar-SA" b="1" dirty="0">
                    <a:solidFill>
                      <a:srgbClr val="0070C0"/>
                    </a:solidFill>
                  </a:rPr>
                  <a:t> =0</a:t>
                </a:r>
              </a:p>
              <a:p>
                <a:pPr marL="0" indent="0" algn="r" rtl="1">
                  <a:buNone/>
                </a:pPr>
                <a:r>
                  <a:rPr lang="ar-SA" b="1" dirty="0">
                    <a:solidFill>
                      <a:srgbClr val="FFC000"/>
                    </a:solidFill>
                  </a:rPr>
                  <a:t>3 </a:t>
                </a:r>
                <a:r>
                  <a:rPr lang="ar-SA" b="1" dirty="0">
                    <a:solidFill>
                      <a:srgbClr val="0070C0"/>
                    </a:solidFill>
                  </a:rPr>
                  <a:t>س-ص + </a:t>
                </a:r>
                <a:r>
                  <a:rPr lang="ar-SA" b="1" dirty="0">
                    <a:solidFill>
                      <a:srgbClr val="FFC000"/>
                    </a:solidFill>
                  </a:rPr>
                  <a:t>4</a:t>
                </a:r>
                <a:r>
                  <a:rPr lang="ar-SA" b="1" dirty="0">
                    <a:solidFill>
                      <a:srgbClr val="0070C0"/>
                    </a:solidFill>
                  </a:rPr>
                  <a:t> =0</a:t>
                </a:r>
              </a:p>
              <a:p>
                <a:pPr marL="0" indent="0" algn="r" rtl="1">
                  <a:buNone/>
                </a:pPr>
                <a:r>
                  <a:rPr lang="ar-SA" dirty="0"/>
                  <a:t>وبالتالي :</a:t>
                </a:r>
                <a:endParaRPr lang="en-US" dirty="0"/>
              </a:p>
            </p:txBody>
          </p:sp>
        </mc:Choice>
        <mc:Fallback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C9ADF568-2FE3-468A-AFB4-485881B14A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3943" y="1386866"/>
                <a:ext cx="8596668" cy="3880773"/>
              </a:xfrm>
              <a:blipFill>
                <a:blip r:embed="rId2"/>
                <a:stretch>
                  <a:fillRect l="-1277" t="-943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سحابة 3">
            <a:extLst>
              <a:ext uri="{FF2B5EF4-FFF2-40B4-BE49-F238E27FC236}">
                <a16:creationId xmlns:a16="http://schemas.microsoft.com/office/drawing/2014/main" id="{BCD2DC0D-DC7D-4934-9947-087987F718B8}"/>
              </a:ext>
            </a:extLst>
          </p:cNvPr>
          <p:cNvSpPr/>
          <p:nvPr/>
        </p:nvSpPr>
        <p:spPr>
          <a:xfrm>
            <a:off x="7923503" y="140678"/>
            <a:ext cx="1350499" cy="9706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مثال 1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سحابة 4">
            <a:extLst>
              <a:ext uri="{FF2B5EF4-FFF2-40B4-BE49-F238E27FC236}">
                <a16:creationId xmlns:a16="http://schemas.microsoft.com/office/drawing/2014/main" id="{6B5A7890-78A2-4628-82BC-56854D17571F}"/>
              </a:ext>
            </a:extLst>
          </p:cNvPr>
          <p:cNvSpPr/>
          <p:nvPr/>
        </p:nvSpPr>
        <p:spPr>
          <a:xfrm>
            <a:off x="8612820" y="2025748"/>
            <a:ext cx="1322363" cy="77372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FFC000"/>
                </a:solidFill>
              </a:rPr>
              <a:t>الحل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3E5C46F9-0C7E-4EB0-BEF5-681AFD4D8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558" y="4545678"/>
            <a:ext cx="3027946" cy="124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07C749-E57A-4D31-A11A-E0EC142E6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1349"/>
            <a:ext cx="8596668" cy="2947182"/>
          </a:xfrm>
        </p:spPr>
        <p:txBody>
          <a:bodyPr/>
          <a:lstStyle/>
          <a:p>
            <a:pPr algn="r" rtl="1"/>
            <a:r>
              <a:rPr lang="ar-SA" dirty="0"/>
              <a:t>أوجد البعد من النقطة د(-4 ,-3 ) إلى المستقيم ل : 2ص =3س -7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lvl="0" indent="0" algn="r" rtl="1">
              <a:buClr>
                <a:srgbClr val="90C226"/>
              </a:buClr>
              <a:buNone/>
            </a:pPr>
            <a:r>
              <a:rPr lang="ar-SA" dirty="0"/>
              <a:t>          نكتب أولا ً معادلة المستقيم بالشكل : </a:t>
            </a:r>
            <a:r>
              <a:rPr lang="ar-SA" b="1" dirty="0">
                <a:solidFill>
                  <a:srgbClr val="FFC000"/>
                </a:solidFill>
              </a:rPr>
              <a:t>أ </a:t>
            </a:r>
            <a:r>
              <a:rPr lang="ar-SA" b="1" dirty="0">
                <a:solidFill>
                  <a:srgbClr val="0070C0"/>
                </a:solidFill>
              </a:rPr>
              <a:t>س+</a:t>
            </a:r>
            <a:r>
              <a:rPr lang="ar-SA" b="1" dirty="0">
                <a:solidFill>
                  <a:srgbClr val="FFC000"/>
                </a:solidFill>
              </a:rPr>
              <a:t>ب</a:t>
            </a:r>
            <a:r>
              <a:rPr lang="ar-SA" b="1" dirty="0">
                <a:solidFill>
                  <a:srgbClr val="0070C0"/>
                </a:solidFill>
              </a:rPr>
              <a:t> ص + </a:t>
            </a:r>
            <a:r>
              <a:rPr lang="ar-SA" b="1" dirty="0">
                <a:solidFill>
                  <a:srgbClr val="FFC000"/>
                </a:solidFill>
              </a:rPr>
              <a:t>جـ</a:t>
            </a:r>
            <a:r>
              <a:rPr lang="ar-SA" b="1" dirty="0">
                <a:solidFill>
                  <a:srgbClr val="0070C0"/>
                </a:solidFill>
              </a:rPr>
              <a:t> =0</a:t>
            </a:r>
          </a:p>
          <a:p>
            <a:pPr marL="0" indent="0" algn="r" rtl="1">
              <a:buNone/>
            </a:pPr>
            <a:r>
              <a:rPr lang="ar-SA" dirty="0"/>
              <a:t>            ل : 3س -2 ص -7 =0    </a:t>
            </a:r>
          </a:p>
          <a:p>
            <a:pPr marL="0" indent="0" algn="r" rtl="1">
              <a:buNone/>
            </a:pPr>
            <a:r>
              <a:rPr lang="ar-SA" dirty="0"/>
              <a:t>أ =3      ,ب=-2    جــ =-7</a:t>
            </a:r>
          </a:p>
          <a:p>
            <a:pPr marL="0" indent="0" algn="r" rtl="1">
              <a:buNone/>
            </a:pPr>
            <a:r>
              <a:rPr lang="ar-SA" dirty="0"/>
              <a:t>س</a:t>
            </a:r>
            <a:r>
              <a:rPr lang="ar-SA" sz="1200" dirty="0"/>
              <a:t>1 </a:t>
            </a:r>
            <a:r>
              <a:rPr lang="ar-SA" dirty="0"/>
              <a:t>=-4    ,ص</a:t>
            </a:r>
            <a:r>
              <a:rPr lang="ar-SA" sz="1200" dirty="0"/>
              <a:t>1</a:t>
            </a:r>
            <a:r>
              <a:rPr lang="ar-SA" dirty="0"/>
              <a:t> =-3</a:t>
            </a:r>
            <a:endParaRPr lang="en-US" dirty="0"/>
          </a:p>
        </p:txBody>
      </p:sp>
      <p:sp>
        <p:nvSpPr>
          <p:cNvPr id="5" name="سحابة 4">
            <a:extLst>
              <a:ext uri="{FF2B5EF4-FFF2-40B4-BE49-F238E27FC236}">
                <a16:creationId xmlns:a16="http://schemas.microsoft.com/office/drawing/2014/main" id="{9E220535-CBF7-40D6-AAD2-7EF2E2073549}"/>
              </a:ext>
            </a:extLst>
          </p:cNvPr>
          <p:cNvSpPr/>
          <p:nvPr/>
        </p:nvSpPr>
        <p:spPr>
          <a:xfrm>
            <a:off x="7923503" y="140678"/>
            <a:ext cx="1350499" cy="9706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مثال 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سحابة 5">
            <a:extLst>
              <a:ext uri="{FF2B5EF4-FFF2-40B4-BE49-F238E27FC236}">
                <a16:creationId xmlns:a16="http://schemas.microsoft.com/office/drawing/2014/main" id="{0DBDBC94-1E1C-4048-A0EB-D324A13BCC94}"/>
              </a:ext>
            </a:extLst>
          </p:cNvPr>
          <p:cNvSpPr/>
          <p:nvPr/>
        </p:nvSpPr>
        <p:spPr>
          <a:xfrm>
            <a:off x="8612820" y="2025748"/>
            <a:ext cx="1322363" cy="773723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FFC000"/>
                </a:solidFill>
              </a:rPr>
              <a:t>الحل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ECD0735E-F415-49C7-A91F-0564AC237DF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8" y="4058531"/>
            <a:ext cx="5573663" cy="18551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951665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244</Words>
  <Application>Microsoft Office PowerPoint</Application>
  <PresentationFormat>شاشة عريضة</PresentationFormat>
  <Paragraphs>29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Trebuchet MS</vt:lpstr>
      <vt:lpstr>Wingdings 3</vt:lpstr>
      <vt:lpstr>واجهة</vt:lpstr>
      <vt:lpstr>تقرير مادة الرياضيات</vt:lpstr>
      <vt:lpstr>البعد بين نقطة ومستقيم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مادة الرياضيات</dc:title>
  <dc:creator>nader</dc:creator>
  <cp:lastModifiedBy>nader</cp:lastModifiedBy>
  <cp:revision>11</cp:revision>
  <dcterms:created xsi:type="dcterms:W3CDTF">2021-03-28T10:46:02Z</dcterms:created>
  <dcterms:modified xsi:type="dcterms:W3CDTF">2021-03-29T11:33:02Z</dcterms:modified>
</cp:coreProperties>
</file>