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68" r:id="rId3"/>
    <p:sldId id="457" r:id="rId4"/>
    <p:sldId id="470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88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2831326"/>
            <a:ext cx="879162" cy="58579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2401" y="1582670"/>
              <a:ext cx="1461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المادة والطاقة</a:t>
              </a:r>
            </a:p>
            <a:p>
              <a:pPr lvl="0" algn="ctr">
                <a:defRPr/>
              </a:pP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37070" y="2195561"/>
              <a:ext cx="2572197" cy="571781"/>
              <a:chOff x="3048709" y="5653352"/>
              <a:chExt cx="2572197" cy="57178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48709" y="5825023"/>
                <a:ext cx="2572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الرموز والصيغ الكيميائية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17">
            <a:extLst>
              <a:ext uri="{FF2B5EF4-FFF2-40B4-BE49-F238E27FC236}">
                <a16:creationId xmlns:a16="http://schemas.microsoft.com/office/drawing/2014/main" id="{251C32FA-817E-486A-93A2-6AC77FD6E4D2}"/>
              </a:ext>
            </a:extLst>
          </p:cNvPr>
          <p:cNvSpPr/>
          <p:nvPr/>
        </p:nvSpPr>
        <p:spPr>
          <a:xfrm>
            <a:off x="7630430" y="2866885"/>
            <a:ext cx="1589649" cy="1589649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D8A5D02A-3D44-432C-9A58-719927EC321A}"/>
              </a:ext>
            </a:extLst>
          </p:cNvPr>
          <p:cNvSpPr/>
          <p:nvPr/>
        </p:nvSpPr>
        <p:spPr>
          <a:xfrm>
            <a:off x="4854406" y="2866885"/>
            <a:ext cx="1589649" cy="1589649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4976CE09-4B13-4F30-950A-6C25C119154A}"/>
              </a:ext>
            </a:extLst>
          </p:cNvPr>
          <p:cNvSpPr/>
          <p:nvPr/>
        </p:nvSpPr>
        <p:spPr>
          <a:xfrm>
            <a:off x="6266093" y="4219141"/>
            <a:ext cx="1589649" cy="1589649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5">
            <a:extLst>
              <a:ext uri="{FF2B5EF4-FFF2-40B4-BE49-F238E27FC236}">
                <a16:creationId xmlns:a16="http://schemas.microsoft.com/office/drawing/2014/main" id="{EA115AC3-828B-41BA-A870-17FAC53BF1B1}"/>
              </a:ext>
            </a:extLst>
          </p:cNvPr>
          <p:cNvSpPr/>
          <p:nvPr/>
        </p:nvSpPr>
        <p:spPr>
          <a:xfrm>
            <a:off x="6266094" y="1514629"/>
            <a:ext cx="1589649" cy="15896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ircle: Hollow 4">
            <a:extLst>
              <a:ext uri="{FF2B5EF4-FFF2-40B4-BE49-F238E27FC236}">
                <a16:creationId xmlns:a16="http://schemas.microsoft.com/office/drawing/2014/main" id="{CC6029EB-DE0E-4CA4-9B70-9F38BB59642B}"/>
              </a:ext>
            </a:extLst>
          </p:cNvPr>
          <p:cNvSpPr/>
          <p:nvPr/>
        </p:nvSpPr>
        <p:spPr>
          <a:xfrm>
            <a:off x="5436100" y="2040410"/>
            <a:ext cx="3249636" cy="3249636"/>
          </a:xfrm>
          <a:prstGeom prst="donut">
            <a:avLst>
              <a:gd name="adj" fmla="val 12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37">
            <a:extLst>
              <a:ext uri="{FF2B5EF4-FFF2-40B4-BE49-F238E27FC236}">
                <a16:creationId xmlns:a16="http://schemas.microsoft.com/office/drawing/2014/main" id="{D390E980-0664-408B-B884-F58C4C992970}"/>
              </a:ext>
            </a:extLst>
          </p:cNvPr>
          <p:cNvGrpSpPr/>
          <p:nvPr/>
        </p:nvGrpSpPr>
        <p:grpSpPr>
          <a:xfrm>
            <a:off x="1823169" y="3075116"/>
            <a:ext cx="2988557" cy="1569659"/>
            <a:chOff x="1776023" y="2760226"/>
            <a:chExt cx="2071108" cy="1040321"/>
          </a:xfrm>
        </p:grpSpPr>
        <p:sp>
          <p:nvSpPr>
            <p:cNvPr id="75" name="TextBox 21">
              <a:extLst>
                <a:ext uri="{FF2B5EF4-FFF2-40B4-BE49-F238E27FC236}">
                  <a16:creationId xmlns:a16="http://schemas.microsoft.com/office/drawing/2014/main" id="{E62F1361-CBFF-4342-942B-ED7BD43CA3E1}"/>
                </a:ext>
              </a:extLst>
            </p:cNvPr>
            <p:cNvSpPr txBox="1"/>
            <p:nvPr/>
          </p:nvSpPr>
          <p:spPr>
            <a:xfrm>
              <a:off x="2203766" y="3070274"/>
              <a:ext cx="1500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id="{5D77B5A3-DBB2-48F8-B199-C60D9FE384B7}"/>
                </a:ext>
              </a:extLst>
            </p:cNvPr>
            <p:cNvSpPr txBox="1"/>
            <p:nvPr/>
          </p:nvSpPr>
          <p:spPr>
            <a:xfrm>
              <a:off x="1776023" y="2760226"/>
              <a:ext cx="2071108" cy="104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يفيدنا الترتيب الإلكتروني للعنصر في معرفة تكافؤه ورقم المجموعة التي يقع فيها بالجدول الدوري</a:t>
              </a:r>
              <a:endParaRPr lang="en-US" sz="24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7" name="Group 34">
            <a:extLst>
              <a:ext uri="{FF2B5EF4-FFF2-40B4-BE49-F238E27FC236}">
                <a16:creationId xmlns:a16="http://schemas.microsoft.com/office/drawing/2014/main" id="{78CA2EC3-E947-41EC-BC30-BF982AC11120}"/>
              </a:ext>
            </a:extLst>
          </p:cNvPr>
          <p:cNvGrpSpPr/>
          <p:nvPr/>
        </p:nvGrpSpPr>
        <p:grpSpPr>
          <a:xfrm>
            <a:off x="3490121" y="633016"/>
            <a:ext cx="6126841" cy="969496"/>
            <a:chOff x="5332905" y="396788"/>
            <a:chExt cx="2274666" cy="969496"/>
          </a:xfrm>
        </p:grpSpPr>
        <p:sp>
          <p:nvSpPr>
            <p:cNvPr id="78" name="TextBox 23">
              <a:extLst>
                <a:ext uri="{FF2B5EF4-FFF2-40B4-BE49-F238E27FC236}">
                  <a16:creationId xmlns:a16="http://schemas.microsoft.com/office/drawing/2014/main" id="{021B0136-F368-4941-8361-3744DD5E2042}"/>
                </a:ext>
              </a:extLst>
            </p:cNvPr>
            <p:cNvSpPr txBox="1"/>
            <p:nvPr/>
          </p:nvSpPr>
          <p:spPr>
            <a:xfrm>
              <a:off x="5332905" y="396788"/>
              <a:ext cx="1500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4">
              <a:extLst>
                <a:ext uri="{FF2B5EF4-FFF2-40B4-BE49-F238E27FC236}">
                  <a16:creationId xmlns:a16="http://schemas.microsoft.com/office/drawing/2014/main" id="{14908883-6C27-4C3D-9A1C-451D060D4BB5}"/>
                </a:ext>
              </a:extLst>
            </p:cNvPr>
            <p:cNvSpPr txBox="1"/>
            <p:nvPr/>
          </p:nvSpPr>
          <p:spPr>
            <a:xfrm>
              <a:off x="5759850" y="535287"/>
              <a:ext cx="18477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تمت عملية الترميز الكيميائي للعناصر بهدف سهولة دراستها، حيث أن لكل عنصر خاصاً به. </a:t>
              </a:r>
              <a:endParaRPr lang="en-US" sz="24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EB5C8FC1-1A29-4D1C-8BE1-958ABF407AC0}"/>
              </a:ext>
            </a:extLst>
          </p:cNvPr>
          <p:cNvGrpSpPr/>
          <p:nvPr/>
        </p:nvGrpSpPr>
        <p:grpSpPr>
          <a:xfrm>
            <a:off x="9214293" y="3306502"/>
            <a:ext cx="2789021" cy="1346436"/>
            <a:chOff x="8471361" y="3070274"/>
            <a:chExt cx="2657639" cy="1346436"/>
          </a:xfrm>
        </p:grpSpPr>
        <p:sp>
          <p:nvSpPr>
            <p:cNvPr id="102" name="TextBox 25">
              <a:extLst>
                <a:ext uri="{FF2B5EF4-FFF2-40B4-BE49-F238E27FC236}">
                  <a16:creationId xmlns:a16="http://schemas.microsoft.com/office/drawing/2014/main" id="{036CC5AD-D6E0-4B71-9B02-4DBE0D0E7727}"/>
                </a:ext>
              </a:extLst>
            </p:cNvPr>
            <p:cNvSpPr txBox="1"/>
            <p:nvPr/>
          </p:nvSpPr>
          <p:spPr>
            <a:xfrm>
              <a:off x="8471361" y="3070274"/>
              <a:ext cx="1500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3" name="TextBox 26">
              <a:extLst>
                <a:ext uri="{FF2B5EF4-FFF2-40B4-BE49-F238E27FC236}">
                  <a16:creationId xmlns:a16="http://schemas.microsoft.com/office/drawing/2014/main" id="{4C9C868E-EE1D-43D2-8340-04CC9FF70242}"/>
                </a:ext>
              </a:extLst>
            </p:cNvPr>
            <p:cNvSpPr txBox="1"/>
            <p:nvPr/>
          </p:nvSpPr>
          <p:spPr>
            <a:xfrm>
              <a:off x="8634980" y="3216381"/>
              <a:ext cx="24940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رمز العنصر يدل على ذرة واحدة من العنصر وعلى اسم العنصر.</a:t>
              </a:r>
              <a:endParaRPr lang="en-US" sz="24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04" name="Group 36">
            <a:extLst>
              <a:ext uri="{FF2B5EF4-FFF2-40B4-BE49-F238E27FC236}">
                <a16:creationId xmlns:a16="http://schemas.microsoft.com/office/drawing/2014/main" id="{2E6126ED-62A2-4643-A51E-BE05C962F5E8}"/>
              </a:ext>
            </a:extLst>
          </p:cNvPr>
          <p:cNvGrpSpPr/>
          <p:nvPr/>
        </p:nvGrpSpPr>
        <p:grpSpPr>
          <a:xfrm>
            <a:off x="4138528" y="5486992"/>
            <a:ext cx="5502496" cy="1352778"/>
            <a:chOff x="5220708" y="5643487"/>
            <a:chExt cx="1847721" cy="1352778"/>
          </a:xfrm>
        </p:grpSpPr>
        <p:sp>
          <p:nvSpPr>
            <p:cNvPr id="105" name="TextBox 27">
              <a:extLst>
                <a:ext uri="{FF2B5EF4-FFF2-40B4-BE49-F238E27FC236}">
                  <a16:creationId xmlns:a16="http://schemas.microsoft.com/office/drawing/2014/main" id="{231739C9-3BB2-449A-946F-BE57B197FE76}"/>
                </a:ext>
              </a:extLst>
            </p:cNvPr>
            <p:cNvSpPr txBox="1"/>
            <p:nvPr/>
          </p:nvSpPr>
          <p:spPr>
            <a:xfrm>
              <a:off x="5314827" y="5643487"/>
              <a:ext cx="1500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6" name="TextBox 28">
              <a:extLst>
                <a:ext uri="{FF2B5EF4-FFF2-40B4-BE49-F238E27FC236}">
                  <a16:creationId xmlns:a16="http://schemas.microsoft.com/office/drawing/2014/main" id="{ADA1B1D3-132E-4D03-B285-FC175A3FE8B9}"/>
                </a:ext>
              </a:extLst>
            </p:cNvPr>
            <p:cNvSpPr txBox="1"/>
            <p:nvPr/>
          </p:nvSpPr>
          <p:spPr>
            <a:xfrm>
              <a:off x="5220708" y="6165268"/>
              <a:ext cx="18477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تكافؤ العنصر هو عدد الإلكترونات التي تفقدها أو تكتسبها الذرة عند تفاعلها مع ذرة عنصر آخر</a:t>
              </a:r>
              <a:endParaRPr lang="en-US" sz="24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07" name="Group 2">
            <a:extLst>
              <a:ext uri="{FF2B5EF4-FFF2-40B4-BE49-F238E27FC236}">
                <a16:creationId xmlns:a16="http://schemas.microsoft.com/office/drawing/2014/main" id="{214BE46A-2521-45B1-9DBB-FDF12D370C6B}"/>
              </a:ext>
            </a:extLst>
          </p:cNvPr>
          <p:cNvGrpSpPr/>
          <p:nvPr/>
        </p:nvGrpSpPr>
        <p:grpSpPr>
          <a:xfrm>
            <a:off x="7937662" y="3195314"/>
            <a:ext cx="1003637" cy="956420"/>
            <a:chOff x="6972744" y="2959086"/>
            <a:chExt cx="1003637" cy="956420"/>
          </a:xfrm>
        </p:grpSpPr>
        <p:sp>
          <p:nvSpPr>
            <p:cNvPr id="108" name="Oval 18">
              <a:extLst>
                <a:ext uri="{FF2B5EF4-FFF2-40B4-BE49-F238E27FC236}">
                  <a16:creationId xmlns:a16="http://schemas.microsoft.com/office/drawing/2014/main" id="{AEE80D56-0FD9-455A-93EF-3A508C34350B}"/>
                </a:ext>
              </a:extLst>
            </p:cNvPr>
            <p:cNvSpPr/>
            <p:nvPr/>
          </p:nvSpPr>
          <p:spPr>
            <a:xfrm rot="5400000">
              <a:off x="7354174" y="2594499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9">
              <a:extLst>
                <a:ext uri="{FF2B5EF4-FFF2-40B4-BE49-F238E27FC236}">
                  <a16:creationId xmlns:a16="http://schemas.microsoft.com/office/drawing/2014/main" id="{2B6805DF-3FEC-4DD0-BFA1-2936E835828E}"/>
                </a:ext>
              </a:extLst>
            </p:cNvPr>
            <p:cNvSpPr/>
            <p:nvPr/>
          </p:nvSpPr>
          <p:spPr>
            <a:xfrm rot="16200000">
              <a:off x="7337331" y="3295356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20">
              <a:extLst>
                <a:ext uri="{FF2B5EF4-FFF2-40B4-BE49-F238E27FC236}">
                  <a16:creationId xmlns:a16="http://schemas.microsoft.com/office/drawing/2014/main" id="{0CA62287-89C5-4F10-9878-130B518C2C72}"/>
                </a:ext>
              </a:extLst>
            </p:cNvPr>
            <p:cNvSpPr/>
            <p:nvPr/>
          </p:nvSpPr>
          <p:spPr>
            <a:xfrm rot="5400000">
              <a:off x="7125286" y="2936631"/>
              <a:ext cx="717452" cy="98473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Graphic 29" descr="Bullseye">
              <a:extLst>
                <a:ext uri="{FF2B5EF4-FFF2-40B4-BE49-F238E27FC236}">
                  <a16:creationId xmlns:a16="http://schemas.microsoft.com/office/drawing/2014/main" id="{ADAA786F-B76B-419C-B1AE-F5903B7BE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0473" y="3216381"/>
              <a:ext cx="457200" cy="457200"/>
            </a:xfrm>
            <a:prstGeom prst="rect">
              <a:avLst/>
            </a:prstGeom>
          </p:spPr>
        </p:pic>
      </p:grpSp>
      <p:grpSp>
        <p:nvGrpSpPr>
          <p:cNvPr id="112" name="Group 1">
            <a:extLst>
              <a:ext uri="{FF2B5EF4-FFF2-40B4-BE49-F238E27FC236}">
                <a16:creationId xmlns:a16="http://schemas.microsoft.com/office/drawing/2014/main" id="{61535396-5845-479B-97D4-92B017C89053}"/>
              </a:ext>
            </a:extLst>
          </p:cNvPr>
          <p:cNvGrpSpPr/>
          <p:nvPr/>
        </p:nvGrpSpPr>
        <p:grpSpPr>
          <a:xfrm>
            <a:off x="6604825" y="1797742"/>
            <a:ext cx="914858" cy="1004080"/>
            <a:chOff x="5639907" y="1561514"/>
            <a:chExt cx="914858" cy="1004080"/>
          </a:xfrm>
        </p:grpSpPr>
        <p:sp>
          <p:nvSpPr>
            <p:cNvPr id="115" name="Oval 7">
              <a:extLst>
                <a:ext uri="{FF2B5EF4-FFF2-40B4-BE49-F238E27FC236}">
                  <a16:creationId xmlns:a16="http://schemas.microsoft.com/office/drawing/2014/main" id="{4FB1DAB2-8CD0-4217-B61E-3439B0665804}"/>
                </a:ext>
              </a:extLst>
            </p:cNvPr>
            <p:cNvSpPr/>
            <p:nvPr/>
          </p:nvSpPr>
          <p:spPr>
            <a:xfrm>
              <a:off x="5639907" y="1561514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8">
              <a:extLst>
                <a:ext uri="{FF2B5EF4-FFF2-40B4-BE49-F238E27FC236}">
                  <a16:creationId xmlns:a16="http://schemas.microsoft.com/office/drawing/2014/main" id="{0C7CC25D-B930-46E8-B99B-17CB32F4049A}"/>
                </a:ext>
              </a:extLst>
            </p:cNvPr>
            <p:cNvSpPr/>
            <p:nvPr/>
          </p:nvSpPr>
          <p:spPr>
            <a:xfrm>
              <a:off x="6299202" y="1580856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">
              <a:extLst>
                <a:ext uri="{FF2B5EF4-FFF2-40B4-BE49-F238E27FC236}">
                  <a16:creationId xmlns:a16="http://schemas.microsoft.com/office/drawing/2014/main" id="{2AE27FB3-A21F-4D2A-BCDF-13FA9514DC26}"/>
                </a:ext>
              </a:extLst>
            </p:cNvPr>
            <p:cNvSpPr/>
            <p:nvPr/>
          </p:nvSpPr>
          <p:spPr>
            <a:xfrm>
              <a:off x="5737274" y="1561514"/>
              <a:ext cx="717452" cy="9847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Graphic 30" descr="Single gear">
              <a:extLst>
                <a:ext uri="{FF2B5EF4-FFF2-40B4-BE49-F238E27FC236}">
                  <a16:creationId xmlns:a16="http://schemas.microsoft.com/office/drawing/2014/main" id="{C06A0385-8CA4-4B4D-A3E9-233A8670B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92799" y="1804182"/>
              <a:ext cx="457200" cy="457200"/>
            </a:xfrm>
            <a:prstGeom prst="rect">
              <a:avLst/>
            </a:prstGeom>
          </p:spPr>
        </p:pic>
      </p:grpSp>
      <p:grpSp>
        <p:nvGrpSpPr>
          <p:cNvPr id="119" name="Group 33">
            <a:extLst>
              <a:ext uri="{FF2B5EF4-FFF2-40B4-BE49-F238E27FC236}">
                <a16:creationId xmlns:a16="http://schemas.microsoft.com/office/drawing/2014/main" id="{0A87235E-3838-462C-A5D4-78B7FEE0C20A}"/>
              </a:ext>
            </a:extLst>
          </p:cNvPr>
          <p:cNvGrpSpPr/>
          <p:nvPr/>
        </p:nvGrpSpPr>
        <p:grpSpPr>
          <a:xfrm>
            <a:off x="5161638" y="3195314"/>
            <a:ext cx="1003637" cy="956420"/>
            <a:chOff x="4196720" y="2959086"/>
            <a:chExt cx="1003637" cy="956420"/>
          </a:xfrm>
        </p:grpSpPr>
        <p:sp>
          <p:nvSpPr>
            <p:cNvPr id="120" name="Oval 14">
              <a:extLst>
                <a:ext uri="{FF2B5EF4-FFF2-40B4-BE49-F238E27FC236}">
                  <a16:creationId xmlns:a16="http://schemas.microsoft.com/office/drawing/2014/main" id="{87DF4111-6622-446F-A604-B7CB6B91C91F}"/>
                </a:ext>
              </a:extLst>
            </p:cNvPr>
            <p:cNvSpPr/>
            <p:nvPr/>
          </p:nvSpPr>
          <p:spPr>
            <a:xfrm rot="5400000">
              <a:off x="4578150" y="2594499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5">
              <a:extLst>
                <a:ext uri="{FF2B5EF4-FFF2-40B4-BE49-F238E27FC236}">
                  <a16:creationId xmlns:a16="http://schemas.microsoft.com/office/drawing/2014/main" id="{C1332669-7800-4145-9F28-618C48C428BF}"/>
                </a:ext>
              </a:extLst>
            </p:cNvPr>
            <p:cNvSpPr/>
            <p:nvPr/>
          </p:nvSpPr>
          <p:spPr>
            <a:xfrm rot="16200000">
              <a:off x="4561307" y="3295356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6">
              <a:extLst>
                <a:ext uri="{FF2B5EF4-FFF2-40B4-BE49-F238E27FC236}">
                  <a16:creationId xmlns:a16="http://schemas.microsoft.com/office/drawing/2014/main" id="{1B4D9011-E46E-4ED6-B0B6-2BDB28B7D0A9}"/>
                </a:ext>
              </a:extLst>
            </p:cNvPr>
            <p:cNvSpPr/>
            <p:nvPr/>
          </p:nvSpPr>
          <p:spPr>
            <a:xfrm rot="5400000">
              <a:off x="4349262" y="2936631"/>
              <a:ext cx="717452" cy="9847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31" descr="Bank">
              <a:extLst>
                <a:ext uri="{FF2B5EF4-FFF2-40B4-BE49-F238E27FC236}">
                  <a16:creationId xmlns:a16="http://schemas.microsoft.com/office/drawing/2014/main" id="{B58E66CF-EB44-4D5D-B225-20C37486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58603" y="3180897"/>
              <a:ext cx="457200" cy="457200"/>
            </a:xfrm>
            <a:prstGeom prst="rect">
              <a:avLst/>
            </a:prstGeom>
          </p:spPr>
        </p:pic>
      </p:grpSp>
      <p:grpSp>
        <p:nvGrpSpPr>
          <p:cNvPr id="128" name="Group 3">
            <a:extLst>
              <a:ext uri="{FF2B5EF4-FFF2-40B4-BE49-F238E27FC236}">
                <a16:creationId xmlns:a16="http://schemas.microsoft.com/office/drawing/2014/main" id="{3FF66FC7-52A3-4EC7-A847-2C0FCDB00253}"/>
              </a:ext>
            </a:extLst>
          </p:cNvPr>
          <p:cNvGrpSpPr/>
          <p:nvPr/>
        </p:nvGrpSpPr>
        <p:grpSpPr>
          <a:xfrm>
            <a:off x="6604824" y="4502254"/>
            <a:ext cx="914858" cy="1004080"/>
            <a:chOff x="5639906" y="4266026"/>
            <a:chExt cx="914858" cy="1004080"/>
          </a:xfrm>
        </p:grpSpPr>
        <p:sp>
          <p:nvSpPr>
            <p:cNvPr id="129" name="Oval 10">
              <a:extLst>
                <a:ext uri="{FF2B5EF4-FFF2-40B4-BE49-F238E27FC236}">
                  <a16:creationId xmlns:a16="http://schemas.microsoft.com/office/drawing/2014/main" id="{6330B887-34F3-4846-B0E9-E2E7465AA6E2}"/>
                </a:ext>
              </a:extLst>
            </p:cNvPr>
            <p:cNvSpPr/>
            <p:nvPr/>
          </p:nvSpPr>
          <p:spPr>
            <a:xfrm>
              <a:off x="5639906" y="4266026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1">
              <a:extLst>
                <a:ext uri="{FF2B5EF4-FFF2-40B4-BE49-F238E27FC236}">
                  <a16:creationId xmlns:a16="http://schemas.microsoft.com/office/drawing/2014/main" id="{A56B7B51-F58F-4407-8EE2-21CA64913F75}"/>
                </a:ext>
              </a:extLst>
            </p:cNvPr>
            <p:cNvSpPr/>
            <p:nvPr/>
          </p:nvSpPr>
          <p:spPr>
            <a:xfrm>
              <a:off x="6299201" y="4285368"/>
              <a:ext cx="255563" cy="984738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2">
              <a:extLst>
                <a:ext uri="{FF2B5EF4-FFF2-40B4-BE49-F238E27FC236}">
                  <a16:creationId xmlns:a16="http://schemas.microsoft.com/office/drawing/2014/main" id="{99BC23D3-01C1-4F64-A0F0-9F30C579E0A7}"/>
                </a:ext>
              </a:extLst>
            </p:cNvPr>
            <p:cNvSpPr/>
            <p:nvPr/>
          </p:nvSpPr>
          <p:spPr>
            <a:xfrm>
              <a:off x="5737273" y="4266026"/>
              <a:ext cx="717452" cy="98473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Graphic 32" descr="Boardroom">
              <a:extLst>
                <a:ext uri="{FF2B5EF4-FFF2-40B4-BE49-F238E27FC236}">
                  <a16:creationId xmlns:a16="http://schemas.microsoft.com/office/drawing/2014/main" id="{D72F9205-BF74-4F1C-94BE-997283EE6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0952" y="4579367"/>
              <a:ext cx="457200" cy="457200"/>
            </a:xfrm>
            <a:prstGeom prst="rect">
              <a:avLst/>
            </a:prstGeom>
          </p:spPr>
        </p:pic>
      </p:grpSp>
      <p:sp>
        <p:nvSpPr>
          <p:cNvPr id="5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516949" y="0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الرموز والصيغ الكيميائية</a:t>
            </a:r>
          </a:p>
        </p:txBody>
      </p:sp>
      <p:sp>
        <p:nvSpPr>
          <p:cNvPr id="5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8123" y="399059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1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283124" y="397877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0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9" grpId="0" animBg="1"/>
      <p:bldP spid="71" grpId="0" animBg="1"/>
      <p:bldP spid="72" grpId="0" animBg="1"/>
      <p:bldP spid="73" grpId="0" animBg="1"/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85" y="2839744"/>
            <a:ext cx="908002" cy="60501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13434"/>
            <a:chOff x="433987" y="1526310"/>
            <a:chExt cx="2748179" cy="131343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03923" y="173586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المادة والطاقة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68945" y="2195561"/>
              <a:ext cx="2367270" cy="644183"/>
              <a:chOff x="3080584" y="5653352"/>
              <a:chExt cx="2367270" cy="64418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80584" y="5897425"/>
                <a:ext cx="2367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الرموز والصيغ الكيميائية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619021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580476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6167438" y="1211369"/>
            <a:ext cx="3723781" cy="801608"/>
            <a:chOff x="3823646" y="754743"/>
            <a:chExt cx="3723781" cy="801608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823646" y="848465"/>
              <a:ext cx="3723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يطلق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على الأيونات الموجبة أو السالبة اسم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الشقوق الأيونية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619021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580476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959882" y="2428156"/>
            <a:ext cx="3875526" cy="735705"/>
            <a:chOff x="3395473" y="1971530"/>
            <a:chExt cx="4096143" cy="735705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736370" y="1999349"/>
              <a:ext cx="3755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الشقوق الأيونية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تنقسم إلى شقوق أيونية بسيطة وشقوق أيونية مركبة</a:t>
              </a: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580476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580476" y="3528155"/>
            <a:ext cx="4395067" cy="914089"/>
            <a:chOff x="3236684" y="3071529"/>
            <a:chExt cx="4395067" cy="914089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236684" y="3277732"/>
              <a:ext cx="4395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الشقوق الأيونية المركبة: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هي الشقوق التي تحتوي على ذرتين أو أكثر من عناصر مختلفة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5" name="Rectangle 26">
            <a:extLst>
              <a:ext uri="{FF2B5EF4-FFF2-40B4-BE49-F238E27FC236}">
                <a16:creationId xmlns:a16="http://schemas.microsoft.com/office/drawing/2014/main" id="{89D6F0CF-CCEB-45FE-9333-E8F2650899FF}"/>
              </a:ext>
            </a:extLst>
          </p:cNvPr>
          <p:cNvSpPr/>
          <p:nvPr/>
        </p:nvSpPr>
        <p:spPr>
          <a:xfrm rot="21082034">
            <a:off x="5552384" y="50127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27">
            <a:extLst>
              <a:ext uri="{FF2B5EF4-FFF2-40B4-BE49-F238E27FC236}">
                <a16:creationId xmlns:a16="http://schemas.microsoft.com/office/drawing/2014/main" id="{BAE10F31-B448-4A5E-A6C6-9BBD02CFDF59}"/>
              </a:ext>
            </a:extLst>
          </p:cNvPr>
          <p:cNvSpPr/>
          <p:nvPr/>
        </p:nvSpPr>
        <p:spPr>
          <a:xfrm>
            <a:off x="4639959" y="4681589"/>
            <a:ext cx="6689930" cy="123887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63">
            <a:extLst>
              <a:ext uri="{FF2B5EF4-FFF2-40B4-BE49-F238E27FC236}">
                <a16:creationId xmlns:a16="http://schemas.microsoft.com/office/drawing/2014/main" id="{74828066-0E60-4204-A73C-28C03E20C82D}"/>
              </a:ext>
            </a:extLst>
          </p:cNvPr>
          <p:cNvGrpSpPr/>
          <p:nvPr/>
        </p:nvGrpSpPr>
        <p:grpSpPr>
          <a:xfrm>
            <a:off x="4296228" y="4789246"/>
            <a:ext cx="7106231" cy="899711"/>
            <a:chOff x="2212866" y="5434148"/>
            <a:chExt cx="5712852" cy="899711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BC6C308-D656-430F-8324-237C13CF4897}"/>
                </a:ext>
              </a:extLst>
            </p:cNvPr>
            <p:cNvSpPr txBox="1"/>
            <p:nvPr/>
          </p:nvSpPr>
          <p:spPr>
            <a:xfrm>
              <a:off x="3395473" y="5434148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id="{C2C26655-178B-40B6-895B-B22084E78511}"/>
                </a:ext>
              </a:extLst>
            </p:cNvPr>
            <p:cNvSpPr txBox="1"/>
            <p:nvPr/>
          </p:nvSpPr>
          <p:spPr>
            <a:xfrm>
              <a:off x="2212866" y="5625973"/>
              <a:ext cx="57128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يتم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تسمية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الشقوق الأيونية البسيطة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الموجبة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بإضافة كلمة (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أيون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 أمام اسم العنصر</a:t>
              </a:r>
            </a:p>
            <a:p>
              <a:pPr algn="r"/>
              <a:r>
                <a:rPr lang="ar-SY" sz="2000" b="1" dirty="0"/>
                <a:t>يتم </a:t>
              </a:r>
              <a:r>
                <a:rPr lang="ar-SY" sz="2000" b="1" dirty="0">
                  <a:solidFill>
                    <a:srgbClr val="C00000"/>
                  </a:solidFill>
                </a:rPr>
                <a:t>تسمية</a:t>
              </a:r>
              <a:r>
                <a:rPr lang="ar-SY" sz="2000" b="1" dirty="0"/>
                <a:t> الشقوق الأيونية البسيطة </a:t>
              </a:r>
              <a:r>
                <a:rPr lang="ar-SY" sz="2000" b="1" dirty="0">
                  <a:solidFill>
                    <a:srgbClr val="C00000"/>
                  </a:solidFill>
                </a:rPr>
                <a:t>السالبة</a:t>
              </a:r>
              <a:r>
                <a:rPr lang="ar-SY" sz="2000" b="1" dirty="0"/>
                <a:t> بإضافة مقطع (</a:t>
              </a:r>
              <a:r>
                <a:rPr lang="ar-SY" sz="2000" b="1" dirty="0">
                  <a:solidFill>
                    <a:srgbClr val="C00000"/>
                  </a:solidFill>
                </a:rPr>
                <a:t>يد</a:t>
              </a:r>
              <a:r>
                <a:rPr lang="ar-SY" sz="2000" b="1" dirty="0"/>
                <a:t>) بعد اسم العنصر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431980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431980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431980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AD33F852-BBFD-4753-BCBB-F80FA9D4880B}"/>
              </a:ext>
            </a:extLst>
          </p:cNvPr>
          <p:cNvGrpSpPr/>
          <p:nvPr/>
        </p:nvGrpSpPr>
        <p:grpSpPr>
          <a:xfrm>
            <a:off x="4431980" y="4843428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569622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569621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4569621" y="51195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382719" y="142298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425998" y="366737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id="{4DE0E6F3-BD21-49AC-9312-177BAE80527E}"/>
              </a:ext>
            </a:extLst>
          </p:cNvPr>
          <p:cNvSpPr txBox="1"/>
          <p:nvPr/>
        </p:nvSpPr>
        <p:spPr>
          <a:xfrm>
            <a:off x="3382719" y="4811763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en-US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577029" y="163297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الشقوق الأيونية </a:t>
            </a:r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090425" y="-87947"/>
            <a:ext cx="2706562" cy="6085120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859" y="1422389"/>
              <a:ext cx="4667746" cy="16868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879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75" grpId="0" animBg="1"/>
      <p:bldP spid="76" grpId="0" animBg="1"/>
      <p:bldP spid="128" grpId="0"/>
      <p:bldP spid="129" grpId="0"/>
      <p:bldP spid="130" grpId="0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2888038"/>
            <a:ext cx="879162" cy="58579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2401" y="1633713"/>
              <a:ext cx="1461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المادة والطاقة</a:t>
              </a:r>
            </a:p>
            <a:p>
              <a:pPr lvl="0" algn="ctr">
                <a:defRPr/>
              </a:pP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91445" y="2360480"/>
              <a:ext cx="2457524" cy="435320"/>
              <a:chOff x="3103084" y="5818271"/>
              <a:chExt cx="2457524" cy="43532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818271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03084" y="5853481"/>
                <a:ext cx="2457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الرموز والصيغ الكيميائية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4781948" y="1570027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4743403" y="1157101"/>
            <a:ext cx="4603797" cy="852555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4779090" y="1234703"/>
            <a:ext cx="4568109" cy="707886"/>
            <a:chOff x="2931406" y="695321"/>
            <a:chExt cx="4590190" cy="707886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3423368" y="772265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2931406" y="695321"/>
              <a:ext cx="4590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تعبّر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عن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تركيب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الجزيئات والأيونات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باستخدام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رموز </a:t>
              </a:r>
              <a:r>
                <a:rPr lang="ar-SY" sz="2000" b="1" dirty="0"/>
                <a:t>كيميائية لأسماء العناصر وعدد الذرات فيها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4781948" y="272423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743403" y="2311307"/>
            <a:ext cx="4603797" cy="852555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596518" y="2428157"/>
            <a:ext cx="4750682" cy="760928"/>
            <a:chOff x="3089799" y="1971530"/>
            <a:chExt cx="4587746" cy="760928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89799" y="2024572"/>
              <a:ext cx="458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يمكن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كتابة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الصيغة الكيميائية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لأي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مركب كيميائي من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معرفة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رموز العناصر أو الشقوق </a:t>
              </a:r>
              <a:r>
                <a:rPr lang="ar-SY" sz="2000" b="1" dirty="0"/>
                <a:t>الأيونية</a:t>
              </a:r>
              <a:r>
                <a:rPr lang="ar-SY" sz="2000" dirty="0"/>
                <a:t> </a:t>
              </a:r>
              <a:r>
                <a:rPr lang="ar-SY" sz="2000" b="1" dirty="0"/>
                <a:t>و تكافؤاتها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4781948" y="387843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4743403" y="3465513"/>
            <a:ext cx="4603797" cy="852555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4693096" y="3576922"/>
            <a:ext cx="4654103" cy="707886"/>
            <a:chOff x="3236686" y="3120295"/>
            <a:chExt cx="4293973" cy="707886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3395473" y="3125736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236686" y="3120295"/>
              <a:ext cx="42939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الصيغة الكيميائية للمركب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تدل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على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اسم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المركب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وعدد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ذرات العناصر المكونة له.</a:t>
              </a: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174345" y="1478192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174345" y="2597346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174345" y="3732006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311988" y="925840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311988" y="1751091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311987" y="2880124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311986" y="4017021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21137" y="4140855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556138" y="4129036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506857" y="-730898"/>
            <a:ext cx="2540185" cy="6522098"/>
            <a:chOff x="7774691" y="-3254975"/>
            <a:chExt cx="5029652" cy="7662088"/>
          </a:xfrm>
          <a:solidFill>
            <a:srgbClr val="7030A0"/>
          </a:solidFill>
        </p:grpSpPr>
        <p:grpSp>
          <p:nvGrpSpPr>
            <p:cNvPr id="9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662088"/>
              <a:chOff x="2000433" y="-5383479"/>
              <a:chExt cx="8318662" cy="12672506"/>
            </a:xfrm>
            <a:grpFill/>
          </p:grpSpPr>
          <p:sp>
            <p:nvSpPr>
              <p:cNvPr id="9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509573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995" y="1520318"/>
              <a:ext cx="4413638" cy="2770768"/>
            </a:xfrm>
            <a:prstGeom prst="rect">
              <a:avLst/>
            </a:prstGeom>
            <a:grpFill/>
          </p:spPr>
        </p:pic>
      </p:grpSp>
      <p:sp>
        <p:nvSpPr>
          <p:cNvPr id="59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577029" y="134269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الصيغ الكيميائية </a:t>
            </a:r>
          </a:p>
        </p:txBody>
      </p:sp>
    </p:spTree>
    <p:extLst>
      <p:ext uri="{BB962C8B-B14F-4D97-AF65-F5344CB8AC3E}">
        <p14:creationId xmlns:p14="http://schemas.microsoft.com/office/powerpoint/2010/main" val="25957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3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199</Words>
  <Application>Microsoft Office PowerPoint</Application>
  <PresentationFormat>شاشة عريضة</PresentationFormat>
  <Paragraphs>31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1781</cp:revision>
  <dcterms:created xsi:type="dcterms:W3CDTF">2020-10-10T04:32:51Z</dcterms:created>
  <dcterms:modified xsi:type="dcterms:W3CDTF">2021-03-16T17:49:09Z</dcterms:modified>
</cp:coreProperties>
</file>