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55" r:id="rId3"/>
    <p:sldId id="467" r:id="rId4"/>
    <p:sldId id="468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88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82" y="2792853"/>
            <a:ext cx="1007393" cy="69863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473404"/>
            <a:chOff x="433987" y="1526310"/>
            <a:chExt cx="2748179" cy="14734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77308" y="1625554"/>
              <a:ext cx="1461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المادة والطاقة</a:t>
              </a:r>
              <a:endParaRPr lang="ar-SY" sz="1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lvl="0" algn="ctr">
                <a:defRPr/>
              </a:pP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05518" y="2195561"/>
              <a:ext cx="2385250" cy="804153"/>
              <a:chOff x="3117157" y="5653352"/>
              <a:chExt cx="2385250" cy="80415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17157" y="5780397"/>
                <a:ext cx="238525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الطيف الكهرومغناطيسي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6401896" y="1376173"/>
            <a:ext cx="5543362" cy="1336211"/>
            <a:chOff x="2496457" y="42203"/>
            <a:chExt cx="9724571" cy="1336211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3541941" y="178085"/>
              <a:ext cx="76336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</a:rPr>
                <a:t>الطيف الكهرومغناطيسي : </a:t>
              </a:r>
              <a:r>
                <a:rPr lang="ar-SY" sz="2400" b="1" dirty="0">
                  <a:solidFill>
                    <a:schemeClr val="bg1"/>
                  </a:solidFill>
                </a:rPr>
                <a:t>هو </a:t>
              </a:r>
              <a:r>
                <a:rPr lang="ar-SY" sz="2400" b="1" dirty="0">
                  <a:solidFill>
                    <a:srgbClr val="FFFF00"/>
                  </a:solidFill>
                </a:rPr>
                <a:t>سلسلة</a:t>
              </a:r>
              <a:r>
                <a:rPr lang="ar-SY" sz="2400" b="1" dirty="0">
                  <a:solidFill>
                    <a:schemeClr val="bg1"/>
                  </a:solidFill>
                </a:rPr>
                <a:t> من الموجات الكهرومغناطيسية </a:t>
              </a:r>
              <a:r>
                <a:rPr lang="ar-SY" sz="2400" b="1" dirty="0">
                  <a:solidFill>
                    <a:srgbClr val="FFFF00"/>
                  </a:solidFill>
                </a:rPr>
                <a:t>المختلفة</a:t>
              </a:r>
              <a:r>
                <a:rPr lang="ar-SY" sz="2400" b="1" dirty="0">
                  <a:solidFill>
                    <a:schemeClr val="bg1"/>
                  </a:solidFill>
                </a:rPr>
                <a:t> في الطاقة والتردد والطول الموجي</a:t>
              </a: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4372787" y="1372656"/>
            <a:ext cx="2681155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101166" y="3591168"/>
            <a:ext cx="7844092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4375721" y="1577703"/>
              <a:ext cx="708076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تنتقل</a:t>
              </a:r>
              <a:r>
                <a:rPr lang="ar-SY" sz="2400" b="1" dirty="0">
                  <a:solidFill>
                    <a:schemeClr val="bg1"/>
                  </a:solidFill>
                </a:rPr>
                <a:t> الموجات الكهرومغناطيسية </a:t>
              </a:r>
              <a:r>
                <a:rPr lang="ar-SY" sz="2400" b="1" dirty="0">
                  <a:solidFill>
                    <a:srgbClr val="FFFF00"/>
                  </a:solidFill>
                </a:rPr>
                <a:t>خلال</a:t>
              </a:r>
              <a:r>
                <a:rPr lang="ar-SY" sz="2400" b="1" dirty="0">
                  <a:solidFill>
                    <a:schemeClr val="bg1"/>
                  </a:solidFill>
                </a:rPr>
                <a:t> الأوساط المادية وخلال الفراغ </a:t>
              </a:r>
              <a:r>
                <a:rPr lang="ar-SY" sz="2400" b="1" dirty="0">
                  <a:solidFill>
                    <a:srgbClr val="FFFF00"/>
                  </a:solidFill>
                </a:rPr>
                <a:t>بسرعة ثابتة </a:t>
              </a:r>
              <a:r>
                <a:rPr lang="ar-SY" sz="2400" b="1" dirty="0">
                  <a:solidFill>
                    <a:schemeClr val="bg1"/>
                  </a:solidFill>
                </a:rPr>
                <a:t>تساوي سرعة الضوء.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 algn="r"/>
              <a:endParaRPr lang="ar-SY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081252" y="3584134"/>
            <a:ext cx="1795548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207414" y="5382615"/>
            <a:ext cx="7737844" cy="1332914"/>
            <a:chOff x="2496457" y="1406769"/>
            <a:chExt cx="9759261" cy="1332914"/>
          </a:xfrm>
        </p:grpSpPr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4572874" y="1669346"/>
              <a:ext cx="7682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</a:rPr>
                <a:t>الموجات الكهرومغناطيسية </a:t>
              </a:r>
              <a:r>
                <a:rPr lang="ar-SY" sz="2400" b="1" dirty="0">
                  <a:solidFill>
                    <a:schemeClr val="bg1"/>
                  </a:solidFill>
                </a:rPr>
                <a:t>تنشأ من مجالين أحدهما كهربائي والآخر مغناطيسي متعامدان على اتجاه انتشار الموجة</a:t>
              </a:r>
              <a:endParaRPr lang="ar-SY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081252" y="5375581"/>
            <a:ext cx="2448691" cy="1371600"/>
            <a:chOff x="-1" y="1399735"/>
            <a:chExt cx="4572000" cy="1371600"/>
          </a:xfrm>
        </p:grpSpPr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7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425590" y="139570"/>
            <a:ext cx="72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الطيف الكهرومغناطيسي</a:t>
            </a:r>
          </a:p>
        </p:txBody>
      </p:sp>
      <p:sp>
        <p:nvSpPr>
          <p:cNvPr id="3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648880" y="4120612"/>
            <a:ext cx="2501066" cy="221008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755384" y="4087719"/>
            <a:ext cx="332752" cy="406930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0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60" y="2816029"/>
            <a:ext cx="787040" cy="54581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18320" y="1675562"/>
              <a:ext cx="146153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المادة والطاقة</a:t>
              </a:r>
            </a:p>
            <a:p>
              <a:pPr lvl="0" algn="ctr">
                <a:defRPr/>
              </a:pP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569682"/>
              <a:chOff x="3127090" y="5653352"/>
              <a:chExt cx="2385250" cy="5696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2292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الطيف الكهرومغناطيسي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Triangle 6">
            <a:extLst>
              <a:ext uri="{FF2B5EF4-FFF2-40B4-BE49-F238E27FC236}">
                <a16:creationId xmlns:a16="http://schemas.microsoft.com/office/drawing/2014/main" id="{5FF138E5-128B-4302-A661-29D95A2C3243}"/>
              </a:ext>
            </a:extLst>
          </p:cNvPr>
          <p:cNvSpPr/>
          <p:nvPr/>
        </p:nvSpPr>
        <p:spPr>
          <a:xfrm flipH="1">
            <a:off x="1095579" y="5251488"/>
            <a:ext cx="637229" cy="385186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7">
            <a:extLst>
              <a:ext uri="{FF2B5EF4-FFF2-40B4-BE49-F238E27FC236}">
                <a16:creationId xmlns:a16="http://schemas.microsoft.com/office/drawing/2014/main" id="{0CDD4F11-BCC9-47CA-8581-8FC72A64AB75}"/>
              </a:ext>
            </a:extLst>
          </p:cNvPr>
          <p:cNvSpPr/>
          <p:nvPr/>
        </p:nvSpPr>
        <p:spPr>
          <a:xfrm>
            <a:off x="3920305" y="5251488"/>
            <a:ext cx="637229" cy="385186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">
            <a:extLst>
              <a:ext uri="{FF2B5EF4-FFF2-40B4-BE49-F238E27FC236}">
                <a16:creationId xmlns:a16="http://schemas.microsoft.com/office/drawing/2014/main" id="{592F831B-AB1A-4A43-A4A0-1514CA79B40B}"/>
              </a:ext>
            </a:extLst>
          </p:cNvPr>
          <p:cNvSpPr/>
          <p:nvPr/>
        </p:nvSpPr>
        <p:spPr>
          <a:xfrm>
            <a:off x="1588180" y="6528321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5">
            <a:extLst>
              <a:ext uri="{FF2B5EF4-FFF2-40B4-BE49-F238E27FC236}">
                <a16:creationId xmlns:a16="http://schemas.microsoft.com/office/drawing/2014/main" id="{477CD8C0-E23D-439D-8A91-2879F5FBCD97}"/>
              </a:ext>
            </a:extLst>
          </p:cNvPr>
          <p:cNvGrpSpPr/>
          <p:nvPr/>
        </p:nvGrpSpPr>
        <p:grpSpPr>
          <a:xfrm>
            <a:off x="1732808" y="3110765"/>
            <a:ext cx="2187502" cy="2677313"/>
            <a:chOff x="1659852" y="2448307"/>
            <a:chExt cx="2187502" cy="2677313"/>
          </a:xfrm>
        </p:grpSpPr>
        <p:sp>
          <p:nvSpPr>
            <p:cNvPr id="35" name="Flowchart: Document 4">
              <a:extLst>
                <a:ext uri="{FF2B5EF4-FFF2-40B4-BE49-F238E27FC236}">
                  <a16:creationId xmlns:a16="http://schemas.microsoft.com/office/drawing/2014/main" id="{5762C8E9-96E3-4DFF-A6DA-6939394FD6F7}"/>
                </a:ext>
              </a:extLst>
            </p:cNvPr>
            <p:cNvSpPr/>
            <p:nvPr/>
          </p:nvSpPr>
          <p:spPr>
            <a:xfrm flipH="1" flipV="1">
              <a:off x="1659852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565417D6-1123-4808-B1EE-80D759AD0682}"/>
                </a:ext>
              </a:extLst>
            </p:cNvPr>
            <p:cNvSpPr txBox="1"/>
            <p:nvPr/>
          </p:nvSpPr>
          <p:spPr>
            <a:xfrm>
              <a:off x="1659852" y="3324398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1B90156B-6010-493C-9212-F686964301F0}"/>
                </a:ext>
              </a:extLst>
            </p:cNvPr>
            <p:cNvSpPr txBox="1"/>
            <p:nvPr/>
          </p:nvSpPr>
          <p:spPr>
            <a:xfrm>
              <a:off x="1665866" y="3013015"/>
              <a:ext cx="21310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العلاقة بين تردد الموجات والطول الموجي علاقة عكسية</a:t>
              </a:r>
            </a:p>
          </p:txBody>
        </p:sp>
      </p:grpSp>
      <p:sp>
        <p:nvSpPr>
          <p:cNvPr id="39" name="Oval 35">
            <a:extLst>
              <a:ext uri="{FF2B5EF4-FFF2-40B4-BE49-F238E27FC236}">
                <a16:creationId xmlns:a16="http://schemas.microsoft.com/office/drawing/2014/main" id="{930C9D46-7A68-4749-BA08-B9F1DE1A3F7D}"/>
              </a:ext>
            </a:extLst>
          </p:cNvPr>
          <p:cNvSpPr/>
          <p:nvPr/>
        </p:nvSpPr>
        <p:spPr>
          <a:xfrm>
            <a:off x="1218621" y="5372808"/>
            <a:ext cx="3171429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5">
            <a:extLst>
              <a:ext uri="{FF2B5EF4-FFF2-40B4-BE49-F238E27FC236}">
                <a16:creationId xmlns:a16="http://schemas.microsoft.com/office/drawing/2014/main" id="{AD6C650D-8FEB-45EA-973D-2FE930501234}"/>
              </a:ext>
            </a:extLst>
          </p:cNvPr>
          <p:cNvSpPr/>
          <p:nvPr/>
        </p:nvSpPr>
        <p:spPr>
          <a:xfrm flipV="1">
            <a:off x="1095579" y="5636674"/>
            <a:ext cx="3461959" cy="1084241"/>
          </a:xfrm>
          <a:prstGeom prst="triangle">
            <a:avLst/>
          </a:prstGeom>
          <a:gradFill>
            <a:gsLst>
              <a:gs pos="0">
                <a:srgbClr val="99FF33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D1B2F9E9-B493-43E6-AB1A-75C5C745F367}"/>
              </a:ext>
            </a:extLst>
          </p:cNvPr>
          <p:cNvSpPr txBox="1"/>
          <p:nvPr/>
        </p:nvSpPr>
        <p:spPr>
          <a:xfrm>
            <a:off x="2142592" y="5875212"/>
            <a:ext cx="140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Right Triangle 23">
            <a:extLst>
              <a:ext uri="{FF2B5EF4-FFF2-40B4-BE49-F238E27FC236}">
                <a16:creationId xmlns:a16="http://schemas.microsoft.com/office/drawing/2014/main" id="{9F1134F9-E052-42B1-A611-2A8F992588A0}"/>
              </a:ext>
            </a:extLst>
          </p:cNvPr>
          <p:cNvSpPr/>
          <p:nvPr/>
        </p:nvSpPr>
        <p:spPr>
          <a:xfrm>
            <a:off x="7649076" y="4221544"/>
            <a:ext cx="637229" cy="385186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22">
            <a:extLst>
              <a:ext uri="{FF2B5EF4-FFF2-40B4-BE49-F238E27FC236}">
                <a16:creationId xmlns:a16="http://schemas.microsoft.com/office/drawing/2014/main" id="{ED8A462D-A5E7-45C2-9A2D-AD40815F13AA}"/>
              </a:ext>
            </a:extLst>
          </p:cNvPr>
          <p:cNvSpPr/>
          <p:nvPr/>
        </p:nvSpPr>
        <p:spPr>
          <a:xfrm flipH="1">
            <a:off x="4824350" y="4221544"/>
            <a:ext cx="637229" cy="385186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127969AC-8D2C-4D92-883C-814A87135309}"/>
              </a:ext>
            </a:extLst>
          </p:cNvPr>
          <p:cNvSpPr/>
          <p:nvPr/>
        </p:nvSpPr>
        <p:spPr>
          <a:xfrm>
            <a:off x="5316951" y="5498377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6">
            <a:extLst>
              <a:ext uri="{FF2B5EF4-FFF2-40B4-BE49-F238E27FC236}">
                <a16:creationId xmlns:a16="http://schemas.microsoft.com/office/drawing/2014/main" id="{3E3F9E2D-F2EF-4F35-9458-70ACB1B94819}"/>
              </a:ext>
            </a:extLst>
          </p:cNvPr>
          <p:cNvGrpSpPr/>
          <p:nvPr/>
        </p:nvGrpSpPr>
        <p:grpSpPr>
          <a:xfrm>
            <a:off x="5461579" y="2080821"/>
            <a:ext cx="2187502" cy="2677313"/>
            <a:chOff x="5254265" y="475931"/>
            <a:chExt cx="2187502" cy="2677313"/>
          </a:xfrm>
        </p:grpSpPr>
        <p:sp>
          <p:nvSpPr>
            <p:cNvPr id="46" name="Flowchart: Document 20">
              <a:extLst>
                <a:ext uri="{FF2B5EF4-FFF2-40B4-BE49-F238E27FC236}">
                  <a16:creationId xmlns:a16="http://schemas.microsoft.com/office/drawing/2014/main" id="{4F5026C4-4837-48D3-B1F7-BF0AF5D0FFDC}"/>
                </a:ext>
              </a:extLst>
            </p:cNvPr>
            <p:cNvSpPr/>
            <p:nvPr/>
          </p:nvSpPr>
          <p:spPr>
            <a:xfrm flipH="1" flipV="1">
              <a:off x="5254265" y="475931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24" descr="Stopwatch">
              <a:extLst>
                <a:ext uri="{FF2B5EF4-FFF2-40B4-BE49-F238E27FC236}">
                  <a16:creationId xmlns:a16="http://schemas.microsoft.com/office/drawing/2014/main" id="{C0CDFAA6-9B45-4103-ABD5-4FFFB4918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559671" y="644278"/>
              <a:ext cx="618207" cy="618207"/>
            </a:xfrm>
            <a:prstGeom prst="rect">
              <a:avLst/>
            </a:prstGeom>
          </p:spPr>
        </p:pic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id="{5CADCD78-1BBF-4810-B357-DF1B51F2102F}"/>
                </a:ext>
              </a:extLst>
            </p:cNvPr>
            <p:cNvSpPr txBox="1"/>
            <p:nvPr/>
          </p:nvSpPr>
          <p:spPr>
            <a:xfrm>
              <a:off x="5254265" y="1352022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id="{19410B7C-51E6-458B-BDC5-63F187C33FE8}"/>
                </a:ext>
              </a:extLst>
            </p:cNvPr>
            <p:cNvSpPr txBox="1"/>
            <p:nvPr/>
          </p:nvSpPr>
          <p:spPr>
            <a:xfrm>
              <a:off x="5302198" y="1249127"/>
              <a:ext cx="2088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العلاقة بين الطول الموجي وطاقة الموجة علاقة عكسية.</a:t>
              </a:r>
            </a:p>
          </p:txBody>
        </p:sp>
      </p:grpSp>
      <p:sp>
        <p:nvSpPr>
          <p:cNvPr id="53" name="Oval 37">
            <a:extLst>
              <a:ext uri="{FF2B5EF4-FFF2-40B4-BE49-F238E27FC236}">
                <a16:creationId xmlns:a16="http://schemas.microsoft.com/office/drawing/2014/main" id="{AA430E0A-ECF5-4A93-8F49-19DF7E4B607D}"/>
              </a:ext>
            </a:extLst>
          </p:cNvPr>
          <p:cNvSpPr/>
          <p:nvPr/>
        </p:nvSpPr>
        <p:spPr>
          <a:xfrm>
            <a:off x="5059134" y="4328852"/>
            <a:ext cx="2992387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21">
            <a:extLst>
              <a:ext uri="{FF2B5EF4-FFF2-40B4-BE49-F238E27FC236}">
                <a16:creationId xmlns:a16="http://schemas.microsoft.com/office/drawing/2014/main" id="{BBF49FD1-6D2A-48C7-8A66-0DC40745FC29}"/>
              </a:ext>
            </a:extLst>
          </p:cNvPr>
          <p:cNvSpPr/>
          <p:nvPr/>
        </p:nvSpPr>
        <p:spPr>
          <a:xfrm flipV="1">
            <a:off x="4824350" y="4606730"/>
            <a:ext cx="3461959" cy="1084241"/>
          </a:xfrm>
          <a:prstGeom prst="triangle">
            <a:avLst/>
          </a:prstGeom>
          <a:gradFill>
            <a:gsLst>
              <a:gs pos="0">
                <a:srgbClr val="FF9933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id="{7B77C665-4050-4554-993F-DD60C016FDA1}"/>
              </a:ext>
            </a:extLst>
          </p:cNvPr>
          <p:cNvSpPr txBox="1"/>
          <p:nvPr/>
        </p:nvSpPr>
        <p:spPr>
          <a:xfrm>
            <a:off x="5901115" y="4847671"/>
            <a:ext cx="140505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6" name="Right Triangle 30">
            <a:extLst>
              <a:ext uri="{FF2B5EF4-FFF2-40B4-BE49-F238E27FC236}">
                <a16:creationId xmlns:a16="http://schemas.microsoft.com/office/drawing/2014/main" id="{2706BE48-135F-4017-AFC4-D44371E7A03F}"/>
              </a:ext>
            </a:extLst>
          </p:cNvPr>
          <p:cNvSpPr/>
          <p:nvPr/>
        </p:nvSpPr>
        <p:spPr>
          <a:xfrm flipH="1">
            <a:off x="8345514" y="5251488"/>
            <a:ext cx="637229" cy="385186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31">
            <a:extLst>
              <a:ext uri="{FF2B5EF4-FFF2-40B4-BE49-F238E27FC236}">
                <a16:creationId xmlns:a16="http://schemas.microsoft.com/office/drawing/2014/main" id="{968065C5-3EB6-4790-AA4F-6FC1EE8FFB46}"/>
              </a:ext>
            </a:extLst>
          </p:cNvPr>
          <p:cNvSpPr/>
          <p:nvPr/>
        </p:nvSpPr>
        <p:spPr>
          <a:xfrm>
            <a:off x="11170240" y="5251488"/>
            <a:ext cx="637229" cy="385186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27">
            <a:extLst>
              <a:ext uri="{FF2B5EF4-FFF2-40B4-BE49-F238E27FC236}">
                <a16:creationId xmlns:a16="http://schemas.microsoft.com/office/drawing/2014/main" id="{5A3D89C3-C38D-4048-AFCA-F9C077CF233F}"/>
              </a:ext>
            </a:extLst>
          </p:cNvPr>
          <p:cNvSpPr/>
          <p:nvPr/>
        </p:nvSpPr>
        <p:spPr>
          <a:xfrm>
            <a:off x="8838115" y="6528321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47">
            <a:extLst>
              <a:ext uri="{FF2B5EF4-FFF2-40B4-BE49-F238E27FC236}">
                <a16:creationId xmlns:a16="http://schemas.microsoft.com/office/drawing/2014/main" id="{EFFD51E7-888C-4882-89A6-FA4B129F0A45}"/>
              </a:ext>
            </a:extLst>
          </p:cNvPr>
          <p:cNvGrpSpPr/>
          <p:nvPr/>
        </p:nvGrpSpPr>
        <p:grpSpPr>
          <a:xfrm>
            <a:off x="8982743" y="3110765"/>
            <a:ext cx="2332126" cy="2677313"/>
            <a:chOff x="8909787" y="2448307"/>
            <a:chExt cx="2332126" cy="2677313"/>
          </a:xfrm>
        </p:grpSpPr>
        <p:sp>
          <p:nvSpPr>
            <p:cNvPr id="63" name="Flowchart: Document 28">
              <a:extLst>
                <a:ext uri="{FF2B5EF4-FFF2-40B4-BE49-F238E27FC236}">
                  <a16:creationId xmlns:a16="http://schemas.microsoft.com/office/drawing/2014/main" id="{B3D7E8F0-9F70-4C2A-95E9-26296953AD5D}"/>
                </a:ext>
              </a:extLst>
            </p:cNvPr>
            <p:cNvSpPr/>
            <p:nvPr/>
          </p:nvSpPr>
          <p:spPr>
            <a:xfrm flipH="1" flipV="1">
              <a:off x="8909787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32" descr="Crown">
              <a:extLst>
                <a:ext uri="{FF2B5EF4-FFF2-40B4-BE49-F238E27FC236}">
                  <a16:creationId xmlns:a16="http://schemas.microsoft.com/office/drawing/2014/main" id="{DC8B1E7A-E660-40BE-99E7-552F20F9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526119" y="2479713"/>
              <a:ext cx="618207" cy="618207"/>
            </a:xfrm>
            <a:prstGeom prst="rect">
              <a:avLst/>
            </a:prstGeom>
          </p:spPr>
        </p:pic>
        <p:sp>
          <p:nvSpPr>
            <p:cNvPr id="65" name="TextBox 33">
              <a:extLst>
                <a:ext uri="{FF2B5EF4-FFF2-40B4-BE49-F238E27FC236}">
                  <a16:creationId xmlns:a16="http://schemas.microsoft.com/office/drawing/2014/main" id="{1E35EDE1-A0D2-4680-A4F8-C73F55A1C7A8}"/>
                </a:ext>
              </a:extLst>
            </p:cNvPr>
            <p:cNvSpPr txBox="1"/>
            <p:nvPr/>
          </p:nvSpPr>
          <p:spPr>
            <a:xfrm>
              <a:off x="8909787" y="3324398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34">
              <a:extLst>
                <a:ext uri="{FF2B5EF4-FFF2-40B4-BE49-F238E27FC236}">
                  <a16:creationId xmlns:a16="http://schemas.microsoft.com/office/drawing/2014/main" id="{7F62AA50-6E89-4A89-A127-CB3A2B1C7E81}"/>
                </a:ext>
              </a:extLst>
            </p:cNvPr>
            <p:cNvSpPr txBox="1"/>
            <p:nvPr/>
          </p:nvSpPr>
          <p:spPr>
            <a:xfrm>
              <a:off x="8909787" y="3124343"/>
              <a:ext cx="23321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العلاقة بين تردد الموجات الكهرومغناطيسية وطاقة الموجة علاقة تناسب طردية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1" name="Oval 38">
            <a:extLst>
              <a:ext uri="{FF2B5EF4-FFF2-40B4-BE49-F238E27FC236}">
                <a16:creationId xmlns:a16="http://schemas.microsoft.com/office/drawing/2014/main" id="{09A74B01-0A17-421E-9982-60419B94A20F}"/>
              </a:ext>
            </a:extLst>
          </p:cNvPr>
          <p:cNvSpPr/>
          <p:nvPr/>
        </p:nvSpPr>
        <p:spPr>
          <a:xfrm>
            <a:off x="8640556" y="5392890"/>
            <a:ext cx="2888343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29">
            <a:extLst>
              <a:ext uri="{FF2B5EF4-FFF2-40B4-BE49-F238E27FC236}">
                <a16:creationId xmlns:a16="http://schemas.microsoft.com/office/drawing/2014/main" id="{8093F1AA-559F-4FD7-A797-BA61F9B85279}"/>
              </a:ext>
            </a:extLst>
          </p:cNvPr>
          <p:cNvSpPr/>
          <p:nvPr/>
        </p:nvSpPr>
        <p:spPr>
          <a:xfrm flipV="1">
            <a:off x="8345514" y="5636674"/>
            <a:ext cx="3461959" cy="1084241"/>
          </a:xfrm>
          <a:prstGeom prst="triangle">
            <a:avLst/>
          </a:prstGeom>
          <a:gradFill>
            <a:gsLst>
              <a:gs pos="0">
                <a:srgbClr val="009999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2">
            <a:extLst>
              <a:ext uri="{FF2B5EF4-FFF2-40B4-BE49-F238E27FC236}">
                <a16:creationId xmlns:a16="http://schemas.microsoft.com/office/drawing/2014/main" id="{B2DB7D1D-2B37-4540-862B-BC9725D57459}"/>
              </a:ext>
            </a:extLst>
          </p:cNvPr>
          <p:cNvSpPr txBox="1"/>
          <p:nvPr/>
        </p:nvSpPr>
        <p:spPr>
          <a:xfrm>
            <a:off x="9417043" y="5883563"/>
            <a:ext cx="140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8892198" y="153656"/>
            <a:ext cx="2874136" cy="269304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7000" t="1000" r="-8000" b="-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0227471" y="24210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06910" y="-384183"/>
            <a:ext cx="2307461" cy="2720262"/>
            <a:chOff x="7774691" y="-319578"/>
            <a:chExt cx="5029652" cy="4129898"/>
          </a:xfrm>
          <a:solidFill>
            <a:srgbClr val="7030A0"/>
          </a:solidFill>
        </p:grpSpPr>
        <p:grpSp>
          <p:nvGrpSpPr>
            <p:cNvPr id="7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19578"/>
              <a:ext cx="5029652" cy="4129898"/>
              <a:chOff x="2000433" y="-528558"/>
              <a:chExt cx="8318662" cy="6830535"/>
            </a:xfrm>
            <a:grpFill/>
          </p:grpSpPr>
          <p:sp>
            <p:nvSpPr>
              <p:cNvPr id="8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8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528558"/>
                <a:ext cx="35290" cy="234627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993" y="1445795"/>
              <a:ext cx="4693044" cy="227082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986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8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53" grpId="0" animBg="1"/>
      <p:bldP spid="54" grpId="0" animBg="1"/>
      <p:bldP spid="55" grpId="0"/>
      <p:bldP spid="56" grpId="0" animBg="1"/>
      <p:bldP spid="57" grpId="0" animBg="1"/>
      <p:bldP spid="59" grpId="0" animBg="1"/>
      <p:bldP spid="71" grpId="0" animBg="1"/>
      <p:bldP spid="72" grpId="0" animBg="1"/>
      <p:bldP spid="73" grpId="0"/>
      <p:bldP spid="76" grpId="0" animBg="1"/>
      <p:bldP spid="7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7" y="2876084"/>
            <a:ext cx="879162" cy="60970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548808"/>
            <a:chOff x="433987" y="1526310"/>
            <a:chExt cx="2748179" cy="154880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92401" y="1582670"/>
              <a:ext cx="1461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المادة والطاقة</a:t>
              </a:r>
            </a:p>
            <a:p>
              <a:pPr lvl="0" algn="ctr">
                <a:defRPr/>
              </a:pP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69725" y="2195561"/>
              <a:ext cx="2221786" cy="879557"/>
              <a:chOff x="3181364" y="5653352"/>
              <a:chExt cx="2221786" cy="87955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81364" y="5825023"/>
                <a:ext cx="22217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الطيف الكهرومغناطيسي</a:t>
                </a:r>
              </a:p>
              <a:p>
                <a:pPr algn="ctr">
                  <a:defRPr/>
                </a:pPr>
                <a:endPara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4781948" y="1570027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4743403" y="1211370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4972624" y="1311647"/>
            <a:ext cx="3934505" cy="770377"/>
            <a:chOff x="3423368" y="772265"/>
            <a:chExt cx="3934505" cy="770377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3423368" y="772265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508443" y="834756"/>
              <a:ext cx="3849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تنقسم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الموجات الكهرومغناطيسية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إلى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موجات مرئية وغير مرئية.</a:t>
              </a: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4781948" y="272423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4743403" y="236557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4449632" y="2428157"/>
            <a:ext cx="4587746" cy="765531"/>
            <a:chOff x="2942913" y="1971530"/>
            <a:chExt cx="4587746" cy="765531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942913" y="2029175"/>
              <a:ext cx="4587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العديد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من الأجهزة الحديثة التي نستخدمها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تعتمد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عملها على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الموجات الكهرومغناطيسية</a:t>
              </a: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4781948" y="387843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4743403" y="351978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4743405" y="3576922"/>
            <a:ext cx="4293973" cy="707886"/>
            <a:chOff x="3236686" y="3120295"/>
            <a:chExt cx="4293973" cy="707886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3395473" y="3125736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236686" y="3120295"/>
              <a:ext cx="42939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قد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يسبب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التعرض لإشعاعات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بعض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أنواع الموجات الكهرومغناطيسية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أضراراً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للكائنات الحية</a:t>
              </a: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174345" y="1478192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174345" y="2597346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174345" y="3732006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311988" y="925840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311988" y="1751091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311987" y="2880124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311986" y="4017021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43178" y="3860635"/>
            <a:ext cx="2849052" cy="286708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675119" y="4003284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506857" y="-730898"/>
            <a:ext cx="2540185" cy="4408490"/>
            <a:chOff x="7774691" y="-3254975"/>
            <a:chExt cx="5029652" cy="7065295"/>
          </a:xfrm>
          <a:solidFill>
            <a:srgbClr val="7030A0"/>
          </a:solidFill>
        </p:grpSpPr>
        <p:grpSp>
          <p:nvGrpSpPr>
            <p:cNvPr id="9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065295"/>
              <a:chOff x="2000433" y="-5383479"/>
              <a:chExt cx="8318662" cy="11685456"/>
            </a:xfrm>
            <a:grpFill/>
          </p:grpSpPr>
          <p:sp>
            <p:nvSpPr>
              <p:cNvPr id="9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10" y="1510061"/>
              <a:ext cx="4709413" cy="211631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610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3" dur="200" fill="hold"/>
                                        <p:tgtEl>
                                          <p:spTgt spid="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84" grpId="0" animBg="1"/>
      <p:bldP spid="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132</Words>
  <Application>Microsoft Office PowerPoint</Application>
  <PresentationFormat>شاشة عريضة</PresentationFormat>
  <Paragraphs>28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1729</cp:revision>
  <dcterms:created xsi:type="dcterms:W3CDTF">2020-10-10T04:32:51Z</dcterms:created>
  <dcterms:modified xsi:type="dcterms:W3CDTF">2021-03-16T17:49:53Z</dcterms:modified>
</cp:coreProperties>
</file>