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BCC8-647E-4ADC-AD6D-2C8838975F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DBED4-EE17-4075-9C23-799C795F65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453043-A68C-4891-9AD1-455881AAB7D1}"/>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33404371-6398-430A-84D5-1D44E5527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77452-835E-4E54-8986-0DDA59680786}"/>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30113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BA37-C730-41B1-8065-8F721005C7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9F53C5-3163-4A19-A0CD-CE2E505FD4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9BE1D-6F1C-49C7-BD65-64AA9A65F605}"/>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8EFB1437-C217-4211-95EC-8FEAD0EAE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59784-04D7-44B6-8704-39308C1E0E0C}"/>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249594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7936D5-089F-4F43-8B0C-02CF9026BA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25E6AC-DC57-4EE7-B3A4-518A30970E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319E78-C9B7-4963-9B3C-ACBD8E932844}"/>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0360FF7F-62A6-45EF-9618-0FE8A4C59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F640C-0B9B-4159-A8AC-97529FBFB65B}"/>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51144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16136-22EF-45BF-9740-13A9B8CD86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7CE6F3-3BEB-4D0A-A694-03F9E7AF5E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51BCF-DFB9-40F6-9F5B-D08CD88C2821}"/>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7D673919-BCCA-4E2B-AFBD-2F1EBD19F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B258A-11BA-4605-95E7-AF1A9EAA1F77}"/>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182646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5133-B97E-4180-9884-D65D17EA6B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F9771-FF66-4E1B-98B9-2C94A9748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C1953E-3F67-4AB5-85E1-1065D8EE6D15}"/>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3B372DC7-0400-432E-926B-8673BE0FE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6D9F7-09F5-4F9A-8E4A-EB60FF4D161C}"/>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202876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3075-8179-4DFF-9CC0-0E619A9875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0A501-A164-4DA0-96EF-5AA5474F2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B4AEB-05FA-4912-8D4D-6911263202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A6E5FD-CDE6-484E-ACD7-D5CFD8E444FD}"/>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6" name="Footer Placeholder 5">
            <a:extLst>
              <a:ext uri="{FF2B5EF4-FFF2-40B4-BE49-F238E27FC236}">
                <a16:creationId xmlns:a16="http://schemas.microsoft.com/office/drawing/2014/main" id="{1AB64500-9EE1-45C5-B659-3FD413C5D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6D0CE6-A26D-4BC2-83D3-703B3D5E8E72}"/>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494123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23ED-22DD-442C-AE51-FA7A995C3D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97CB72-14DF-45A3-B932-F36C190AC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04D91E-6C1C-4271-80E7-79E37F4E48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0A9DB9-2DA1-4EF4-A219-8D4E4D1F0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02AF1-C357-43C4-8AC5-43D320D6D2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312B6F-3AF2-42DD-8B01-D611AE9E3ABE}"/>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8" name="Footer Placeholder 7">
            <a:extLst>
              <a:ext uri="{FF2B5EF4-FFF2-40B4-BE49-F238E27FC236}">
                <a16:creationId xmlns:a16="http://schemas.microsoft.com/office/drawing/2014/main" id="{91F790F2-AA65-4CBB-8D03-878219F634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18D49D-F54A-4A09-B532-1FBD93B7BE8B}"/>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312533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E745-EA51-4344-B50D-AB785CFE24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27BB01-41B1-4126-A56B-0A343D2FBC44}"/>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4" name="Footer Placeholder 3">
            <a:extLst>
              <a:ext uri="{FF2B5EF4-FFF2-40B4-BE49-F238E27FC236}">
                <a16:creationId xmlns:a16="http://schemas.microsoft.com/office/drawing/2014/main" id="{C060B9EE-8788-4C2F-B9A7-0836026CBF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11F29A-0539-4892-B05C-E6F734268F75}"/>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336835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67389-8E44-432F-83D4-DD6CB1E3524B}"/>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3" name="Footer Placeholder 2">
            <a:extLst>
              <a:ext uri="{FF2B5EF4-FFF2-40B4-BE49-F238E27FC236}">
                <a16:creationId xmlns:a16="http://schemas.microsoft.com/office/drawing/2014/main" id="{E62304B2-324A-4232-BD98-C724F8C126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23331A-EFC1-4A14-B67C-1F16E5AF8F91}"/>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335542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6885F-8FC8-418F-93BD-594FE0BAD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E72D0F-D266-412E-9E5A-C4DCDC448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9FE11E-3E74-49C6-A912-E0383CFD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207BFF-7A9D-4218-ACB1-8B16609B5100}"/>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6" name="Footer Placeholder 5">
            <a:extLst>
              <a:ext uri="{FF2B5EF4-FFF2-40B4-BE49-F238E27FC236}">
                <a16:creationId xmlns:a16="http://schemas.microsoft.com/office/drawing/2014/main" id="{23BE4107-EEAC-4EC9-9E7B-79169A4DB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D8B51-CB4A-489E-A8D6-E7D5121692B2}"/>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236945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C9CF-487F-45C8-90EB-A6EB4B398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E252A6-36BD-4174-80CD-6B27076B6F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268723-199E-4376-B12F-E13BF6A80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A7A23-A4F7-49A1-B5BE-A074B959C4E2}"/>
              </a:ext>
            </a:extLst>
          </p:cNvPr>
          <p:cNvSpPr>
            <a:spLocks noGrp="1"/>
          </p:cNvSpPr>
          <p:nvPr>
            <p:ph type="dt" sz="half" idx="10"/>
          </p:nvPr>
        </p:nvSpPr>
        <p:spPr/>
        <p:txBody>
          <a:bodyPr/>
          <a:lstStyle/>
          <a:p>
            <a:fld id="{3C4A2614-DB7C-4B17-B0A3-69CF9EE0CE6B}" type="datetimeFigureOut">
              <a:rPr lang="en-US" smtClean="0"/>
              <a:t>2021-03-16</a:t>
            </a:fld>
            <a:endParaRPr lang="en-US"/>
          </a:p>
        </p:txBody>
      </p:sp>
      <p:sp>
        <p:nvSpPr>
          <p:cNvPr id="6" name="Footer Placeholder 5">
            <a:extLst>
              <a:ext uri="{FF2B5EF4-FFF2-40B4-BE49-F238E27FC236}">
                <a16:creationId xmlns:a16="http://schemas.microsoft.com/office/drawing/2014/main" id="{BFF87BBA-2259-427D-9249-AB60947FD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1CA528-8674-4C98-B6B6-EAA9CAB1112A}"/>
              </a:ext>
            </a:extLst>
          </p:cNvPr>
          <p:cNvSpPr>
            <a:spLocks noGrp="1"/>
          </p:cNvSpPr>
          <p:nvPr>
            <p:ph type="sldNum" sz="quarter" idx="12"/>
          </p:nvPr>
        </p:nvSpPr>
        <p:spPr/>
        <p:txBody>
          <a:bodyPr/>
          <a:lstStyle/>
          <a:p>
            <a:fld id="{B2C0D16D-9D10-44A8-BB31-0BDBBF805AA8}" type="slidenum">
              <a:rPr lang="en-US" smtClean="0"/>
              <a:t>‹#›</a:t>
            </a:fld>
            <a:endParaRPr lang="en-US"/>
          </a:p>
        </p:txBody>
      </p:sp>
    </p:spTree>
    <p:extLst>
      <p:ext uri="{BB962C8B-B14F-4D97-AF65-F5344CB8AC3E}">
        <p14:creationId xmlns:p14="http://schemas.microsoft.com/office/powerpoint/2010/main" val="78557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DF89FB-5D21-4EE8-ACE4-63482F2B9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815E2B-7B62-4C93-B72E-200436E97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B3F0F-CCAD-4675-A7E3-9F8FAFB4F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2614-DB7C-4B17-B0A3-69CF9EE0CE6B}" type="datetimeFigureOut">
              <a:rPr lang="en-US" smtClean="0"/>
              <a:t>2021-03-16</a:t>
            </a:fld>
            <a:endParaRPr lang="en-US"/>
          </a:p>
        </p:txBody>
      </p:sp>
      <p:sp>
        <p:nvSpPr>
          <p:cNvPr id="5" name="Footer Placeholder 4">
            <a:extLst>
              <a:ext uri="{FF2B5EF4-FFF2-40B4-BE49-F238E27FC236}">
                <a16:creationId xmlns:a16="http://schemas.microsoft.com/office/drawing/2014/main" id="{59DC9EFB-4088-4FB7-A834-21DE1777B3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06B755-A1B9-4D31-BFC7-95DC2D282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0D16D-9D10-44A8-BB31-0BDBBF805AA8}" type="slidenum">
              <a:rPr lang="en-US" smtClean="0"/>
              <a:t>‹#›</a:t>
            </a:fld>
            <a:endParaRPr lang="en-US"/>
          </a:p>
        </p:txBody>
      </p:sp>
    </p:spTree>
    <p:extLst>
      <p:ext uri="{BB962C8B-B14F-4D97-AF65-F5344CB8AC3E}">
        <p14:creationId xmlns:p14="http://schemas.microsoft.com/office/powerpoint/2010/main" val="197165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8C93AF-825D-4E4C-9D8F-90C27B466E4B}"/>
              </a:ext>
            </a:extLst>
          </p:cNvPr>
          <p:cNvSpPr>
            <a:spLocks noGrp="1"/>
          </p:cNvSpPr>
          <p:nvPr>
            <p:ph type="subTitle" idx="1"/>
          </p:nvPr>
        </p:nvSpPr>
        <p:spPr>
          <a:xfrm>
            <a:off x="0" y="0"/>
            <a:ext cx="12192000" cy="6858000"/>
          </a:xfrm>
        </p:spPr>
        <p:txBody>
          <a:bodyPr/>
          <a:lstStyle/>
          <a:p>
            <a:r>
              <a:rPr lang="ar-SY" dirty="0"/>
              <a:t> </a:t>
            </a:r>
          </a:p>
          <a:p>
            <a:endParaRPr lang="ar-SY" dirty="0"/>
          </a:p>
          <a:p>
            <a:endParaRPr lang="ar-SY" dirty="0"/>
          </a:p>
          <a:p>
            <a:pPr algn="r"/>
            <a:r>
              <a:rPr lang="ar-SY" b="1" dirty="0"/>
              <a:t>كل إنسان له مهنة وعمل يشتغل به؛ حتى يكسب مالاً ينفقه على نفسه، وعلى أسرته، َومن يعولهم، فأنت تجد الطبيب والمهندس والمعلم والتاجر والعامل والمزارع، وكذلك الأنبياء صلوات الله وسلامة عليهم ومنهم نبينا محمد ﷺ كانت له مهن يعملون بها، ويحصلون منها على الرزق الحلال.</a:t>
            </a:r>
          </a:p>
          <a:p>
            <a:endParaRPr lang="ar-SY" dirty="0"/>
          </a:p>
          <a:p>
            <a:endParaRPr lang="ar-SY" dirty="0"/>
          </a:p>
          <a:p>
            <a:endParaRPr lang="en-US" dirty="0"/>
          </a:p>
        </p:txBody>
      </p:sp>
      <p:sp>
        <p:nvSpPr>
          <p:cNvPr id="4" name="Plaque 3">
            <a:extLst>
              <a:ext uri="{FF2B5EF4-FFF2-40B4-BE49-F238E27FC236}">
                <a16:creationId xmlns:a16="http://schemas.microsoft.com/office/drawing/2014/main" id="{1199230D-C7D1-4F3B-BC2C-A20F4128919D}"/>
              </a:ext>
            </a:extLst>
          </p:cNvPr>
          <p:cNvSpPr/>
          <p:nvPr/>
        </p:nvSpPr>
        <p:spPr>
          <a:xfrm>
            <a:off x="4914314" y="168812"/>
            <a:ext cx="2597834" cy="872198"/>
          </a:xfrm>
          <a:prstGeom prst="plaque">
            <a:avLst/>
          </a:prstGeom>
          <a:solidFill>
            <a:schemeClr val="accent6">
              <a:lumMod val="20000"/>
              <a:lumOff val="80000"/>
            </a:schemeClr>
          </a:solidFill>
          <a:ln>
            <a:solidFill>
              <a:schemeClr val="accent6">
                <a:lumMod val="40000"/>
                <a:lumOff val="6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ar-SY" sz="2600" b="1" dirty="0">
                <a:solidFill>
                  <a:srgbClr val="002060"/>
                </a:solidFill>
              </a:rPr>
              <a:t>عــمـل الـرســول</a:t>
            </a:r>
            <a:endParaRPr lang="en-US" sz="2600" b="1" dirty="0">
              <a:solidFill>
                <a:srgbClr val="002060"/>
              </a:solidFill>
            </a:endParaRPr>
          </a:p>
        </p:txBody>
      </p:sp>
      <p:sp>
        <p:nvSpPr>
          <p:cNvPr id="5" name="Plaque 4">
            <a:extLst>
              <a:ext uri="{FF2B5EF4-FFF2-40B4-BE49-F238E27FC236}">
                <a16:creationId xmlns:a16="http://schemas.microsoft.com/office/drawing/2014/main" id="{399AFF4E-E0F0-49AC-B790-A855DB9E6D18}"/>
              </a:ext>
            </a:extLst>
          </p:cNvPr>
          <p:cNvSpPr/>
          <p:nvPr/>
        </p:nvSpPr>
        <p:spPr>
          <a:xfrm>
            <a:off x="4914314" y="2700997"/>
            <a:ext cx="2386818"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400" b="1" dirty="0">
                <a:solidFill>
                  <a:srgbClr val="7030A0"/>
                </a:solidFill>
              </a:rPr>
              <a:t>لنتعــرف علــى</a:t>
            </a:r>
            <a:endParaRPr lang="en-US" sz="2400" b="1" dirty="0">
              <a:solidFill>
                <a:srgbClr val="7030A0"/>
              </a:solidFill>
            </a:endParaRPr>
          </a:p>
        </p:txBody>
      </p:sp>
      <p:sp>
        <p:nvSpPr>
          <p:cNvPr id="6" name="Plaque 5">
            <a:extLst>
              <a:ext uri="{FF2B5EF4-FFF2-40B4-BE49-F238E27FC236}">
                <a16:creationId xmlns:a16="http://schemas.microsoft.com/office/drawing/2014/main" id="{BD157CF7-D9B2-4553-8D1D-0696D64B5542}"/>
              </a:ext>
            </a:extLst>
          </p:cNvPr>
          <p:cNvSpPr/>
          <p:nvPr/>
        </p:nvSpPr>
        <p:spPr>
          <a:xfrm>
            <a:off x="5019822" y="4007533"/>
            <a:ext cx="2492326"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200" b="1" dirty="0">
                <a:solidFill>
                  <a:srgbClr val="002060"/>
                </a:solidFill>
              </a:rPr>
              <a:t>عمل الرسول محمد ﷺ</a:t>
            </a:r>
            <a:endParaRPr lang="en-US" sz="2200" b="1" dirty="0">
              <a:solidFill>
                <a:srgbClr val="002060"/>
              </a:solidFill>
            </a:endParaRPr>
          </a:p>
        </p:txBody>
      </p:sp>
      <p:sp>
        <p:nvSpPr>
          <p:cNvPr id="7" name="Plaque 6">
            <a:extLst>
              <a:ext uri="{FF2B5EF4-FFF2-40B4-BE49-F238E27FC236}">
                <a16:creationId xmlns:a16="http://schemas.microsoft.com/office/drawing/2014/main" id="{CF259A74-5262-481E-9C79-EDA82F55B520}"/>
              </a:ext>
            </a:extLst>
          </p:cNvPr>
          <p:cNvSpPr/>
          <p:nvPr/>
        </p:nvSpPr>
        <p:spPr>
          <a:xfrm>
            <a:off x="6656364" y="5314068"/>
            <a:ext cx="2492326"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200" b="1" dirty="0">
                <a:solidFill>
                  <a:srgbClr val="002060"/>
                </a:solidFill>
              </a:rPr>
              <a:t>مظاهر الكفاح في حياة رسولنا محمد</a:t>
            </a:r>
            <a:endParaRPr lang="en-US" sz="2200" b="1" dirty="0">
              <a:solidFill>
                <a:srgbClr val="002060"/>
              </a:solidFill>
            </a:endParaRPr>
          </a:p>
        </p:txBody>
      </p:sp>
      <p:sp>
        <p:nvSpPr>
          <p:cNvPr id="8" name="Plaque 7">
            <a:extLst>
              <a:ext uri="{FF2B5EF4-FFF2-40B4-BE49-F238E27FC236}">
                <a16:creationId xmlns:a16="http://schemas.microsoft.com/office/drawing/2014/main" id="{75B3ACC6-A623-4E6A-A9B9-709162A31DF8}"/>
              </a:ext>
            </a:extLst>
          </p:cNvPr>
          <p:cNvSpPr/>
          <p:nvPr/>
        </p:nvSpPr>
        <p:spPr>
          <a:xfrm>
            <a:off x="7849773" y="4022765"/>
            <a:ext cx="2522806"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200" b="1" dirty="0">
                <a:solidFill>
                  <a:srgbClr val="002060"/>
                </a:solidFill>
              </a:rPr>
              <a:t>مهن الانبياء</a:t>
            </a:r>
            <a:endParaRPr lang="en-US" sz="2200" b="1" dirty="0">
              <a:solidFill>
                <a:srgbClr val="002060"/>
              </a:solidFill>
            </a:endParaRPr>
          </a:p>
        </p:txBody>
      </p:sp>
      <p:sp>
        <p:nvSpPr>
          <p:cNvPr id="9" name="Plaque 8">
            <a:extLst>
              <a:ext uri="{FF2B5EF4-FFF2-40B4-BE49-F238E27FC236}">
                <a16:creationId xmlns:a16="http://schemas.microsoft.com/office/drawing/2014/main" id="{6A1C9287-E4C1-4E13-8490-C40E1B947CB3}"/>
              </a:ext>
            </a:extLst>
          </p:cNvPr>
          <p:cNvSpPr/>
          <p:nvPr/>
        </p:nvSpPr>
        <p:spPr>
          <a:xfrm>
            <a:off x="2053883" y="4007532"/>
            <a:ext cx="2522806"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200" b="1" dirty="0">
                <a:solidFill>
                  <a:srgbClr val="002060"/>
                </a:solidFill>
              </a:rPr>
              <a:t>حكمة من رعي الأنبياء للغنم</a:t>
            </a:r>
            <a:endParaRPr lang="en-US" sz="2200" b="1" dirty="0">
              <a:solidFill>
                <a:srgbClr val="002060"/>
              </a:solidFill>
            </a:endParaRPr>
          </a:p>
        </p:txBody>
      </p:sp>
      <p:sp>
        <p:nvSpPr>
          <p:cNvPr id="10" name="Plaque 9">
            <a:extLst>
              <a:ext uri="{FF2B5EF4-FFF2-40B4-BE49-F238E27FC236}">
                <a16:creationId xmlns:a16="http://schemas.microsoft.com/office/drawing/2014/main" id="{A2A91158-CFED-4742-A40A-7DECBE2FA9E0}"/>
              </a:ext>
            </a:extLst>
          </p:cNvPr>
          <p:cNvSpPr/>
          <p:nvPr/>
        </p:nvSpPr>
        <p:spPr>
          <a:xfrm>
            <a:off x="3277772" y="5314068"/>
            <a:ext cx="2492326" cy="728003"/>
          </a:xfrm>
          <a:prstGeom prst="plaque">
            <a:avLst/>
          </a:prstGeom>
          <a:solidFill>
            <a:schemeClr val="accent6">
              <a:lumMod val="20000"/>
              <a:lumOff val="80000"/>
            </a:schemeClr>
          </a:solidFill>
          <a:effectLst>
            <a:glow rad="635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200" b="1" dirty="0">
                <a:solidFill>
                  <a:srgbClr val="002060"/>
                </a:solidFill>
              </a:rPr>
              <a:t>تجارة رسونا ﷺ في الشام</a:t>
            </a:r>
            <a:endParaRPr lang="en-US" sz="2200" b="1" dirty="0">
              <a:solidFill>
                <a:srgbClr val="002060"/>
              </a:solidFill>
            </a:endParaRPr>
          </a:p>
        </p:txBody>
      </p:sp>
    </p:spTree>
    <p:extLst>
      <p:ext uri="{BB962C8B-B14F-4D97-AF65-F5344CB8AC3E}">
        <p14:creationId xmlns:p14="http://schemas.microsoft.com/office/powerpoint/2010/main" val="212897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F662D3-46D6-4E40-907D-87659EFD28A1}"/>
              </a:ext>
            </a:extLst>
          </p:cNvPr>
          <p:cNvSpPr>
            <a:spLocks noGrp="1"/>
          </p:cNvSpPr>
          <p:nvPr>
            <p:ph idx="1"/>
          </p:nvPr>
        </p:nvSpPr>
        <p:spPr>
          <a:xfrm>
            <a:off x="0" y="0"/>
            <a:ext cx="12192000" cy="6858000"/>
          </a:xfrm>
        </p:spPr>
        <p:txBody>
          <a:bodyPr/>
          <a:lstStyle/>
          <a:p>
            <a:pPr marL="0" indent="0" algn="r">
              <a:buNone/>
            </a:pPr>
            <a:r>
              <a:rPr lang="ar-SY" sz="2400" b="1" dirty="0">
                <a:solidFill>
                  <a:schemeClr val="accent5">
                    <a:lumMod val="75000"/>
                  </a:schemeClr>
                </a:solidFill>
              </a:rPr>
              <a:t>1- مهن الأنبياء: </a:t>
            </a:r>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r>
              <a:rPr lang="ar-SY" sz="2500" b="1" u="sng" dirty="0">
                <a:solidFill>
                  <a:schemeClr val="accent3">
                    <a:lumMod val="75000"/>
                  </a:schemeClr>
                </a:solidFill>
              </a:rPr>
              <a:t>وقال رسول الله ﷺ: </a:t>
            </a:r>
          </a:p>
          <a:p>
            <a:pPr marL="0" indent="0" algn="r">
              <a:buNone/>
            </a:pPr>
            <a:r>
              <a:rPr lang="ar-SY" dirty="0"/>
              <a:t> </a:t>
            </a:r>
            <a:r>
              <a:rPr lang="ar-SY" sz="2400" b="1" dirty="0">
                <a:solidFill>
                  <a:srgbClr val="C00000"/>
                </a:solidFill>
              </a:rPr>
              <a:t>(مَا أَكَلَ أَحَدٌ طَعَامًا قَطُّ خَيْرًا مِنْ أَنْ يَأْكُلَ مِنْ عَمَلِ يَدِهِ وَإِنَّ نَبِيَّ اللَّهِ دَاوُدَ عَلَيْهِ السَّلَام كَانَ يَأْكُلُ مِنْ عَمَلِ يَدِهِ )</a:t>
            </a:r>
          </a:p>
          <a:p>
            <a:pPr marL="0" indent="0" algn="r">
              <a:buNone/>
            </a:pPr>
            <a:r>
              <a:rPr lang="ar-SY" sz="2800" b="1" dirty="0">
                <a:solidFill>
                  <a:srgbClr val="C00000"/>
                </a:solidFill>
              </a:rPr>
              <a:t> </a:t>
            </a:r>
            <a:endParaRPr lang="ar-SY" dirty="0"/>
          </a:p>
          <a:p>
            <a:pPr marL="0" indent="0" algn="r">
              <a:buNone/>
            </a:pPr>
            <a:r>
              <a:rPr lang="ar-SY" sz="2400" b="1" dirty="0">
                <a:solidFill>
                  <a:schemeClr val="accent5">
                    <a:lumMod val="75000"/>
                  </a:schemeClr>
                </a:solidFill>
              </a:rPr>
              <a:t>2- عمل الرسول ﷺ محمد في صغره:</a:t>
            </a:r>
          </a:p>
          <a:p>
            <a:pPr marL="0" indent="0" algn="r">
              <a:buNone/>
            </a:pPr>
            <a:r>
              <a:rPr lang="ar-SY" sz="2400" b="1" dirty="0"/>
              <a:t>رعي الغنم ليساعد عمه في على أعباء الحياة، وقد رعى الغنم لهل مكة مقابل ثمن قليل يأخده منهم ليساعد عمه أبي طالب في تخفيف أعباء المعيشة</a:t>
            </a:r>
          </a:p>
          <a:p>
            <a:pPr marL="0" indent="0" algn="r">
              <a:buNone/>
            </a:pPr>
            <a:r>
              <a:rPr lang="ar-SY" sz="2500" b="1" u="sng" dirty="0">
                <a:solidFill>
                  <a:schemeClr val="accent3">
                    <a:lumMod val="75000"/>
                  </a:schemeClr>
                </a:solidFill>
              </a:rPr>
              <a:t>عن أبي هريرة:</a:t>
            </a:r>
          </a:p>
          <a:p>
            <a:pPr marL="0" indent="0" algn="r">
              <a:buNone/>
            </a:pPr>
            <a:r>
              <a:rPr lang="ar-SY" sz="2400" b="1" dirty="0">
                <a:solidFill>
                  <a:srgbClr val="C00000"/>
                </a:solidFill>
              </a:rPr>
              <a:t>(مَا بَعَثَ اللَّهُ نَبِيًّا إِلاَّ رَعَى الْغَنَمَ فَقَالَ أَصْحَابُهُ وَأَنْتَ فَقَالَ نَعَمْ كُنْتُ أَرْعَاهَا عَلَى قَرَارِيطَ لأَهْلِ مَكَّةَ ‏)</a:t>
            </a:r>
          </a:p>
        </p:txBody>
      </p:sp>
      <p:sp>
        <p:nvSpPr>
          <p:cNvPr id="7" name="Speech Bubble: Rectangle 6">
            <a:extLst>
              <a:ext uri="{FF2B5EF4-FFF2-40B4-BE49-F238E27FC236}">
                <a16:creationId xmlns:a16="http://schemas.microsoft.com/office/drawing/2014/main" id="{7E3358A4-4A7D-4F26-BC2B-0038ADEF04EC}"/>
              </a:ext>
            </a:extLst>
          </p:cNvPr>
          <p:cNvSpPr/>
          <p:nvPr/>
        </p:nvSpPr>
        <p:spPr>
          <a:xfrm flipH="1">
            <a:off x="9144003" y="1561510"/>
            <a:ext cx="2386812" cy="914400"/>
          </a:xfrm>
          <a:prstGeom prst="wedgeRectCallout">
            <a:avLst/>
          </a:prstGeom>
          <a:solidFill>
            <a:schemeClr val="accent3">
              <a:lumMod val="20000"/>
              <a:lumOff val="80000"/>
            </a:schemeClr>
          </a:solidFill>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marL="0" indent="0" algn="ctr">
              <a:buNone/>
            </a:pPr>
            <a:r>
              <a:rPr lang="ar-SY" sz="2400" b="1" dirty="0">
                <a:solidFill>
                  <a:srgbClr val="C00000"/>
                </a:solidFill>
              </a:rPr>
              <a:t>إدريس</a:t>
            </a:r>
            <a:r>
              <a:rPr lang="ar-SY" sz="2400" b="1" dirty="0">
                <a:solidFill>
                  <a:srgbClr val="002060"/>
                </a:solidFill>
              </a:rPr>
              <a:t> خياطا</a:t>
            </a:r>
            <a:endParaRPr lang="en-US" sz="2400" b="1" dirty="0">
              <a:solidFill>
                <a:srgbClr val="002060"/>
              </a:solidFill>
            </a:endParaRPr>
          </a:p>
        </p:txBody>
      </p:sp>
      <p:sp>
        <p:nvSpPr>
          <p:cNvPr id="11" name="Speech Bubble: Rectangle 10">
            <a:extLst>
              <a:ext uri="{FF2B5EF4-FFF2-40B4-BE49-F238E27FC236}">
                <a16:creationId xmlns:a16="http://schemas.microsoft.com/office/drawing/2014/main" id="{44E4A02E-B6FE-431C-AA80-2818B28B9F6E}"/>
              </a:ext>
            </a:extLst>
          </p:cNvPr>
          <p:cNvSpPr/>
          <p:nvPr/>
        </p:nvSpPr>
        <p:spPr>
          <a:xfrm flipH="1">
            <a:off x="505268" y="1533374"/>
            <a:ext cx="2386812" cy="1055079"/>
          </a:xfrm>
          <a:prstGeom prst="wedgeRectCallout">
            <a:avLst/>
          </a:prstGeom>
          <a:solidFill>
            <a:schemeClr val="accent3">
              <a:lumMod val="20000"/>
              <a:lumOff val="80000"/>
            </a:schemeClr>
          </a:solidFill>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marL="0" indent="0" algn="ctr">
              <a:buNone/>
            </a:pPr>
            <a:r>
              <a:rPr lang="ar-SY" sz="2400" b="1" dirty="0">
                <a:solidFill>
                  <a:srgbClr val="C00000"/>
                </a:solidFill>
              </a:rPr>
              <a:t>داود</a:t>
            </a:r>
            <a:r>
              <a:rPr lang="ar-SY" sz="2400" b="1" dirty="0">
                <a:solidFill>
                  <a:srgbClr val="002060"/>
                </a:solidFill>
              </a:rPr>
              <a:t> حدادا صنع الدروع التي يلبسها الجنود</a:t>
            </a:r>
            <a:endParaRPr lang="en-US" sz="2400" b="1" dirty="0">
              <a:solidFill>
                <a:srgbClr val="002060"/>
              </a:solidFill>
            </a:endParaRPr>
          </a:p>
        </p:txBody>
      </p:sp>
      <p:sp>
        <p:nvSpPr>
          <p:cNvPr id="12" name="Speech Bubble: Rectangle 11">
            <a:extLst>
              <a:ext uri="{FF2B5EF4-FFF2-40B4-BE49-F238E27FC236}">
                <a16:creationId xmlns:a16="http://schemas.microsoft.com/office/drawing/2014/main" id="{0D5A4D3A-F7E8-4757-B3AB-3F8FFD12F094}"/>
              </a:ext>
            </a:extLst>
          </p:cNvPr>
          <p:cNvSpPr/>
          <p:nvPr/>
        </p:nvSpPr>
        <p:spPr>
          <a:xfrm flipH="1">
            <a:off x="3397348" y="1561510"/>
            <a:ext cx="2478247" cy="1055078"/>
          </a:xfrm>
          <a:prstGeom prst="wedgeRectCallout">
            <a:avLst/>
          </a:prstGeom>
          <a:solidFill>
            <a:schemeClr val="accent3">
              <a:lumMod val="20000"/>
              <a:lumOff val="80000"/>
            </a:schemeClr>
          </a:solidFill>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marL="0" indent="0" algn="ctr">
              <a:buNone/>
            </a:pPr>
            <a:r>
              <a:rPr lang="ar-SY" sz="2400" b="1" dirty="0">
                <a:solidFill>
                  <a:srgbClr val="C00000"/>
                </a:solidFill>
              </a:rPr>
              <a:t>نوح</a:t>
            </a:r>
            <a:r>
              <a:rPr lang="ar-SY" sz="2400" b="1" dirty="0">
                <a:solidFill>
                  <a:srgbClr val="002060"/>
                </a:solidFill>
              </a:rPr>
              <a:t> نجار صنع السفينة في الصحراء</a:t>
            </a:r>
            <a:endParaRPr lang="en-US" sz="2400" b="1" dirty="0">
              <a:solidFill>
                <a:srgbClr val="002060"/>
              </a:solidFill>
            </a:endParaRPr>
          </a:p>
        </p:txBody>
      </p:sp>
      <p:sp>
        <p:nvSpPr>
          <p:cNvPr id="13" name="Speech Bubble: Rectangle 12">
            <a:extLst>
              <a:ext uri="{FF2B5EF4-FFF2-40B4-BE49-F238E27FC236}">
                <a16:creationId xmlns:a16="http://schemas.microsoft.com/office/drawing/2014/main" id="{5E504968-B3A7-42CF-B243-A333D16D6470}"/>
              </a:ext>
            </a:extLst>
          </p:cNvPr>
          <p:cNvSpPr/>
          <p:nvPr/>
        </p:nvSpPr>
        <p:spPr>
          <a:xfrm flipH="1">
            <a:off x="6316393" y="1561510"/>
            <a:ext cx="2386812" cy="914400"/>
          </a:xfrm>
          <a:prstGeom prst="wedgeRectCallout">
            <a:avLst/>
          </a:prstGeom>
          <a:solidFill>
            <a:schemeClr val="accent3">
              <a:lumMod val="20000"/>
              <a:lumOff val="80000"/>
            </a:schemeClr>
          </a:solidFill>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marL="0" indent="0" algn="ctr">
              <a:buNone/>
            </a:pPr>
            <a:r>
              <a:rPr lang="ar-SY" sz="2400" b="1" dirty="0">
                <a:solidFill>
                  <a:srgbClr val="C00000"/>
                </a:solidFill>
              </a:rPr>
              <a:t>آدم</a:t>
            </a:r>
            <a:r>
              <a:rPr lang="ar-SY" sz="2400" b="1" dirty="0">
                <a:solidFill>
                  <a:srgbClr val="002060"/>
                </a:solidFill>
              </a:rPr>
              <a:t> حراثًا يقوم بزراعة الأرض</a:t>
            </a:r>
            <a:endParaRPr lang="en-US" sz="2400" b="1" dirty="0">
              <a:solidFill>
                <a:srgbClr val="002060"/>
              </a:solidFill>
            </a:endParaRPr>
          </a:p>
        </p:txBody>
      </p:sp>
      <p:sp>
        <p:nvSpPr>
          <p:cNvPr id="15" name="Rectangle: Rounded Corners 14">
            <a:extLst>
              <a:ext uri="{FF2B5EF4-FFF2-40B4-BE49-F238E27FC236}">
                <a16:creationId xmlns:a16="http://schemas.microsoft.com/office/drawing/2014/main" id="{89D49091-F9F7-4012-B16F-FF16D7811B42}"/>
              </a:ext>
            </a:extLst>
          </p:cNvPr>
          <p:cNvSpPr/>
          <p:nvPr/>
        </p:nvSpPr>
        <p:spPr>
          <a:xfrm>
            <a:off x="4797083" y="56268"/>
            <a:ext cx="2904977" cy="914399"/>
          </a:xfrm>
          <a:prstGeom prst="roundRect">
            <a:avLst/>
          </a:prstGeom>
          <a:solidFill>
            <a:schemeClr val="accent3">
              <a:lumMod val="20000"/>
              <a:lumOff val="80000"/>
            </a:schemeClr>
          </a:solidFill>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marL="0" indent="0" algn="ctr">
              <a:buNone/>
            </a:pPr>
            <a:r>
              <a:rPr lang="ar-SY" sz="2400" b="1" dirty="0">
                <a:solidFill>
                  <a:srgbClr val="002060"/>
                </a:solidFill>
              </a:rPr>
              <a:t>مهن الأنبياء</a:t>
            </a:r>
          </a:p>
          <a:p>
            <a:pPr marL="0" indent="0" algn="ctr">
              <a:buNone/>
            </a:pPr>
            <a:r>
              <a:rPr lang="ar-SY" sz="2400" b="1" dirty="0">
                <a:solidFill>
                  <a:srgbClr val="002060"/>
                </a:solidFill>
              </a:rPr>
              <a:t>كانت </a:t>
            </a:r>
          </a:p>
        </p:txBody>
      </p:sp>
      <p:cxnSp>
        <p:nvCxnSpPr>
          <p:cNvPr id="17" name="Straight Arrow Connector 16">
            <a:extLst>
              <a:ext uri="{FF2B5EF4-FFF2-40B4-BE49-F238E27FC236}">
                <a16:creationId xmlns:a16="http://schemas.microsoft.com/office/drawing/2014/main" id="{31B55264-0C4E-41CC-AD8F-E0606EAC2242}"/>
              </a:ext>
            </a:extLst>
          </p:cNvPr>
          <p:cNvCxnSpPr>
            <a:cxnSpLocks/>
            <a:stCxn id="15" idx="3"/>
            <a:endCxn id="7" idx="0"/>
          </p:cNvCxnSpPr>
          <p:nvPr/>
        </p:nvCxnSpPr>
        <p:spPr>
          <a:xfrm>
            <a:off x="7702060" y="513468"/>
            <a:ext cx="2635349" cy="1048042"/>
          </a:xfrm>
          <a:prstGeom prst="straightConnector1">
            <a:avLst/>
          </a:prstGeom>
          <a:ln>
            <a:tailEnd type="triangle"/>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cxnSp>
      <p:cxnSp>
        <p:nvCxnSpPr>
          <p:cNvPr id="19" name="Straight Arrow Connector 18">
            <a:extLst>
              <a:ext uri="{FF2B5EF4-FFF2-40B4-BE49-F238E27FC236}">
                <a16:creationId xmlns:a16="http://schemas.microsoft.com/office/drawing/2014/main" id="{501BB918-6302-419F-8DF7-EED783CA2630}"/>
              </a:ext>
            </a:extLst>
          </p:cNvPr>
          <p:cNvCxnSpPr>
            <a:cxnSpLocks/>
            <a:stCxn id="15" idx="2"/>
            <a:endCxn id="13" idx="0"/>
          </p:cNvCxnSpPr>
          <p:nvPr/>
        </p:nvCxnSpPr>
        <p:spPr>
          <a:xfrm>
            <a:off x="6249572" y="970667"/>
            <a:ext cx="1260227" cy="590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0EDD60B-86FC-4880-8AD4-3F8A51F06F73}"/>
              </a:ext>
            </a:extLst>
          </p:cNvPr>
          <p:cNvCxnSpPr>
            <a:cxnSpLocks/>
            <a:stCxn id="15" idx="2"/>
            <a:endCxn id="12" idx="0"/>
          </p:cNvCxnSpPr>
          <p:nvPr/>
        </p:nvCxnSpPr>
        <p:spPr>
          <a:xfrm flipH="1">
            <a:off x="4636471" y="970667"/>
            <a:ext cx="1613101" cy="590843"/>
          </a:xfrm>
          <a:prstGeom prst="straightConnector1">
            <a:avLst/>
          </a:prstGeom>
          <a:ln>
            <a:tailEnd type="triangle"/>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cxnSp>
      <p:cxnSp>
        <p:nvCxnSpPr>
          <p:cNvPr id="23" name="Straight Arrow Connector 22">
            <a:extLst>
              <a:ext uri="{FF2B5EF4-FFF2-40B4-BE49-F238E27FC236}">
                <a16:creationId xmlns:a16="http://schemas.microsoft.com/office/drawing/2014/main" id="{E6343235-00CE-4030-93AE-66BB99E60907}"/>
              </a:ext>
            </a:extLst>
          </p:cNvPr>
          <p:cNvCxnSpPr>
            <a:cxnSpLocks/>
            <a:stCxn id="15" idx="1"/>
            <a:endCxn id="11" idx="0"/>
          </p:cNvCxnSpPr>
          <p:nvPr/>
        </p:nvCxnSpPr>
        <p:spPr>
          <a:xfrm flipH="1">
            <a:off x="1698674" y="513468"/>
            <a:ext cx="3098409" cy="1019906"/>
          </a:xfrm>
          <a:prstGeom prst="straightConnector1">
            <a:avLst/>
          </a:prstGeom>
          <a:ln>
            <a:tailEnd type="triangle"/>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cxnSp>
    </p:spTree>
    <p:extLst>
      <p:ext uri="{BB962C8B-B14F-4D97-AF65-F5344CB8AC3E}">
        <p14:creationId xmlns:p14="http://schemas.microsoft.com/office/powerpoint/2010/main" val="114866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9DC394-F404-4F18-9BE3-4E99AC6299F9}"/>
              </a:ext>
            </a:extLst>
          </p:cNvPr>
          <p:cNvSpPr>
            <a:spLocks noGrp="1"/>
          </p:cNvSpPr>
          <p:nvPr>
            <p:ph idx="1"/>
          </p:nvPr>
        </p:nvSpPr>
        <p:spPr>
          <a:xfrm>
            <a:off x="0" y="253218"/>
            <a:ext cx="12192000" cy="6604782"/>
          </a:xfrm>
        </p:spPr>
        <p:txBody>
          <a:bodyPr/>
          <a:lstStyle/>
          <a:p>
            <a:pPr marL="0" indent="0" algn="r">
              <a:buNone/>
            </a:pPr>
            <a:r>
              <a:rPr lang="ar-SY" sz="2400" b="1" dirty="0">
                <a:solidFill>
                  <a:schemeClr val="accent5">
                    <a:lumMod val="75000"/>
                  </a:schemeClr>
                </a:solidFill>
              </a:rPr>
              <a:t>3- الحكمة من رعي الأنبياء للغنم: </a:t>
            </a:r>
          </a:p>
          <a:p>
            <a:pPr marL="0" indent="0" algn="r">
              <a:buNone/>
            </a:pPr>
            <a:r>
              <a:rPr lang="ar-SY" sz="2400" b="1" dirty="0"/>
              <a:t>رعي الغنم يحتاج إلى صبر ورفق ولين ورحمة، وهذه الصفات تجع الأنبياء صبرون على أقوامهم، ويتحملون أذاهم، ويتعاملون معهم بأسلوب حسن حتى لا ينصرفون عنهم، وقد امتدح الله تعالى في نبيه محمد صفة الرحمة التي جذبت إليها قلوب الخلق وقربهم منه.</a:t>
            </a:r>
          </a:p>
          <a:p>
            <a:pPr marL="0" indent="0" algn="r">
              <a:buNone/>
            </a:pPr>
            <a:r>
              <a:rPr lang="ar-SY" sz="2500" b="1" u="sng" dirty="0">
                <a:solidFill>
                  <a:schemeClr val="accent3">
                    <a:lumMod val="75000"/>
                  </a:schemeClr>
                </a:solidFill>
              </a:rPr>
              <a:t>قال تعالى</a:t>
            </a:r>
            <a:r>
              <a:rPr lang="ar-SY" sz="2400" b="1" dirty="0">
                <a:solidFill>
                  <a:schemeClr val="accent3">
                    <a:lumMod val="75000"/>
                  </a:schemeClr>
                </a:solidFill>
              </a:rPr>
              <a:t>: </a:t>
            </a:r>
            <a:r>
              <a:rPr lang="ar-SY" sz="2400" b="1" dirty="0">
                <a:solidFill>
                  <a:srgbClr val="C00000"/>
                </a:solidFill>
              </a:rPr>
              <a:t>(فَبِمَا رَحْمَةٍ مِّنَ اللَّهِ لِنتَ لَهُمْ ۖ وَلَوْ كُنتَ فَظًّا غَلِيظَ الْقَلْبِ لَانفَضُّوا مِنْ حَوْلِكَ )</a:t>
            </a:r>
          </a:p>
          <a:p>
            <a:pPr marL="0" indent="0" algn="r">
              <a:buNone/>
            </a:pPr>
            <a:endParaRPr lang="ar-SY" sz="2400" b="1" dirty="0">
              <a:solidFill>
                <a:srgbClr val="C00000"/>
              </a:solidFill>
            </a:endParaRPr>
          </a:p>
          <a:p>
            <a:pPr marL="0" indent="0" algn="r">
              <a:buNone/>
            </a:pPr>
            <a:endParaRPr lang="ar-SY" sz="2400" b="1" dirty="0">
              <a:solidFill>
                <a:srgbClr val="C00000"/>
              </a:solidFill>
            </a:endParaRPr>
          </a:p>
          <a:p>
            <a:pPr marL="0" indent="0" algn="r">
              <a:buNone/>
            </a:pPr>
            <a:r>
              <a:rPr lang="ar-SY" sz="2400" b="1" dirty="0">
                <a:solidFill>
                  <a:schemeClr val="accent5">
                    <a:lumMod val="75000"/>
                  </a:schemeClr>
                </a:solidFill>
              </a:rPr>
              <a:t>4- الرحلة الأولى لرسولنا محمد إلى الشام للتجارة: </a:t>
            </a:r>
          </a:p>
          <a:p>
            <a:pPr marL="0" indent="0" algn="r">
              <a:buNone/>
            </a:pPr>
            <a:r>
              <a:rPr lang="ar-SY" sz="2400" b="1" dirty="0"/>
              <a:t>عندما بلغ النبي </a:t>
            </a:r>
            <a:r>
              <a:rPr lang="ar-SY" sz="2400" b="1" u="sng" dirty="0">
                <a:solidFill>
                  <a:schemeClr val="accent3">
                    <a:lumMod val="75000"/>
                  </a:schemeClr>
                </a:solidFill>
              </a:rPr>
              <a:t>ﷺ </a:t>
            </a:r>
            <a:r>
              <a:rPr lang="ar-SY" sz="2400" b="1" dirty="0"/>
              <a:t>الثانية عشرة من عمره أراد عمه أبو طالب أن يخرج بتجارة إلى الشام، فقرر أن يأخذه معه في هذا السفر؛ ليتعلم التجارة ويتدرب عليها، ولما اقتربت القافلة من مدينة بصرى بالشام ْ نزلت قريباً من صومعة راهب مشهور اسمه</a:t>
            </a:r>
          </a:p>
          <a:p>
            <a:pPr marL="0" indent="0" algn="r">
              <a:buNone/>
            </a:pPr>
            <a:r>
              <a:rPr lang="ar-SY" sz="2400" b="1" dirty="0"/>
              <a:t> </a:t>
            </a:r>
            <a:r>
              <a:rPr lang="ar-SY" sz="2400" b="1" dirty="0">
                <a:solidFill>
                  <a:srgbClr val="C00000"/>
                </a:solidFill>
              </a:rPr>
              <a:t>بحيرى:</a:t>
            </a:r>
            <a:r>
              <a:rPr lang="ar-SY" sz="2400" b="1" dirty="0"/>
              <a:t> وقد رأى هذا الراهب غمامة تظل النبي وتحفظه من حر الشمس، فاستضاف القافلة، وجعل يسأل النبي عن صفاته وأخبارها التي عرفها من الكتب  السابقة وكان النبي يجيبه، ثم نظرإلى ظهره، فرأى خاتم النبوة  بين كتفيه، فعلم الراهب أنه  النبي المنتظر ، فأمر عمه أن يعود به إلى دياره ًخوفا عليه من أن يقتله اليهود إذا علموا به، فقضى أبو طالب حاجته من تجارته بسرعة، وعاد بالنبي </a:t>
            </a:r>
            <a:r>
              <a:rPr lang="ar-SY" sz="2400" b="1" u="sng" dirty="0">
                <a:solidFill>
                  <a:schemeClr val="accent3">
                    <a:lumMod val="75000"/>
                  </a:schemeClr>
                </a:solidFill>
              </a:rPr>
              <a:t>ﷺ</a:t>
            </a:r>
            <a:r>
              <a:rPr lang="ar-SY" sz="2400" b="1" dirty="0"/>
              <a:t> إلى مكة</a:t>
            </a:r>
            <a:r>
              <a:rPr lang="ar-SY" sz="1600" dirty="0"/>
              <a:t>.</a:t>
            </a:r>
            <a:endParaRPr lang="en-US" sz="2400" b="1" dirty="0"/>
          </a:p>
        </p:txBody>
      </p:sp>
    </p:spTree>
    <p:extLst>
      <p:ext uri="{BB962C8B-B14F-4D97-AF65-F5344CB8AC3E}">
        <p14:creationId xmlns:p14="http://schemas.microsoft.com/office/powerpoint/2010/main" val="253235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D0E9BB-3FB5-49F4-9C7B-1AB951B92B20}"/>
              </a:ext>
            </a:extLst>
          </p:cNvPr>
          <p:cNvSpPr>
            <a:spLocks noGrp="1"/>
          </p:cNvSpPr>
          <p:nvPr>
            <p:ph idx="1"/>
          </p:nvPr>
        </p:nvSpPr>
        <p:spPr>
          <a:xfrm>
            <a:off x="0" y="112542"/>
            <a:ext cx="12192000" cy="6745458"/>
          </a:xfrm>
        </p:spPr>
        <p:txBody>
          <a:bodyPr>
            <a:normAutofit/>
          </a:bodyPr>
          <a:lstStyle/>
          <a:p>
            <a:pPr marL="0" indent="0" algn="r">
              <a:buNone/>
            </a:pPr>
            <a:r>
              <a:rPr lang="ar-SY" sz="2400" b="1" dirty="0">
                <a:solidFill>
                  <a:srgbClr val="0070C0"/>
                </a:solidFill>
              </a:rPr>
              <a:t>5- مظاهر الكفاح في حياة رسولنا محمد</a:t>
            </a:r>
            <a:r>
              <a:rPr lang="ar-SY" sz="2400" b="1" dirty="0">
                <a:solidFill>
                  <a:schemeClr val="accent3">
                    <a:lumMod val="75000"/>
                  </a:schemeClr>
                </a:solidFill>
              </a:rPr>
              <a:t> </a:t>
            </a:r>
            <a:r>
              <a:rPr lang="ar-SY" sz="2400" b="1" dirty="0">
                <a:solidFill>
                  <a:srgbClr val="0070C0"/>
                </a:solidFill>
              </a:rPr>
              <a:t>ﷺ</a:t>
            </a:r>
            <a:r>
              <a:rPr lang="ar-SY" sz="2400" b="1" dirty="0">
                <a:solidFill>
                  <a:schemeClr val="accent3">
                    <a:lumMod val="75000"/>
                  </a:schemeClr>
                </a:solidFill>
              </a:rPr>
              <a:t> </a:t>
            </a:r>
            <a:r>
              <a:rPr lang="ar-SY" sz="2400" b="1" dirty="0">
                <a:solidFill>
                  <a:srgbClr val="0070C0"/>
                </a:solidFill>
              </a:rPr>
              <a:t>:</a:t>
            </a: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endParaRPr lang="ar-SY" sz="2400" b="1" dirty="0">
              <a:solidFill>
                <a:srgbClr val="0070C0"/>
              </a:solidFill>
            </a:endParaRPr>
          </a:p>
          <a:p>
            <a:pPr marL="0" indent="0" algn="r">
              <a:buNone/>
            </a:pPr>
            <a:r>
              <a:rPr lang="ar-SY" sz="2400" b="1" dirty="0">
                <a:solidFill>
                  <a:srgbClr val="0070C0"/>
                </a:solidFill>
              </a:rPr>
              <a:t>6- الرحلة الثانية لرسولنا محمد </a:t>
            </a:r>
            <a:r>
              <a:rPr lang="ar-SY" sz="2400" b="1" u="sng" dirty="0">
                <a:solidFill>
                  <a:srgbClr val="0070C0"/>
                </a:solidFill>
              </a:rPr>
              <a:t>ﷺ</a:t>
            </a:r>
            <a:r>
              <a:rPr lang="ar-SY" sz="2400" b="1" dirty="0">
                <a:solidFill>
                  <a:srgbClr val="0070C0"/>
                </a:solidFill>
              </a:rPr>
              <a:t> إلى الشام للتجارة:</a:t>
            </a:r>
          </a:p>
          <a:p>
            <a:pPr marL="0" indent="0" algn="r">
              <a:buNone/>
            </a:pPr>
            <a:endParaRPr lang="ar-SY" sz="2400" b="1" dirty="0">
              <a:solidFill>
                <a:srgbClr val="0070C0"/>
              </a:solidFill>
            </a:endParaRPr>
          </a:p>
        </p:txBody>
      </p:sp>
      <p:sp>
        <p:nvSpPr>
          <p:cNvPr id="4" name="Frame 3">
            <a:extLst>
              <a:ext uri="{FF2B5EF4-FFF2-40B4-BE49-F238E27FC236}">
                <a16:creationId xmlns:a16="http://schemas.microsoft.com/office/drawing/2014/main" id="{23E53726-3230-4E91-8387-25F033D05014}"/>
              </a:ext>
            </a:extLst>
          </p:cNvPr>
          <p:cNvSpPr/>
          <p:nvPr/>
        </p:nvSpPr>
        <p:spPr>
          <a:xfrm>
            <a:off x="3390316" y="647114"/>
            <a:ext cx="8778240" cy="2518117"/>
          </a:xfrm>
          <a:prstGeom prst="frame">
            <a:avLst/>
          </a:prstGeom>
          <a:solidFill>
            <a:schemeClr val="accent3">
              <a:lumMod val="40000"/>
              <a:lumOff val="60000"/>
            </a:schemeClr>
          </a:solidFill>
          <a:effectLst>
            <a:glow rad="63500">
              <a:schemeClr val="accent1">
                <a:satMod val="175000"/>
                <a:alpha val="40000"/>
              </a:schemeClr>
            </a:glow>
          </a:effectLst>
          <a:scene3d>
            <a:camera prst="orthographicFront"/>
            <a:lightRig rig="threePt" dir="t"/>
          </a:scene3d>
          <a:sp3d>
            <a:bevelT w="139700" h="139700" prst="divot"/>
          </a:sp3d>
        </p:spPr>
        <p:style>
          <a:lnRef idx="2">
            <a:schemeClr val="accent6"/>
          </a:lnRef>
          <a:fillRef idx="1">
            <a:schemeClr val="lt1"/>
          </a:fillRef>
          <a:effectRef idx="0">
            <a:schemeClr val="accent6"/>
          </a:effectRef>
          <a:fontRef idx="minor">
            <a:schemeClr val="dk1"/>
          </a:fontRef>
        </p:style>
        <p:txBody>
          <a:bodyPr rtlCol="0" anchor="ctr"/>
          <a:lstStyle/>
          <a:p>
            <a:pPr marL="0" indent="0" algn="ctr">
              <a:buNone/>
            </a:pPr>
            <a:r>
              <a:rPr lang="ar-SY" sz="2200" b="1" dirty="0"/>
              <a:t>عندما كان صبياً شارك قومه في إعادة بناء الكعبة، فكان ينقل الحجارة مع رجال قريش بعد أن أقدمت عندما كان صبي قريش على هدمها لتجديد بنائها، ولما بلغ سن الشباب عمل بالتجارة مع رجل يقال له</a:t>
            </a:r>
          </a:p>
          <a:p>
            <a:pPr marL="0" indent="0" algn="ctr">
              <a:buNone/>
            </a:pPr>
            <a:r>
              <a:rPr lang="ar-SY" sz="2200" b="1" dirty="0"/>
              <a:t> </a:t>
            </a:r>
            <a:r>
              <a:rPr lang="ar-SY" sz="2200" b="1" dirty="0">
                <a:solidFill>
                  <a:srgbClr val="C00000"/>
                </a:solidFill>
              </a:rPr>
              <a:t>السائب بن أبي السائب المخزومي </a:t>
            </a:r>
            <a:r>
              <a:rPr lang="ar-SY" sz="2200" b="1" dirty="0"/>
              <a:t>فكان النبي </a:t>
            </a:r>
            <a:r>
              <a:rPr lang="ar-SY" sz="2200" b="1" u="sng" dirty="0">
                <a:solidFill>
                  <a:schemeClr val="accent3">
                    <a:lumMod val="75000"/>
                  </a:schemeClr>
                </a:solidFill>
              </a:rPr>
              <a:t>ﷺ</a:t>
            </a:r>
            <a:r>
              <a:rPr lang="ar-SY" sz="2200" b="1" dirty="0"/>
              <a:t> خير شريك له في التجارة، وقد وجد فيه َّ السائب الصدق والأمانة َ والعفاف</a:t>
            </a:r>
            <a:endParaRPr lang="en-US" sz="2200" b="1" dirty="0">
              <a:solidFill>
                <a:srgbClr val="0070C0"/>
              </a:solidFill>
            </a:endParaRPr>
          </a:p>
        </p:txBody>
      </p:sp>
      <p:sp>
        <p:nvSpPr>
          <p:cNvPr id="5" name="Frame 4">
            <a:extLst>
              <a:ext uri="{FF2B5EF4-FFF2-40B4-BE49-F238E27FC236}">
                <a16:creationId xmlns:a16="http://schemas.microsoft.com/office/drawing/2014/main" id="{9BCC0D27-15A0-4E94-B7B1-E2247273CDDA}"/>
              </a:ext>
            </a:extLst>
          </p:cNvPr>
          <p:cNvSpPr/>
          <p:nvPr/>
        </p:nvSpPr>
        <p:spPr>
          <a:xfrm>
            <a:off x="3474723" y="4346917"/>
            <a:ext cx="8609426" cy="2398541"/>
          </a:xfrm>
          <a:prstGeom prst="frame">
            <a:avLst/>
          </a:prstGeom>
          <a:solidFill>
            <a:schemeClr val="accent3">
              <a:lumMod val="40000"/>
              <a:lumOff val="60000"/>
            </a:schemeClr>
          </a:solidFill>
          <a:effectLst>
            <a:glow rad="63500">
              <a:schemeClr val="accent1">
                <a:satMod val="175000"/>
                <a:alpha val="40000"/>
              </a:schemeClr>
            </a:glow>
          </a:effectLst>
          <a:scene3d>
            <a:camera prst="orthographicFront"/>
            <a:lightRig rig="threePt" dir="t"/>
          </a:scene3d>
          <a:sp3d>
            <a:bevelT w="139700" h="139700" prst="divot"/>
          </a:sp3d>
        </p:spPr>
        <p:style>
          <a:lnRef idx="2">
            <a:schemeClr val="accent6"/>
          </a:lnRef>
          <a:fillRef idx="1">
            <a:schemeClr val="lt1"/>
          </a:fillRef>
          <a:effectRef idx="0">
            <a:schemeClr val="accent6"/>
          </a:effectRef>
          <a:fontRef idx="minor">
            <a:schemeClr val="dk1"/>
          </a:fontRef>
        </p:style>
        <p:txBody>
          <a:bodyPr rtlCol="0" anchor="ctr"/>
          <a:lstStyle/>
          <a:p>
            <a:pPr marL="0" indent="0" algn="ctr">
              <a:buNone/>
            </a:pPr>
            <a:r>
              <a:rPr lang="ar-SY" sz="2200" b="1" dirty="0">
                <a:solidFill>
                  <a:srgbClr val="0070C0"/>
                </a:solidFill>
              </a:rPr>
              <a:t>في </a:t>
            </a:r>
            <a:r>
              <a:rPr lang="ar-SY" sz="2200" b="1" dirty="0"/>
              <a:t>الخامسة والعشرين من عمره عرضت عليها لسيدة خديجة أن يعمل في تجارتها إلى الشام، وذلك لما تعرفه عنه من الصدق والأمانة فوافق على ذلك، وقد صاحبه في هذه الرحلة غلام لخديجةُ يدعى</a:t>
            </a:r>
          </a:p>
          <a:p>
            <a:pPr marL="0" indent="0" algn="ctr">
              <a:buNone/>
            </a:pPr>
            <a:r>
              <a:rPr lang="ar-SY" sz="2200" b="1" dirty="0"/>
              <a:t> </a:t>
            </a:r>
            <a:r>
              <a:rPr lang="ar-SY" sz="2200" b="1" dirty="0">
                <a:solidFill>
                  <a:srgbClr val="C00000"/>
                </a:solidFill>
              </a:rPr>
              <a:t>ميسرة</a:t>
            </a:r>
            <a:r>
              <a:rPr lang="ar-SY" sz="2200" b="1" dirty="0"/>
              <a:t> وقد رأى في رسولنا محمد </a:t>
            </a:r>
            <a:r>
              <a:rPr lang="ar-SY" sz="2200" b="1" u="sng" dirty="0">
                <a:solidFill>
                  <a:schemeClr val="accent3">
                    <a:lumMod val="75000"/>
                  </a:schemeClr>
                </a:solidFill>
              </a:rPr>
              <a:t>ﷺ </a:t>
            </a:r>
            <a:r>
              <a:rPr lang="ar-SY" sz="2200" b="1" dirty="0"/>
              <a:t>الفكر الراجح والمنطق الصادق, والأمانة, والأخلاق الكريمة</a:t>
            </a:r>
            <a:endParaRPr lang="en-US" sz="2200" b="1" dirty="0">
              <a:solidFill>
                <a:srgbClr val="0070C0"/>
              </a:solidFill>
            </a:endParaRPr>
          </a:p>
        </p:txBody>
      </p:sp>
      <p:pic>
        <p:nvPicPr>
          <p:cNvPr id="8" name="Picture 7">
            <a:extLst>
              <a:ext uri="{FF2B5EF4-FFF2-40B4-BE49-F238E27FC236}">
                <a16:creationId xmlns:a16="http://schemas.microsoft.com/office/drawing/2014/main" id="{E1B946FE-E670-4E41-84FA-3DB068194AA0}"/>
              </a:ext>
            </a:extLst>
          </p:cNvPr>
          <p:cNvPicPr>
            <a:picLocks noChangeAspect="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215703" y="647114"/>
            <a:ext cx="3048002" cy="25181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a:extLst>
              <a:ext uri="{FF2B5EF4-FFF2-40B4-BE49-F238E27FC236}">
                <a16:creationId xmlns:a16="http://schemas.microsoft.com/office/drawing/2014/main" id="{CB902C67-D35A-4B68-BE24-47E4C11F1D37}"/>
              </a:ext>
            </a:extLst>
          </p:cNvPr>
          <p:cNvPicPr>
            <a:picLocks noChangeAspect="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215701" y="4234374"/>
            <a:ext cx="3174615" cy="25110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0595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539</Words>
  <Application>Microsoft Office PowerPoint</Application>
  <PresentationFormat>Widescreen</PresentationFormat>
  <Paragraphs>52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13</cp:revision>
  <dcterms:created xsi:type="dcterms:W3CDTF">2021-03-16T20:50:46Z</dcterms:created>
  <dcterms:modified xsi:type="dcterms:W3CDTF">2021-03-16T22:51:16Z</dcterms:modified>
</cp:coreProperties>
</file>