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2" r:id="rId2"/>
    <p:sldId id="463" r:id="rId3"/>
    <p:sldId id="448" r:id="rId4"/>
    <p:sldId id="461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0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33FF"/>
    <a:srgbClr val="D60093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330"/>
      </p:cViewPr>
      <p:guideLst>
        <p:guide orient="horz" pos="2183"/>
        <p:guide pos="3840"/>
        <p:guide orient="horz" pos="211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154D2C-416C-49B2-8C7D-83B0C76DDE26}"/>
              </a:ext>
            </a:extLst>
          </p:cNvPr>
          <p:cNvSpPr/>
          <p:nvPr/>
        </p:nvSpPr>
        <p:spPr>
          <a:xfrm flipH="1">
            <a:off x="-1" y="1273127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solidFill>
            <a:srgbClr val="FEE35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06A04C-4C4E-4CE5-8A7F-02823E83D7AA}"/>
              </a:ext>
            </a:extLst>
          </p:cNvPr>
          <p:cNvSpPr/>
          <p:nvPr/>
        </p:nvSpPr>
        <p:spPr>
          <a:xfrm flipH="1">
            <a:off x="0" y="1125416"/>
            <a:ext cx="12192000" cy="4459459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B83F3E-B194-4E1E-BA06-53C567EEEE23}"/>
              </a:ext>
            </a:extLst>
          </p:cNvPr>
          <p:cNvSpPr/>
          <p:nvPr/>
        </p:nvSpPr>
        <p:spPr>
          <a:xfrm flipH="1">
            <a:off x="0" y="1444935"/>
            <a:ext cx="12192000" cy="3450622"/>
          </a:xfrm>
          <a:custGeom>
            <a:avLst/>
            <a:gdLst>
              <a:gd name="connsiteX0" fmla="*/ 0 w 9906000"/>
              <a:gd name="connsiteY0" fmla="*/ 0 h 4100732"/>
              <a:gd name="connsiteX1" fmla="*/ 0 w 9906000"/>
              <a:gd name="connsiteY1" fmla="*/ 2050366 h 4100732"/>
              <a:gd name="connsiteX2" fmla="*/ 0 w 9906000"/>
              <a:gd name="connsiteY2" fmla="*/ 4100732 h 4100732"/>
              <a:gd name="connsiteX3" fmla="*/ 4559768 w 9906000"/>
              <a:gd name="connsiteY3" fmla="*/ 3513928 h 4100732"/>
              <a:gd name="connsiteX4" fmla="*/ 4953000 w 9906000"/>
              <a:gd name="connsiteY4" fmla="*/ 3511388 h 4100732"/>
              <a:gd name="connsiteX5" fmla="*/ 5346232 w 9906000"/>
              <a:gd name="connsiteY5" fmla="*/ 3513928 h 4100732"/>
              <a:gd name="connsiteX6" fmla="*/ 9906000 w 9906000"/>
              <a:gd name="connsiteY6" fmla="*/ 4100732 h 4100732"/>
              <a:gd name="connsiteX7" fmla="*/ 9906000 w 9906000"/>
              <a:gd name="connsiteY7" fmla="*/ 2050366 h 4100732"/>
              <a:gd name="connsiteX8" fmla="*/ 9906000 w 9906000"/>
              <a:gd name="connsiteY8" fmla="*/ 0 h 4100732"/>
              <a:gd name="connsiteX9" fmla="*/ 5346232 w 9906000"/>
              <a:gd name="connsiteY9" fmla="*/ 586804 h 4100732"/>
              <a:gd name="connsiteX10" fmla="*/ 4953000 w 9906000"/>
              <a:gd name="connsiteY10" fmla="*/ 589344 h 4100732"/>
              <a:gd name="connsiteX11" fmla="*/ 4953000 w 9906000"/>
              <a:gd name="connsiteY11" fmla="*/ 589344 h 4100732"/>
              <a:gd name="connsiteX12" fmla="*/ 4559768 w 9906000"/>
              <a:gd name="connsiteY12" fmla="*/ 586804 h 4100732"/>
              <a:gd name="connsiteX13" fmla="*/ 0 w 9906000"/>
              <a:gd name="connsiteY13" fmla="*/ 0 h 41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6000" h="4100732">
                <a:moveTo>
                  <a:pt x="0" y="0"/>
                </a:moveTo>
                <a:lnTo>
                  <a:pt x="0" y="2050366"/>
                </a:lnTo>
                <a:lnTo>
                  <a:pt x="0" y="4100732"/>
                </a:lnTo>
                <a:cubicBezTo>
                  <a:pt x="1567717" y="3731455"/>
                  <a:pt x="3092352" y="3545278"/>
                  <a:pt x="4559768" y="3513928"/>
                </a:cubicBezTo>
                <a:lnTo>
                  <a:pt x="4953000" y="3511388"/>
                </a:lnTo>
                <a:lnTo>
                  <a:pt x="5346232" y="3513928"/>
                </a:lnTo>
                <a:cubicBezTo>
                  <a:pt x="6813648" y="3545278"/>
                  <a:pt x="8338283" y="3731455"/>
                  <a:pt x="9906000" y="4100732"/>
                </a:cubicBezTo>
                <a:lnTo>
                  <a:pt x="9906000" y="2050366"/>
                </a:lnTo>
                <a:lnTo>
                  <a:pt x="9906000" y="0"/>
                </a:lnTo>
                <a:cubicBezTo>
                  <a:pt x="8338283" y="369277"/>
                  <a:pt x="6813648" y="555454"/>
                  <a:pt x="5346232" y="586804"/>
                </a:cubicBezTo>
                <a:lnTo>
                  <a:pt x="4953000" y="589344"/>
                </a:lnTo>
                <a:lnTo>
                  <a:pt x="4953000" y="589344"/>
                </a:lnTo>
                <a:lnTo>
                  <a:pt x="4559768" y="586804"/>
                </a:lnTo>
                <a:cubicBezTo>
                  <a:pt x="3092352" y="555454"/>
                  <a:pt x="1567717" y="36927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D6D0C"/>
              </a:gs>
              <a:gs pos="73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E81BF-5193-481B-915D-7E7AF518E87F}"/>
              </a:ext>
            </a:extLst>
          </p:cNvPr>
          <p:cNvSpPr txBox="1"/>
          <p:nvPr/>
        </p:nvSpPr>
        <p:spPr>
          <a:xfrm>
            <a:off x="0" y="267287"/>
            <a:ext cx="12192000" cy="769441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latin typeface="Oswald" panose="02000503000000000000" pitchFamily="2" charset="0"/>
              </a:rPr>
              <a:t>تقرير عن ..........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01511-E0E3-4F0C-85B3-2D6C1A1EE0AD}"/>
              </a:ext>
            </a:extLst>
          </p:cNvPr>
          <p:cNvSpPr txBox="1"/>
          <p:nvPr/>
        </p:nvSpPr>
        <p:spPr>
          <a:xfrm>
            <a:off x="138513" y="2222698"/>
            <a:ext cx="12053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22F78-6DE0-4C6D-A5A5-5FC36E419FC4}"/>
              </a:ext>
            </a:extLst>
          </p:cNvPr>
          <p:cNvSpPr txBox="1"/>
          <p:nvPr/>
        </p:nvSpPr>
        <p:spPr>
          <a:xfrm>
            <a:off x="2388296" y="3355145"/>
            <a:ext cx="8345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</a:rPr>
              <a:t>الصف .........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6FC83B-27A7-4BBF-AD96-DFD188261464}"/>
              </a:ext>
            </a:extLst>
          </p:cNvPr>
          <p:cNvCxnSpPr/>
          <p:nvPr/>
        </p:nvCxnSpPr>
        <p:spPr>
          <a:xfrm>
            <a:off x="2536513" y="3137096"/>
            <a:ext cx="7566255" cy="0"/>
          </a:xfrm>
          <a:prstGeom prst="line">
            <a:avLst/>
          </a:prstGeom>
          <a:ln w="28575">
            <a:solidFill>
              <a:schemeClr val="bg1"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903B56-B7D8-4BD5-9DA2-1E89B6E73A68}"/>
              </a:ext>
            </a:extLst>
          </p:cNvPr>
          <p:cNvCxnSpPr/>
          <p:nvPr/>
        </p:nvCxnSpPr>
        <p:spPr>
          <a:xfrm>
            <a:off x="1662151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AA490A-412C-47BC-86F4-93BFC40CE91E}"/>
              </a:ext>
            </a:extLst>
          </p:cNvPr>
          <p:cNvCxnSpPr/>
          <p:nvPr/>
        </p:nvCxnSpPr>
        <p:spPr>
          <a:xfrm>
            <a:off x="8486789" y="6189784"/>
            <a:ext cx="2043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418E7D88-FD62-487E-86EB-5A40B250EA99}"/>
              </a:ext>
            </a:extLst>
          </p:cNvPr>
          <p:cNvSpPr/>
          <p:nvPr/>
        </p:nvSpPr>
        <p:spPr>
          <a:xfrm rot="18293417">
            <a:off x="5409691" y="6043479"/>
            <a:ext cx="1027717" cy="464457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C19F1912-571A-4D99-8AD3-777FA1B683FE}"/>
              </a:ext>
            </a:extLst>
          </p:cNvPr>
          <p:cNvSpPr/>
          <p:nvPr/>
        </p:nvSpPr>
        <p:spPr>
          <a:xfrm rot="14228355">
            <a:off x="5697222" y="6056803"/>
            <a:ext cx="1027717" cy="45336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58C1B6-1E3F-4DBC-8350-75A0836CF3CD}"/>
              </a:ext>
            </a:extLst>
          </p:cNvPr>
          <p:cNvGrpSpPr/>
          <p:nvPr/>
        </p:nvGrpSpPr>
        <p:grpSpPr>
          <a:xfrm>
            <a:off x="5322342" y="5205048"/>
            <a:ext cx="1449397" cy="1177635"/>
            <a:chOff x="4420453" y="5315576"/>
            <a:chExt cx="1177635" cy="1177635"/>
          </a:xfrm>
        </p:grpSpPr>
        <p:sp>
          <p:nvSpPr>
            <p:cNvPr id="20" name="Star: 24 Points 19">
              <a:extLst>
                <a:ext uri="{FF2B5EF4-FFF2-40B4-BE49-F238E27FC236}">
                  <a16:creationId xmlns:a16="http://schemas.microsoft.com/office/drawing/2014/main" id="{A3E8C6E3-0F17-4D84-B7ED-CB4D2E5A3A71}"/>
                </a:ext>
              </a:extLst>
            </p:cNvPr>
            <p:cNvSpPr/>
            <p:nvPr/>
          </p:nvSpPr>
          <p:spPr>
            <a:xfrm>
              <a:off x="4420453" y="5315576"/>
              <a:ext cx="1177635" cy="1177635"/>
            </a:xfrm>
            <a:prstGeom prst="star24">
              <a:avLst>
                <a:gd name="adj" fmla="val 45862"/>
              </a:avLst>
            </a:prstGeom>
            <a:solidFill>
              <a:srgbClr val="C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864DB6E-D61B-4598-AA68-CBAB00432309}"/>
                </a:ext>
              </a:extLst>
            </p:cNvPr>
            <p:cNvSpPr/>
            <p:nvPr/>
          </p:nvSpPr>
          <p:spPr>
            <a:xfrm>
              <a:off x="4591687" y="5486810"/>
              <a:ext cx="835167" cy="8351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5424DF7B-47B0-481A-A57D-00CDFFCB0BA2}"/>
              </a:ext>
            </a:extLst>
          </p:cNvPr>
          <p:cNvSpPr/>
          <p:nvPr/>
        </p:nvSpPr>
        <p:spPr>
          <a:xfrm>
            <a:off x="5782573" y="5575681"/>
            <a:ext cx="537066" cy="43636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6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2" y="2779979"/>
            <a:ext cx="691442" cy="572908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448" y="660007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189" y="118272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4917" y="1146679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341" y="1470974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9872" y="1652107"/>
              <a:ext cx="1461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الجهاز التنفسي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32594" y="2195561"/>
              <a:ext cx="2316091" cy="569387"/>
              <a:chOff x="3144233" y="5653352"/>
              <a:chExt cx="2316091" cy="56938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44233" y="5822629"/>
                <a:ext cx="23160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الجهاز التنفسي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189" y="1124112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DC715143-7334-470B-A014-DCB2A29EA980}"/>
              </a:ext>
            </a:extLst>
          </p:cNvPr>
          <p:cNvSpPr/>
          <p:nvPr/>
        </p:nvSpPr>
        <p:spPr>
          <a:xfrm rot="21082034">
            <a:off x="7235167" y="1637274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0A29B1CB-0A61-4957-8A39-3368BF16DD12}"/>
              </a:ext>
            </a:extLst>
          </p:cNvPr>
          <p:cNvSpPr/>
          <p:nvPr/>
        </p:nvSpPr>
        <p:spPr>
          <a:xfrm>
            <a:off x="6718781" y="1124112"/>
            <a:ext cx="5145070" cy="952791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59">
            <a:extLst>
              <a:ext uri="{FF2B5EF4-FFF2-40B4-BE49-F238E27FC236}">
                <a16:creationId xmlns:a16="http://schemas.microsoft.com/office/drawing/2014/main" id="{4EA138CA-3174-4A1E-B29D-AB97F593DFA7}"/>
              </a:ext>
            </a:extLst>
          </p:cNvPr>
          <p:cNvGrpSpPr/>
          <p:nvPr/>
        </p:nvGrpSpPr>
        <p:grpSpPr>
          <a:xfrm>
            <a:off x="6718781" y="1296139"/>
            <a:ext cx="4903547" cy="710702"/>
            <a:chOff x="3133497" y="772265"/>
            <a:chExt cx="4252528" cy="710702"/>
          </a:xfrm>
        </p:grpSpPr>
        <p:sp>
          <p:nvSpPr>
            <p:cNvPr id="47" name="TextBox 7">
              <a:extLst>
                <a:ext uri="{FF2B5EF4-FFF2-40B4-BE49-F238E27FC236}">
                  <a16:creationId xmlns:a16="http://schemas.microsoft.com/office/drawing/2014/main" id="{AD477DF3-888F-41F5-9B7C-6DE0F2181350}"/>
                </a:ext>
              </a:extLst>
            </p:cNvPr>
            <p:cNvSpPr txBox="1"/>
            <p:nvPr/>
          </p:nvSpPr>
          <p:spPr>
            <a:xfrm>
              <a:off x="3423368" y="772265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E23CA44F-3E8E-4AD3-B2C9-F0F26A5D32E6}"/>
                </a:ext>
              </a:extLst>
            </p:cNvPr>
            <p:cNvSpPr txBox="1"/>
            <p:nvPr/>
          </p:nvSpPr>
          <p:spPr>
            <a:xfrm>
              <a:off x="3133497" y="775081"/>
              <a:ext cx="42525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يحدث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التبادل الغازي 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لدى لكائنات الحية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بين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جسم الكائن الحي والهواء الخارجي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عبر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أسطح التنفس</a:t>
              </a:r>
            </a:p>
          </p:txBody>
        </p:sp>
      </p:grpSp>
      <p:sp>
        <p:nvSpPr>
          <p:cNvPr id="52" name="Rectangle 11">
            <a:extLst>
              <a:ext uri="{FF2B5EF4-FFF2-40B4-BE49-F238E27FC236}">
                <a16:creationId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235167" y="2791480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739572" y="2309502"/>
            <a:ext cx="5224839" cy="967563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>
            <a:extLst>
              <a:ext uri="{FF2B5EF4-FFF2-40B4-BE49-F238E27FC236}">
                <a16:creationId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860153" y="2393424"/>
            <a:ext cx="4762176" cy="868254"/>
            <a:chOff x="3395473" y="1971530"/>
            <a:chExt cx="4146338" cy="868254"/>
          </a:xfrm>
        </p:grpSpPr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423368" y="2131898"/>
              <a:ext cx="41184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يختلف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عضو التنفس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لدى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لكائنات الحية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مثل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:</a:t>
              </a:r>
            </a:p>
            <a:p>
              <a:pPr algn="ct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الرئتين، الجلد، الخياشيم والثغور و غيرها</a:t>
              </a:r>
            </a:p>
          </p:txBody>
        </p:sp>
      </p:grpSp>
      <p:sp>
        <p:nvSpPr>
          <p:cNvPr id="57" name="Rectangle 16">
            <a:extLst>
              <a:ext uri="{FF2B5EF4-FFF2-40B4-BE49-F238E27FC236}">
                <a16:creationId xmlns:a16="http://schemas.microsoft.com/office/drawing/2014/main" id="{6C6C2728-C084-4615-B21B-DBBE26CA6A30}"/>
              </a:ext>
            </a:extLst>
          </p:cNvPr>
          <p:cNvSpPr/>
          <p:nvPr/>
        </p:nvSpPr>
        <p:spPr>
          <a:xfrm rot="21082034">
            <a:off x="7235167" y="394568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17">
            <a:extLst>
              <a:ext uri="{FF2B5EF4-FFF2-40B4-BE49-F238E27FC236}">
                <a16:creationId xmlns:a16="http://schemas.microsoft.com/office/drawing/2014/main" id="{710881B9-4B7B-476E-A7EF-0C95EC8A57AB}"/>
              </a:ext>
            </a:extLst>
          </p:cNvPr>
          <p:cNvSpPr/>
          <p:nvPr/>
        </p:nvSpPr>
        <p:spPr>
          <a:xfrm>
            <a:off x="6718782" y="3498540"/>
            <a:ext cx="5245629" cy="971413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1">
            <a:extLst>
              <a:ext uri="{FF2B5EF4-FFF2-40B4-BE49-F238E27FC236}">
                <a16:creationId xmlns:a16="http://schemas.microsoft.com/office/drawing/2014/main" id="{75F3C733-71E4-4E72-BE62-9EFF13C79B13}"/>
              </a:ext>
            </a:extLst>
          </p:cNvPr>
          <p:cNvGrpSpPr/>
          <p:nvPr/>
        </p:nvGrpSpPr>
        <p:grpSpPr>
          <a:xfrm>
            <a:off x="7049422" y="3801122"/>
            <a:ext cx="4784794" cy="907225"/>
            <a:chOff x="3089484" y="3277248"/>
            <a:chExt cx="4784794" cy="907225"/>
          </a:xfrm>
        </p:grpSpPr>
        <p:sp>
          <p:nvSpPr>
            <p:cNvPr id="64" name="TextBox 18">
              <a:extLst>
                <a:ext uri="{FF2B5EF4-FFF2-40B4-BE49-F238E27FC236}">
                  <a16:creationId xmlns:a16="http://schemas.microsoft.com/office/drawing/2014/main" id="{81D17D86-7F05-4460-9CAB-C152328013D4}"/>
                </a:ext>
              </a:extLst>
            </p:cNvPr>
            <p:cNvSpPr txBox="1"/>
            <p:nvPr/>
          </p:nvSpPr>
          <p:spPr>
            <a:xfrm>
              <a:off x="3089484" y="3277248"/>
              <a:ext cx="4784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يحدث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التنفس الخارجي 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بين الهواء الجوي والرئتين</a:t>
              </a:r>
              <a:endParaRPr lang="ar-SY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5" name="TextBox 19">
              <a:extLst>
                <a:ext uri="{FF2B5EF4-FFF2-40B4-BE49-F238E27FC236}">
                  <a16:creationId xmlns:a16="http://schemas.microsoft.com/office/drawing/2014/main" id="{0EA783C4-D918-40E1-A98A-483B161B04D2}"/>
                </a:ext>
              </a:extLst>
            </p:cNvPr>
            <p:cNvSpPr txBox="1"/>
            <p:nvPr/>
          </p:nvSpPr>
          <p:spPr>
            <a:xfrm>
              <a:off x="3121718" y="3815141"/>
              <a:ext cx="4540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80" name="Group 32">
            <a:extLst>
              <a:ext uri="{FF2B5EF4-FFF2-40B4-BE49-F238E27FC236}">
                <a16:creationId xmlns:a16="http://schemas.microsoft.com/office/drawing/2014/main" id="{1FC0A8A5-B5CE-44FA-BFF9-C176E9D00C49}"/>
              </a:ext>
            </a:extLst>
          </p:cNvPr>
          <p:cNvGrpSpPr/>
          <p:nvPr/>
        </p:nvGrpSpPr>
        <p:grpSpPr>
          <a:xfrm>
            <a:off x="6163107" y="1527828"/>
            <a:ext cx="275287" cy="275287"/>
            <a:chOff x="1750422" y="1134799"/>
            <a:chExt cx="275287" cy="275287"/>
          </a:xfrm>
        </p:grpSpPr>
        <p:sp>
          <p:nvSpPr>
            <p:cNvPr id="81" name="Oval 30">
              <a:extLst>
                <a:ext uri="{FF2B5EF4-FFF2-40B4-BE49-F238E27FC236}">
                  <a16:creationId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31">
              <a:extLst>
                <a:ext uri="{FF2B5EF4-FFF2-40B4-BE49-F238E27FC236}">
                  <a16:creationId xmlns:a16="http://schemas.microsoft.com/office/drawing/2014/main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id="{7DB14193-FCC9-43A1-B3D6-2F84858EB3B1}"/>
              </a:ext>
            </a:extLst>
          </p:cNvPr>
          <p:cNvGrpSpPr/>
          <p:nvPr/>
        </p:nvGrpSpPr>
        <p:grpSpPr>
          <a:xfrm>
            <a:off x="6163107" y="2646982"/>
            <a:ext cx="275287" cy="275287"/>
            <a:chOff x="1750422" y="1134799"/>
            <a:chExt cx="275287" cy="275287"/>
          </a:xfrm>
        </p:grpSpPr>
        <p:sp>
          <p:nvSpPr>
            <p:cNvPr id="87" name="Oval 34">
              <a:extLst>
                <a:ext uri="{FF2B5EF4-FFF2-40B4-BE49-F238E27FC236}">
                  <a16:creationId xmlns:a16="http://schemas.microsoft.com/office/drawing/2014/main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35">
              <a:extLst>
                <a:ext uri="{FF2B5EF4-FFF2-40B4-BE49-F238E27FC236}">
                  <a16:creationId xmlns:a16="http://schemas.microsoft.com/office/drawing/2014/main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36">
            <a:extLst>
              <a:ext uri="{FF2B5EF4-FFF2-40B4-BE49-F238E27FC236}">
                <a16:creationId xmlns:a16="http://schemas.microsoft.com/office/drawing/2014/main" id="{B6DE5B81-76B7-4B14-81AD-FE7EC99A418B}"/>
              </a:ext>
            </a:extLst>
          </p:cNvPr>
          <p:cNvGrpSpPr/>
          <p:nvPr/>
        </p:nvGrpSpPr>
        <p:grpSpPr>
          <a:xfrm>
            <a:off x="6163107" y="3781642"/>
            <a:ext cx="275287" cy="275287"/>
            <a:chOff x="1750422" y="1134799"/>
            <a:chExt cx="275287" cy="275287"/>
          </a:xfrm>
        </p:grpSpPr>
        <p:sp>
          <p:nvSpPr>
            <p:cNvPr id="113" name="Oval 37">
              <a:extLst>
                <a:ext uri="{FF2B5EF4-FFF2-40B4-BE49-F238E27FC236}">
                  <a16:creationId xmlns:a16="http://schemas.microsoft.com/office/drawing/2014/main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38">
              <a:extLst>
                <a:ext uri="{FF2B5EF4-FFF2-40B4-BE49-F238E27FC236}">
                  <a16:creationId xmlns:a16="http://schemas.microsoft.com/office/drawing/2014/main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2" name="Straight Connector 46">
            <a:extLst>
              <a:ext uri="{FF2B5EF4-FFF2-40B4-BE49-F238E27FC236}">
                <a16:creationId xmlns:a16="http://schemas.microsoft.com/office/drawing/2014/main" id="{AE8AEA5B-8F79-4B4F-B12A-9CD54C2A6126}"/>
              </a:ext>
            </a:extLst>
          </p:cNvPr>
          <p:cNvCxnSpPr>
            <a:cxnSpLocks/>
          </p:cNvCxnSpPr>
          <p:nvPr/>
        </p:nvCxnSpPr>
        <p:spPr>
          <a:xfrm>
            <a:off x="6300750" y="975476"/>
            <a:ext cx="0" cy="5523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48">
            <a:extLst>
              <a:ext uri="{FF2B5EF4-FFF2-40B4-BE49-F238E27FC236}">
                <a16:creationId xmlns:a16="http://schemas.microsoft.com/office/drawing/2014/main" id="{1BD9EF04-9200-443F-B8C9-35702A445A05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6300750" y="1800727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50">
            <a:extLst>
              <a:ext uri="{FF2B5EF4-FFF2-40B4-BE49-F238E27FC236}">
                <a16:creationId xmlns:a16="http://schemas.microsoft.com/office/drawing/2014/main" id="{0A3BCD9A-447A-4827-A42F-3540D613752C}"/>
              </a:ext>
            </a:extLst>
          </p:cNvPr>
          <p:cNvCxnSpPr>
            <a:cxnSpLocks/>
          </p:cNvCxnSpPr>
          <p:nvPr/>
        </p:nvCxnSpPr>
        <p:spPr>
          <a:xfrm>
            <a:off x="6300749" y="2929760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50">
            <a:extLst>
              <a:ext uri="{FF2B5EF4-FFF2-40B4-BE49-F238E27FC236}">
                <a16:creationId xmlns:a16="http://schemas.microsoft.com/office/drawing/2014/main" id="{0A3BCD9A-447A-4827-A42F-3540D613752C}"/>
              </a:ext>
            </a:extLst>
          </p:cNvPr>
          <p:cNvCxnSpPr>
            <a:cxnSpLocks/>
          </p:cNvCxnSpPr>
          <p:nvPr/>
        </p:nvCxnSpPr>
        <p:spPr>
          <a:xfrm>
            <a:off x="6280808" y="4175699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36">
            <a:extLst>
              <a:ext uri="{FF2B5EF4-FFF2-40B4-BE49-F238E27FC236}">
                <a16:creationId xmlns:a16="http://schemas.microsoft.com/office/drawing/2014/main" id="{B6DE5B81-76B7-4B14-81AD-FE7EC99A418B}"/>
              </a:ext>
            </a:extLst>
          </p:cNvPr>
          <p:cNvGrpSpPr/>
          <p:nvPr/>
        </p:nvGrpSpPr>
        <p:grpSpPr>
          <a:xfrm>
            <a:off x="6159230" y="5067331"/>
            <a:ext cx="275287" cy="275287"/>
            <a:chOff x="1750422" y="1134799"/>
            <a:chExt cx="275287" cy="275287"/>
          </a:xfrm>
        </p:grpSpPr>
        <p:sp>
          <p:nvSpPr>
            <p:cNvPr id="104" name="Oval 37">
              <a:extLst>
                <a:ext uri="{FF2B5EF4-FFF2-40B4-BE49-F238E27FC236}">
                  <a16:creationId xmlns:a16="http://schemas.microsoft.com/office/drawing/2014/main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38">
              <a:extLst>
                <a:ext uri="{FF2B5EF4-FFF2-40B4-BE49-F238E27FC236}">
                  <a16:creationId xmlns:a16="http://schemas.microsoft.com/office/drawing/2014/main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7" name="Rectangle 16">
            <a:extLst>
              <a:ext uri="{FF2B5EF4-FFF2-40B4-BE49-F238E27FC236}">
                <a16:creationId xmlns:a16="http://schemas.microsoft.com/office/drawing/2014/main" id="{6C6C2728-C084-4615-B21B-DBBE26CA6A30}"/>
              </a:ext>
            </a:extLst>
          </p:cNvPr>
          <p:cNvSpPr/>
          <p:nvPr/>
        </p:nvSpPr>
        <p:spPr>
          <a:xfrm rot="21082034">
            <a:off x="7202933" y="5154402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: Rounded Corners 17">
            <a:extLst>
              <a:ext uri="{FF2B5EF4-FFF2-40B4-BE49-F238E27FC236}">
                <a16:creationId xmlns:a16="http://schemas.microsoft.com/office/drawing/2014/main" id="{710881B9-4B7B-476E-A7EF-0C95EC8A57AB}"/>
              </a:ext>
            </a:extLst>
          </p:cNvPr>
          <p:cNvSpPr/>
          <p:nvPr/>
        </p:nvSpPr>
        <p:spPr>
          <a:xfrm>
            <a:off x="6686548" y="4707256"/>
            <a:ext cx="5245629" cy="971413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9" name="Group 61">
            <a:extLst>
              <a:ext uri="{FF2B5EF4-FFF2-40B4-BE49-F238E27FC236}">
                <a16:creationId xmlns:a16="http://schemas.microsoft.com/office/drawing/2014/main" id="{75F3C733-71E4-4E72-BE62-9EFF13C79B13}"/>
              </a:ext>
            </a:extLst>
          </p:cNvPr>
          <p:cNvGrpSpPr/>
          <p:nvPr/>
        </p:nvGrpSpPr>
        <p:grpSpPr>
          <a:xfrm>
            <a:off x="7020793" y="4992907"/>
            <a:ext cx="4784794" cy="924156"/>
            <a:chOff x="3093089" y="3260317"/>
            <a:chExt cx="4784794" cy="924156"/>
          </a:xfrm>
        </p:grpSpPr>
        <p:sp>
          <p:nvSpPr>
            <p:cNvPr id="120" name="TextBox 18">
              <a:extLst>
                <a:ext uri="{FF2B5EF4-FFF2-40B4-BE49-F238E27FC236}">
                  <a16:creationId xmlns:a16="http://schemas.microsoft.com/office/drawing/2014/main" id="{81D17D86-7F05-4460-9CAB-C152328013D4}"/>
                </a:ext>
              </a:extLst>
            </p:cNvPr>
            <p:cNvSpPr txBox="1"/>
            <p:nvPr/>
          </p:nvSpPr>
          <p:spPr>
            <a:xfrm>
              <a:off x="3093089" y="3260317"/>
              <a:ext cx="4784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يحدث التنفس الخلوي الداخلي 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في الخلية الحية</a:t>
              </a:r>
            </a:p>
          </p:txBody>
        </p:sp>
        <p:sp>
          <p:nvSpPr>
            <p:cNvPr id="121" name="TextBox 19">
              <a:extLst>
                <a:ext uri="{FF2B5EF4-FFF2-40B4-BE49-F238E27FC236}">
                  <a16:creationId xmlns:a16="http://schemas.microsoft.com/office/drawing/2014/main" id="{0EA783C4-D918-40E1-A98A-483B161B04D2}"/>
                </a:ext>
              </a:extLst>
            </p:cNvPr>
            <p:cNvSpPr txBox="1"/>
            <p:nvPr/>
          </p:nvSpPr>
          <p:spPr>
            <a:xfrm>
              <a:off x="3121718" y="3815141"/>
              <a:ext cx="4540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2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635393" y="-206833"/>
            <a:ext cx="2706562" cy="6655412"/>
            <a:chOff x="7774691" y="-3254975"/>
            <a:chExt cx="5029652" cy="7065295"/>
          </a:xfrm>
          <a:solidFill>
            <a:srgbClr val="7030A0"/>
          </a:solidFill>
        </p:grpSpPr>
        <p:grpSp>
          <p:nvGrpSpPr>
            <p:cNvPr id="12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7065295"/>
              <a:chOff x="2000433" y="-5383479"/>
              <a:chExt cx="8318662" cy="11685456"/>
            </a:xfrm>
            <a:grpFill/>
          </p:grpSpPr>
          <p:sp>
            <p:nvSpPr>
              <p:cNvPr id="128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13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2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30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275" y="1430247"/>
              <a:ext cx="4659966" cy="2275938"/>
            </a:xfrm>
            <a:prstGeom prst="rect">
              <a:avLst/>
            </a:prstGeom>
            <a:grpFill/>
          </p:spPr>
        </p:pic>
      </p:grpSp>
      <p:sp>
        <p:nvSpPr>
          <p:cNvPr id="59" name="TextBox 32">
            <a:extLst>
              <a:ext uri="{FF2B5EF4-FFF2-40B4-BE49-F238E27FC236}">
                <a16:creationId xmlns:a16="http://schemas.microsoft.com/office/drawing/2014/main" id="{B8B5F498-4C07-407C-B448-BE3DF0A42769}"/>
              </a:ext>
            </a:extLst>
          </p:cNvPr>
          <p:cNvSpPr txBox="1"/>
          <p:nvPr/>
        </p:nvSpPr>
        <p:spPr>
          <a:xfrm>
            <a:off x="3541039" y="122476"/>
            <a:ext cx="729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Oswald" panose="02000503000000000000" pitchFamily="2" charset="0"/>
              </a:rPr>
              <a:t>الجهاز التنفسي</a:t>
            </a:r>
          </a:p>
        </p:txBody>
      </p:sp>
    </p:spTree>
    <p:extLst>
      <p:ext uri="{BB962C8B-B14F-4D97-AF65-F5344CB8AC3E}">
        <p14:creationId xmlns:p14="http://schemas.microsoft.com/office/powerpoint/2010/main" val="1108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 animBg="1"/>
      <p:bldP spid="53" grpId="0" animBg="1"/>
      <p:bldP spid="57" grpId="0" animBg="1"/>
      <p:bldP spid="61" grpId="0" animBg="1"/>
      <p:bldP spid="117" grpId="0" animBg="1"/>
      <p:bldP spid="1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73" y="2808086"/>
            <a:ext cx="806412" cy="668170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730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471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5199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623" y="1492272"/>
            <a:ext cx="2748179" cy="1515931"/>
            <a:chOff x="433987" y="1526310"/>
            <a:chExt cx="2748179" cy="151593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118320" y="1675562"/>
              <a:ext cx="146153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الجهاز التنفسي</a:t>
              </a:r>
            </a:p>
            <a:p>
              <a:pPr lvl="0" algn="ctr">
                <a:defRPr/>
              </a:pPr>
              <a:endParaRPr lang="ar-SY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15451" y="2195561"/>
              <a:ext cx="2385250" cy="846680"/>
              <a:chOff x="3127090" y="5653352"/>
              <a:chExt cx="2385250" cy="84668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27090" y="5822924"/>
                <a:ext cx="238525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الجهاز التنفسي</a:t>
                </a:r>
              </a:p>
              <a:p>
                <a:pPr algn="ctr">
                  <a:defRPr/>
                </a:pP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471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Box 32">
            <a:extLst>
              <a:ext uri="{FF2B5EF4-FFF2-40B4-BE49-F238E27FC236}">
                <a16:creationId xmlns:a16="http://schemas.microsoft.com/office/drawing/2014/main" id="{B8B5F498-4C07-407C-B448-BE3DF0A42769}"/>
              </a:ext>
            </a:extLst>
          </p:cNvPr>
          <p:cNvSpPr txBox="1"/>
          <p:nvPr/>
        </p:nvSpPr>
        <p:spPr>
          <a:xfrm>
            <a:off x="4410904" y="275039"/>
            <a:ext cx="7297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swald" panose="02000503000000000000" pitchFamily="2" charset="0"/>
              </a:rPr>
              <a:t>هناك نوعان من التنفس الداخلي :</a:t>
            </a:r>
          </a:p>
        </p:txBody>
      </p:sp>
      <p:grpSp>
        <p:nvGrpSpPr>
          <p:cNvPr id="94" name="Group 5">
            <a:extLst>
              <a:ext uri="{FF2B5EF4-FFF2-40B4-BE49-F238E27FC236}">
                <a16:creationId xmlns:a16="http://schemas.microsoft.com/office/drawing/2014/main" id="{B12B68F3-88DF-4290-9603-35B93F2A19EE}"/>
              </a:ext>
            </a:extLst>
          </p:cNvPr>
          <p:cNvGrpSpPr/>
          <p:nvPr/>
        </p:nvGrpSpPr>
        <p:grpSpPr>
          <a:xfrm>
            <a:off x="8156029" y="1024696"/>
            <a:ext cx="1422400" cy="2066847"/>
            <a:chOff x="3809335" y="928914"/>
            <a:chExt cx="1422400" cy="2066847"/>
          </a:xfrm>
        </p:grpSpPr>
        <p:sp>
          <p:nvSpPr>
            <p:cNvPr id="95" name="Freeform: Shape 27">
              <a:extLst>
                <a:ext uri="{FF2B5EF4-FFF2-40B4-BE49-F238E27FC236}">
                  <a16:creationId xmlns:a16="http://schemas.microsoft.com/office/drawing/2014/main" id="{2BEBF5AF-D23C-4498-94DE-EB30C54BB38D}"/>
                </a:ext>
              </a:extLst>
            </p:cNvPr>
            <p:cNvSpPr/>
            <p:nvPr/>
          </p:nvSpPr>
          <p:spPr>
            <a:xfrm>
              <a:off x="3809335" y="928914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0099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Arrow: Chevron 37">
              <a:extLst>
                <a:ext uri="{FF2B5EF4-FFF2-40B4-BE49-F238E27FC236}">
                  <a16:creationId xmlns:a16="http://schemas.microsoft.com/office/drawing/2014/main" id="{C6BFA98D-1C15-4D9F-821F-FAE4A2F62DC6}"/>
                </a:ext>
              </a:extLst>
            </p:cNvPr>
            <p:cNvSpPr/>
            <p:nvPr/>
          </p:nvSpPr>
          <p:spPr>
            <a:xfrm rot="5400000">
              <a:off x="4487876" y="2711292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Group 3">
            <a:extLst>
              <a:ext uri="{FF2B5EF4-FFF2-40B4-BE49-F238E27FC236}">
                <a16:creationId xmlns:a16="http://schemas.microsoft.com/office/drawing/2014/main" id="{7B85CB92-2CC1-4D05-A009-2C4F15224E58}"/>
              </a:ext>
            </a:extLst>
          </p:cNvPr>
          <p:cNvGrpSpPr/>
          <p:nvPr/>
        </p:nvGrpSpPr>
        <p:grpSpPr>
          <a:xfrm>
            <a:off x="5435266" y="1028325"/>
            <a:ext cx="1422400" cy="2066847"/>
            <a:chOff x="1088572" y="932543"/>
            <a:chExt cx="1422400" cy="2066847"/>
          </a:xfrm>
        </p:grpSpPr>
        <p:sp>
          <p:nvSpPr>
            <p:cNvPr id="102" name="Freeform: Shape 22">
              <a:extLst>
                <a:ext uri="{FF2B5EF4-FFF2-40B4-BE49-F238E27FC236}">
                  <a16:creationId xmlns:a16="http://schemas.microsoft.com/office/drawing/2014/main" id="{DE8C5B36-4DFA-45BB-8240-C89F1DF5E2FE}"/>
                </a:ext>
              </a:extLst>
            </p:cNvPr>
            <p:cNvSpPr/>
            <p:nvPr/>
          </p:nvSpPr>
          <p:spPr>
            <a:xfrm>
              <a:off x="1088572" y="932543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FF00FF"/>
                </a:gs>
                <a:gs pos="100000">
                  <a:srgbClr val="CC00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Arrow: Chevron 4">
              <a:extLst>
                <a:ext uri="{FF2B5EF4-FFF2-40B4-BE49-F238E27FC236}">
                  <a16:creationId xmlns:a16="http://schemas.microsoft.com/office/drawing/2014/main" id="{EE0803F4-5F54-4C10-8EA2-BE412A8A2A8A}"/>
                </a:ext>
              </a:extLst>
            </p:cNvPr>
            <p:cNvSpPr/>
            <p:nvPr/>
          </p:nvSpPr>
          <p:spPr>
            <a:xfrm rot="5400000">
              <a:off x="1767113" y="2714921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" name="Oval 72">
            <a:extLst>
              <a:ext uri="{FF2B5EF4-FFF2-40B4-BE49-F238E27FC236}">
                <a16:creationId xmlns:a16="http://schemas.microsoft.com/office/drawing/2014/main" id="{9F577DE7-99AC-4E8A-9244-828DA784807E}"/>
              </a:ext>
            </a:extLst>
          </p:cNvPr>
          <p:cNvSpPr/>
          <p:nvPr/>
        </p:nvSpPr>
        <p:spPr>
          <a:xfrm>
            <a:off x="5171140" y="1479986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71">
            <a:extLst>
              <a:ext uri="{FF2B5EF4-FFF2-40B4-BE49-F238E27FC236}">
                <a16:creationId xmlns:a16="http://schemas.microsoft.com/office/drawing/2014/main" id="{0C78F5C9-19E5-4A27-842D-0E84469F258C}"/>
              </a:ext>
            </a:extLst>
          </p:cNvPr>
          <p:cNvSpPr/>
          <p:nvPr/>
        </p:nvSpPr>
        <p:spPr>
          <a:xfrm>
            <a:off x="5032494" y="1588423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67">
            <a:extLst>
              <a:ext uri="{FF2B5EF4-FFF2-40B4-BE49-F238E27FC236}">
                <a16:creationId xmlns:a16="http://schemas.microsoft.com/office/drawing/2014/main" id="{E5C04129-2241-40F1-A891-0B926650C37C}"/>
              </a:ext>
            </a:extLst>
          </p:cNvPr>
          <p:cNvGrpSpPr/>
          <p:nvPr/>
        </p:nvGrpSpPr>
        <p:grpSpPr>
          <a:xfrm>
            <a:off x="5616694" y="1209753"/>
            <a:ext cx="1059543" cy="1059543"/>
            <a:chOff x="1270000" y="1113971"/>
            <a:chExt cx="1059543" cy="1059543"/>
          </a:xfrm>
        </p:grpSpPr>
        <p:sp>
          <p:nvSpPr>
            <p:cNvPr id="143" name="Oval 11">
              <a:extLst>
                <a:ext uri="{FF2B5EF4-FFF2-40B4-BE49-F238E27FC236}">
                  <a16:creationId xmlns:a16="http://schemas.microsoft.com/office/drawing/2014/main" id="{9B7794D9-F594-4964-8271-3DB091AAB1AE}"/>
                </a:ext>
              </a:extLst>
            </p:cNvPr>
            <p:cNvSpPr/>
            <p:nvPr/>
          </p:nvSpPr>
          <p:spPr>
            <a:xfrm>
              <a:off x="1270000" y="1113971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">
              <a:extLst>
                <a:ext uri="{FF2B5EF4-FFF2-40B4-BE49-F238E27FC236}">
                  <a16:creationId xmlns:a16="http://schemas.microsoft.com/office/drawing/2014/main" id="{E7067BC0-20E1-437F-A38F-DE60067AD356}"/>
                </a:ext>
              </a:extLst>
            </p:cNvPr>
            <p:cNvSpPr txBox="1"/>
            <p:nvPr/>
          </p:nvSpPr>
          <p:spPr>
            <a:xfrm>
              <a:off x="1328056" y="1152319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C0066"/>
                  </a:solidFill>
                </a:rPr>
                <a:t>1</a:t>
              </a:r>
            </a:p>
          </p:txBody>
        </p:sp>
        <p:sp>
          <p:nvSpPr>
            <p:cNvPr id="145" name="TextBox 2">
              <a:extLst>
                <a:ext uri="{FF2B5EF4-FFF2-40B4-BE49-F238E27FC236}">
                  <a16:creationId xmlns:a16="http://schemas.microsoft.com/office/drawing/2014/main" id="{5BF4B366-1FDC-445D-B99D-033CF5A0AD65}"/>
                </a:ext>
              </a:extLst>
            </p:cNvPr>
            <p:cNvSpPr txBox="1"/>
            <p:nvPr/>
          </p:nvSpPr>
          <p:spPr>
            <a:xfrm>
              <a:off x="1270000" y="1699760"/>
              <a:ext cx="1059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FF00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6" name="Oval 73">
            <a:extLst>
              <a:ext uri="{FF2B5EF4-FFF2-40B4-BE49-F238E27FC236}">
                <a16:creationId xmlns:a16="http://schemas.microsoft.com/office/drawing/2014/main" id="{B2F59EDD-5778-476C-B52B-71031DD5A406}"/>
              </a:ext>
            </a:extLst>
          </p:cNvPr>
          <p:cNvSpPr/>
          <p:nvPr/>
        </p:nvSpPr>
        <p:spPr>
          <a:xfrm>
            <a:off x="7847856" y="1457938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74">
            <a:extLst>
              <a:ext uri="{FF2B5EF4-FFF2-40B4-BE49-F238E27FC236}">
                <a16:creationId xmlns:a16="http://schemas.microsoft.com/office/drawing/2014/main" id="{A82B992C-9668-42C5-AD57-ECE913A8F0AC}"/>
              </a:ext>
            </a:extLst>
          </p:cNvPr>
          <p:cNvSpPr/>
          <p:nvPr/>
        </p:nvSpPr>
        <p:spPr>
          <a:xfrm>
            <a:off x="7730487" y="1588423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69">
            <a:extLst>
              <a:ext uri="{FF2B5EF4-FFF2-40B4-BE49-F238E27FC236}">
                <a16:creationId xmlns:a16="http://schemas.microsoft.com/office/drawing/2014/main" id="{13B19139-FFD0-450E-9737-7730392CE127}"/>
              </a:ext>
            </a:extLst>
          </p:cNvPr>
          <p:cNvGrpSpPr/>
          <p:nvPr/>
        </p:nvGrpSpPr>
        <p:grpSpPr>
          <a:xfrm>
            <a:off x="8337457" y="1206124"/>
            <a:ext cx="1059543" cy="1059543"/>
            <a:chOff x="3990763" y="1110342"/>
            <a:chExt cx="1059543" cy="1059543"/>
          </a:xfrm>
        </p:grpSpPr>
        <p:sp>
          <p:nvSpPr>
            <p:cNvPr id="149" name="Oval 28">
              <a:extLst>
                <a:ext uri="{FF2B5EF4-FFF2-40B4-BE49-F238E27FC236}">
                  <a16:creationId xmlns:a16="http://schemas.microsoft.com/office/drawing/2014/main" id="{B1169BBE-B830-473B-8F11-D2C61C5F1BB9}"/>
                </a:ext>
              </a:extLst>
            </p:cNvPr>
            <p:cNvSpPr/>
            <p:nvPr/>
          </p:nvSpPr>
          <p:spPr>
            <a:xfrm>
              <a:off x="3990763" y="1110342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35">
              <a:extLst>
                <a:ext uri="{FF2B5EF4-FFF2-40B4-BE49-F238E27FC236}">
                  <a16:creationId xmlns:a16="http://schemas.microsoft.com/office/drawing/2014/main" id="{E252378D-95DB-493E-8A2B-E3A2D35DFFCF}"/>
                </a:ext>
              </a:extLst>
            </p:cNvPr>
            <p:cNvSpPr txBox="1"/>
            <p:nvPr/>
          </p:nvSpPr>
          <p:spPr>
            <a:xfrm>
              <a:off x="4048819" y="1148690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3399"/>
                  </a:solidFill>
                </a:rPr>
                <a:t>2</a:t>
              </a:r>
            </a:p>
          </p:txBody>
        </p:sp>
        <p:sp>
          <p:nvSpPr>
            <p:cNvPr id="151" name="TextBox 36">
              <a:extLst>
                <a:ext uri="{FF2B5EF4-FFF2-40B4-BE49-F238E27FC236}">
                  <a16:creationId xmlns:a16="http://schemas.microsoft.com/office/drawing/2014/main" id="{2DB18C78-0732-4AA7-84F3-7148F1C021A2}"/>
                </a:ext>
              </a:extLst>
            </p:cNvPr>
            <p:cNvSpPr txBox="1"/>
            <p:nvPr/>
          </p:nvSpPr>
          <p:spPr>
            <a:xfrm>
              <a:off x="3990763" y="1696131"/>
              <a:ext cx="1059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0099CC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2" name="Group 8">
            <a:extLst>
              <a:ext uri="{FF2B5EF4-FFF2-40B4-BE49-F238E27FC236}">
                <a16:creationId xmlns:a16="http://schemas.microsoft.com/office/drawing/2014/main" id="{290870D7-82C9-44D6-B3B5-1BCE10BF1A50}"/>
              </a:ext>
            </a:extLst>
          </p:cNvPr>
          <p:cNvGrpSpPr/>
          <p:nvPr/>
        </p:nvGrpSpPr>
        <p:grpSpPr>
          <a:xfrm>
            <a:off x="5338937" y="3179852"/>
            <a:ext cx="1928055" cy="2863161"/>
            <a:chOff x="992243" y="3084070"/>
            <a:chExt cx="1928055" cy="2863161"/>
          </a:xfrm>
        </p:grpSpPr>
        <p:grpSp>
          <p:nvGrpSpPr>
            <p:cNvPr id="153" name="Group 18">
              <a:extLst>
                <a:ext uri="{FF2B5EF4-FFF2-40B4-BE49-F238E27FC236}">
                  <a16:creationId xmlns:a16="http://schemas.microsoft.com/office/drawing/2014/main" id="{E994A101-85C4-4813-AF46-44FF9B004F11}"/>
                </a:ext>
              </a:extLst>
            </p:cNvPr>
            <p:cNvGrpSpPr/>
            <p:nvPr/>
          </p:nvGrpSpPr>
          <p:grpSpPr>
            <a:xfrm>
              <a:off x="1088571" y="3161926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161" name="Rectangle: Top Corners Rounded 19">
                <a:extLst>
                  <a:ext uri="{FF2B5EF4-FFF2-40B4-BE49-F238E27FC236}">
                    <a16:creationId xmlns:a16="http://schemas.microsoft.com/office/drawing/2014/main" id="{6FF2DA81-556A-41D3-922A-18CD3AA3A746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Isosceles Triangle 20">
                <a:extLst>
                  <a:ext uri="{FF2B5EF4-FFF2-40B4-BE49-F238E27FC236}">
                    <a16:creationId xmlns:a16="http://schemas.microsoft.com/office/drawing/2014/main" id="{275E0300-0DD8-468E-BA02-4800B3D7DFAA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4">
              <a:extLst>
                <a:ext uri="{FF2B5EF4-FFF2-40B4-BE49-F238E27FC236}">
                  <a16:creationId xmlns:a16="http://schemas.microsoft.com/office/drawing/2014/main" id="{BB683E44-1506-4CF1-BE37-D12635282464}"/>
                </a:ext>
              </a:extLst>
            </p:cNvPr>
            <p:cNvGrpSpPr/>
            <p:nvPr/>
          </p:nvGrpSpPr>
          <p:grpSpPr>
            <a:xfrm>
              <a:off x="992243" y="3084070"/>
              <a:ext cx="1789228" cy="2717269"/>
              <a:chOff x="1171686" y="3026760"/>
              <a:chExt cx="1422400" cy="2717269"/>
            </a:xfrm>
            <a:solidFill>
              <a:schemeClr val="bg1"/>
            </a:solidFill>
          </p:grpSpPr>
          <p:sp>
            <p:nvSpPr>
              <p:cNvPr id="159" name="Rectangle: Top Corners Rounded 12">
                <a:extLst>
                  <a:ext uri="{FF2B5EF4-FFF2-40B4-BE49-F238E27FC236}">
                    <a16:creationId xmlns:a16="http://schemas.microsoft.com/office/drawing/2014/main" id="{4840DD7D-C4C6-473B-8E77-C7AC860BB9DB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Isosceles Triangle 13">
                <a:extLst>
                  <a:ext uri="{FF2B5EF4-FFF2-40B4-BE49-F238E27FC236}">
                    <a16:creationId xmlns:a16="http://schemas.microsoft.com/office/drawing/2014/main" id="{A610744F-858D-42A2-B509-669129E1BF86}"/>
                  </a:ext>
                </a:extLst>
              </p:cNvPr>
              <p:cNvSpPr/>
              <p:nvPr/>
            </p:nvSpPr>
            <p:spPr>
              <a:xfrm>
                <a:off x="1171686" y="3026760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Freeform: Shape 17">
              <a:extLst>
                <a:ext uri="{FF2B5EF4-FFF2-40B4-BE49-F238E27FC236}">
                  <a16:creationId xmlns:a16="http://schemas.microsoft.com/office/drawing/2014/main" id="{E8848DF3-54A2-49F7-956F-DF01C2953373}"/>
                </a:ext>
              </a:extLst>
            </p:cNvPr>
            <p:cNvSpPr/>
            <p:nvPr/>
          </p:nvSpPr>
          <p:spPr>
            <a:xfrm>
              <a:off x="992243" y="5179413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FF00FF"/>
                </a:gs>
                <a:gs pos="100000">
                  <a:srgbClr val="CC00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TextBox 23">
              <a:extLst>
                <a:ext uri="{FF2B5EF4-FFF2-40B4-BE49-F238E27FC236}">
                  <a16:creationId xmlns:a16="http://schemas.microsoft.com/office/drawing/2014/main" id="{CF01DAD0-977F-49BA-B423-226D137106A3}"/>
                </a:ext>
              </a:extLst>
            </p:cNvPr>
            <p:cNvSpPr txBox="1"/>
            <p:nvPr/>
          </p:nvSpPr>
          <p:spPr>
            <a:xfrm>
              <a:off x="1010246" y="4122078"/>
              <a:ext cx="1789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C0066"/>
                  </a:solidFill>
                  <a:latin typeface="Century Gothic" panose="020B0502020202020204" pitchFamily="34" charset="0"/>
                </a:rPr>
                <a:t>التنفس الهوائي</a:t>
              </a:r>
              <a:endParaRPr lang="en-US" sz="2400" b="1" dirty="0">
                <a:solidFill>
                  <a:srgbClr val="CC006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7" name="TextBox 24">
              <a:extLst>
                <a:ext uri="{FF2B5EF4-FFF2-40B4-BE49-F238E27FC236}">
                  <a16:creationId xmlns:a16="http://schemas.microsoft.com/office/drawing/2014/main" id="{44A0575E-EDEB-4E11-95F5-696831CDDD7E}"/>
                </a:ext>
              </a:extLst>
            </p:cNvPr>
            <p:cNvSpPr txBox="1"/>
            <p:nvPr/>
          </p:nvSpPr>
          <p:spPr>
            <a:xfrm>
              <a:off x="1064815" y="3856403"/>
              <a:ext cx="165462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58" name="Graphic 10" descr="Handshake">
              <a:extLst>
                <a:ext uri="{FF2B5EF4-FFF2-40B4-BE49-F238E27FC236}">
                  <a16:creationId xmlns:a16="http://schemas.microsoft.com/office/drawing/2014/main" id="{5BDFC979-11B1-4A34-9D67-112E059C1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58256" y="5223512"/>
              <a:ext cx="457200" cy="457200"/>
            </a:xfrm>
            <a:prstGeom prst="rect">
              <a:avLst/>
            </a:prstGeom>
          </p:spPr>
        </p:pic>
      </p:grpSp>
      <p:grpSp>
        <p:nvGrpSpPr>
          <p:cNvPr id="163" name="Group 9">
            <a:extLst>
              <a:ext uri="{FF2B5EF4-FFF2-40B4-BE49-F238E27FC236}">
                <a16:creationId xmlns:a16="http://schemas.microsoft.com/office/drawing/2014/main" id="{0BEDE3DF-CA01-46D9-8637-6AE4781DBF47}"/>
              </a:ext>
            </a:extLst>
          </p:cNvPr>
          <p:cNvGrpSpPr/>
          <p:nvPr/>
        </p:nvGrpSpPr>
        <p:grpSpPr>
          <a:xfrm>
            <a:off x="7651041" y="3187325"/>
            <a:ext cx="2336714" cy="2852059"/>
            <a:chOff x="3304347" y="3091543"/>
            <a:chExt cx="2336714" cy="2852059"/>
          </a:xfrm>
        </p:grpSpPr>
        <p:grpSp>
          <p:nvGrpSpPr>
            <p:cNvPr id="164" name="Group 21">
              <a:extLst>
                <a:ext uri="{FF2B5EF4-FFF2-40B4-BE49-F238E27FC236}">
                  <a16:creationId xmlns:a16="http://schemas.microsoft.com/office/drawing/2014/main" id="{DCAC2619-7C65-4618-9C3A-B76C14D7DF6E}"/>
                </a:ext>
              </a:extLst>
            </p:cNvPr>
            <p:cNvGrpSpPr/>
            <p:nvPr/>
          </p:nvGrpSpPr>
          <p:grpSpPr>
            <a:xfrm>
              <a:off x="3809334" y="3158297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172" name="Rectangle: Top Corners Rounded 25">
                <a:extLst>
                  <a:ext uri="{FF2B5EF4-FFF2-40B4-BE49-F238E27FC236}">
                    <a16:creationId xmlns:a16="http://schemas.microsoft.com/office/drawing/2014/main" id="{1B3A62DE-263B-4E4B-A822-FE3EE21604BD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Isosceles Triangle 26">
                <a:extLst>
                  <a:ext uri="{FF2B5EF4-FFF2-40B4-BE49-F238E27FC236}">
                    <a16:creationId xmlns:a16="http://schemas.microsoft.com/office/drawing/2014/main" id="{24D08F50-CE23-40B2-B5F6-66E597225CE9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5" name="Group 29">
              <a:extLst>
                <a:ext uri="{FF2B5EF4-FFF2-40B4-BE49-F238E27FC236}">
                  <a16:creationId xmlns:a16="http://schemas.microsoft.com/office/drawing/2014/main" id="{C8A65AE2-E7AF-4250-90B7-8B008FD9AD8A}"/>
                </a:ext>
              </a:extLst>
            </p:cNvPr>
            <p:cNvGrpSpPr/>
            <p:nvPr/>
          </p:nvGrpSpPr>
          <p:grpSpPr>
            <a:xfrm>
              <a:off x="3713006" y="3091543"/>
              <a:ext cx="1789228" cy="2706167"/>
              <a:chOff x="1171686" y="3037862"/>
              <a:chExt cx="1422400" cy="2706167"/>
            </a:xfrm>
            <a:solidFill>
              <a:schemeClr val="bg1"/>
            </a:solidFill>
          </p:grpSpPr>
          <p:sp>
            <p:nvSpPr>
              <p:cNvPr id="170" name="Rectangle: Top Corners Rounded 30">
                <a:extLst>
                  <a:ext uri="{FF2B5EF4-FFF2-40B4-BE49-F238E27FC236}">
                    <a16:creationId xmlns:a16="http://schemas.microsoft.com/office/drawing/2014/main" id="{4A71EFE4-80CC-49F0-AFFA-8A0A0534FE26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Isosceles Triangle 31">
                <a:extLst>
                  <a:ext uri="{FF2B5EF4-FFF2-40B4-BE49-F238E27FC236}">
                    <a16:creationId xmlns:a16="http://schemas.microsoft.com/office/drawing/2014/main" id="{28717C48-F018-489D-A518-BC85E8878E21}"/>
                  </a:ext>
                </a:extLst>
              </p:cNvPr>
              <p:cNvSpPr/>
              <p:nvPr/>
            </p:nvSpPr>
            <p:spPr>
              <a:xfrm>
                <a:off x="1171686" y="3037862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6" name="Freeform: Shape 32">
              <a:extLst>
                <a:ext uri="{FF2B5EF4-FFF2-40B4-BE49-F238E27FC236}">
                  <a16:creationId xmlns:a16="http://schemas.microsoft.com/office/drawing/2014/main" id="{54108DCB-FF27-43FC-A8EC-B2921F82FE86}"/>
                </a:ext>
              </a:extLst>
            </p:cNvPr>
            <p:cNvSpPr/>
            <p:nvPr/>
          </p:nvSpPr>
          <p:spPr>
            <a:xfrm>
              <a:off x="3713006" y="5175784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0099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TextBox 33">
              <a:extLst>
                <a:ext uri="{FF2B5EF4-FFF2-40B4-BE49-F238E27FC236}">
                  <a16:creationId xmlns:a16="http://schemas.microsoft.com/office/drawing/2014/main" id="{8F81D1C1-4157-409F-A247-71BA3ED5ED4E}"/>
                </a:ext>
              </a:extLst>
            </p:cNvPr>
            <p:cNvSpPr txBox="1"/>
            <p:nvPr/>
          </p:nvSpPr>
          <p:spPr>
            <a:xfrm>
              <a:off x="3304347" y="4027798"/>
              <a:ext cx="2277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003399"/>
                  </a:solidFill>
                  <a:latin typeface="Century Gothic" panose="020B0502020202020204" pitchFamily="34" charset="0"/>
                </a:rPr>
                <a:t>التنفس اللاهوائي</a:t>
              </a:r>
              <a:endParaRPr lang="en-US" sz="2400" b="1" dirty="0">
                <a:solidFill>
                  <a:srgbClr val="0033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8" name="TextBox 34">
              <a:extLst>
                <a:ext uri="{FF2B5EF4-FFF2-40B4-BE49-F238E27FC236}">
                  <a16:creationId xmlns:a16="http://schemas.microsoft.com/office/drawing/2014/main" id="{246F3FF5-2851-4CBA-A31B-FF23C0D44F9A}"/>
                </a:ext>
              </a:extLst>
            </p:cNvPr>
            <p:cNvSpPr txBox="1"/>
            <p:nvPr/>
          </p:nvSpPr>
          <p:spPr>
            <a:xfrm>
              <a:off x="3847605" y="4352910"/>
              <a:ext cx="165462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69" name="Graphic 66" descr="Trophy">
              <a:extLst>
                <a:ext uri="{FF2B5EF4-FFF2-40B4-BE49-F238E27FC236}">
                  <a16:creationId xmlns:a16="http://schemas.microsoft.com/office/drawing/2014/main" id="{ADF3EAA7-DA4C-4C75-9312-88D2540B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79019" y="5233812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25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91" y="2786788"/>
            <a:ext cx="806412" cy="668170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448" y="660007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189" y="118272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4917" y="1146679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341" y="1470974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9872" y="1652107"/>
              <a:ext cx="146153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الجهاز التنفسي</a:t>
              </a:r>
            </a:p>
            <a:p>
              <a:pPr lvl="0" algn="ctr">
                <a:defRPr/>
              </a:pPr>
              <a:endParaRPr lang="ar-SY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32594" y="2195561"/>
              <a:ext cx="2316091" cy="569387"/>
              <a:chOff x="3144233" y="5653352"/>
              <a:chExt cx="2316091" cy="56938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44233" y="5822629"/>
                <a:ext cx="23160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الجهاز التنفسي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189" y="1124112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9" name="Group 29">
            <a:extLst>
              <a:ext uri="{FF2B5EF4-FFF2-40B4-BE49-F238E27FC236}">
                <a16:creationId xmlns:a16="http://schemas.microsoft.com/office/drawing/2014/main" id="{F52839E7-0F26-477F-AAE7-205BF6A2E833}"/>
              </a:ext>
            </a:extLst>
          </p:cNvPr>
          <p:cNvGrpSpPr/>
          <p:nvPr/>
        </p:nvGrpSpPr>
        <p:grpSpPr>
          <a:xfrm>
            <a:off x="5877204" y="2986895"/>
            <a:ext cx="4307911" cy="4348702"/>
            <a:chOff x="4334794" y="2841504"/>
            <a:chExt cx="4307911" cy="4348702"/>
          </a:xfrm>
        </p:grpSpPr>
        <p:pic>
          <p:nvPicPr>
            <p:cNvPr id="69" name="Picture 27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21D8EE80-EB44-464B-8DDE-93D2209E7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10" b="99838" l="9984" r="89976">
                          <a14:foregroundMark x1="49717" y1="6710" x2="50121" y2="13298"/>
                          <a14:foregroundMark x1="48868" y1="86742" x2="49717" y2="99838"/>
                          <a14:backgroundMark x1="60307" y1="77405" x2="60428" y2="78941"/>
                          <a14:backgroundMark x1="60509" y1="83306" x2="60671" y2="86823"/>
                          <a14:backgroundMark x1="60388" y1="86823" x2="60267" y2="89208"/>
                        </a14:backgroundRemoval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"/>
            <a:stretch>
              <a:fillRect/>
            </a:stretch>
          </p:blipFill>
          <p:spPr>
            <a:xfrm flipH="1">
              <a:off x="4334794" y="2941763"/>
              <a:ext cx="3906847" cy="4248443"/>
            </a:xfrm>
            <a:custGeom>
              <a:avLst/>
              <a:gdLst>
                <a:gd name="connsiteX0" fmla="*/ 3906847 w 3906847"/>
                <a:gd name="connsiteY0" fmla="*/ 0 h 4248443"/>
                <a:gd name="connsiteX1" fmla="*/ 0 w 3906847"/>
                <a:gd name="connsiteY1" fmla="*/ 0 h 4248443"/>
                <a:gd name="connsiteX2" fmla="*/ 0 w 3906847"/>
                <a:gd name="connsiteY2" fmla="*/ 4248443 h 4248443"/>
                <a:gd name="connsiteX3" fmla="*/ 3906847 w 3906847"/>
                <a:gd name="connsiteY3" fmla="*/ 4248443 h 424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6847" h="4248443">
                  <a:moveTo>
                    <a:pt x="3906847" y="0"/>
                  </a:moveTo>
                  <a:lnTo>
                    <a:pt x="0" y="0"/>
                  </a:lnTo>
                  <a:lnTo>
                    <a:pt x="0" y="4248443"/>
                  </a:lnTo>
                  <a:lnTo>
                    <a:pt x="3906847" y="4248443"/>
                  </a:lnTo>
                  <a:close/>
                </a:path>
              </a:pathLst>
            </a:custGeom>
          </p:spPr>
        </p:pic>
        <p:pic>
          <p:nvPicPr>
            <p:cNvPr id="71" name="Picture 28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20489059-9D7E-41A1-AA29-4E46EB34E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10" b="99838" l="9984" r="89976">
                          <a14:foregroundMark x1="49717" y1="6710" x2="50121" y2="13298"/>
                          <a14:foregroundMark x1="48868" y1="86742" x2="49717" y2="99838"/>
                          <a14:backgroundMark x1="60307" y1="77405" x2="60428" y2="78941"/>
                          <a14:backgroundMark x1="60509" y1="83306" x2="60671" y2="86823"/>
                          <a14:backgroundMark x1="60388" y1="86823" x2="60267" y2="89208"/>
                        </a14:backgroundRemoval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"/>
            <a:stretch>
              <a:fillRect/>
            </a:stretch>
          </p:blipFill>
          <p:spPr>
            <a:xfrm flipH="1">
              <a:off x="4334794" y="2866426"/>
              <a:ext cx="3906847" cy="4248443"/>
            </a:xfrm>
            <a:custGeom>
              <a:avLst/>
              <a:gdLst>
                <a:gd name="connsiteX0" fmla="*/ 3906847 w 3906847"/>
                <a:gd name="connsiteY0" fmla="*/ 0 h 4248443"/>
                <a:gd name="connsiteX1" fmla="*/ 0 w 3906847"/>
                <a:gd name="connsiteY1" fmla="*/ 0 h 4248443"/>
                <a:gd name="connsiteX2" fmla="*/ 0 w 3906847"/>
                <a:gd name="connsiteY2" fmla="*/ 4248443 h 4248443"/>
                <a:gd name="connsiteX3" fmla="*/ 3906847 w 3906847"/>
                <a:gd name="connsiteY3" fmla="*/ 4248443 h 424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6847" h="4248443">
                  <a:moveTo>
                    <a:pt x="3906847" y="0"/>
                  </a:moveTo>
                  <a:lnTo>
                    <a:pt x="0" y="0"/>
                  </a:lnTo>
                  <a:lnTo>
                    <a:pt x="0" y="4248443"/>
                  </a:lnTo>
                  <a:lnTo>
                    <a:pt x="3906847" y="4248443"/>
                  </a:lnTo>
                  <a:close/>
                </a:path>
              </a:pathLst>
            </a:custGeom>
          </p:spPr>
        </p:pic>
        <p:pic>
          <p:nvPicPr>
            <p:cNvPr id="72" name="Picture 8" descr="A close up of a persons hand&#10;&#10;Description automatically generated">
              <a:extLst>
                <a:ext uri="{FF2B5EF4-FFF2-40B4-BE49-F238E27FC236}">
                  <a16:creationId xmlns:a16="http://schemas.microsoft.com/office/drawing/2014/main" id="{FA317097-8129-4BD7-9FF5-FE10CC4F9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10" b="99838" l="9984" r="89976">
                          <a14:foregroundMark x1="49717" y1="6710" x2="50121" y2="13298"/>
                          <a14:foregroundMark x1="48868" y1="86742" x2="49717" y2="99838"/>
                          <a14:backgroundMark x1="60307" y1="77405" x2="60428" y2="78941"/>
                          <a14:backgroundMark x1="60509" y1="83306" x2="60671" y2="86823"/>
                          <a14:backgroundMark x1="60388" y1="86823" x2="60267" y2="89208"/>
                        </a14:backgroundRemoval>
                      </a14:imgEffect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94262" y="2841504"/>
              <a:ext cx="4248443" cy="4248443"/>
            </a:xfrm>
            <a:prstGeom prst="rect">
              <a:avLst/>
            </a:prstGeom>
          </p:spPr>
        </p:pic>
      </p:grpSp>
      <p:grpSp>
        <p:nvGrpSpPr>
          <p:cNvPr id="73" name="Group 3">
            <a:extLst>
              <a:ext uri="{FF2B5EF4-FFF2-40B4-BE49-F238E27FC236}">
                <a16:creationId xmlns:a16="http://schemas.microsoft.com/office/drawing/2014/main" id="{13914B7F-86BB-494E-A6F3-8F3E0DBA7BC9}"/>
              </a:ext>
            </a:extLst>
          </p:cNvPr>
          <p:cNvGrpSpPr/>
          <p:nvPr/>
        </p:nvGrpSpPr>
        <p:grpSpPr>
          <a:xfrm>
            <a:off x="3712091" y="3476248"/>
            <a:ext cx="2558043" cy="2060046"/>
            <a:chOff x="2169681" y="3330857"/>
            <a:chExt cx="2558043" cy="2060046"/>
          </a:xfrm>
        </p:grpSpPr>
        <p:sp>
          <p:nvSpPr>
            <p:cNvPr id="74" name="Speech Bubble: Oval 1">
              <a:extLst>
                <a:ext uri="{FF2B5EF4-FFF2-40B4-BE49-F238E27FC236}">
                  <a16:creationId xmlns:a16="http://schemas.microsoft.com/office/drawing/2014/main" id="{4E111D1B-2531-4B57-B97E-6DE3EB7A03C9}"/>
                </a:ext>
              </a:extLst>
            </p:cNvPr>
            <p:cNvSpPr/>
            <p:nvPr/>
          </p:nvSpPr>
          <p:spPr>
            <a:xfrm rot="20327336">
              <a:off x="2169681" y="3330857"/>
              <a:ext cx="2558043" cy="2060046"/>
            </a:xfrm>
            <a:custGeom>
              <a:avLst/>
              <a:gdLst>
                <a:gd name="connsiteX0" fmla="*/ 1317682 w 1913206"/>
                <a:gd name="connsiteY0" fmla="*/ 1684606 h 1434904"/>
                <a:gd name="connsiteX1" fmla="*/ 1034030 w 1913206"/>
                <a:gd name="connsiteY1" fmla="*/ 1432550 h 1434904"/>
                <a:gd name="connsiteX2" fmla="*/ 42838 w 1913206"/>
                <a:gd name="connsiteY2" fmla="*/ 929749 h 1434904"/>
                <a:gd name="connsiteX3" fmla="*/ 704948 w 1913206"/>
                <a:gd name="connsiteY3" fmla="*/ 25271 h 1434904"/>
                <a:gd name="connsiteX4" fmla="*/ 1749172 w 1913206"/>
                <a:gd name="connsiteY4" fmla="*/ 315714 h 1434904"/>
                <a:gd name="connsiteX5" fmla="*/ 1385565 w 1913206"/>
                <a:gd name="connsiteY5" fmla="*/ 1358726 h 1434904"/>
                <a:gd name="connsiteX6" fmla="*/ 1317682 w 1913206"/>
                <a:gd name="connsiteY6" fmla="*/ 1684606 h 1434904"/>
                <a:gd name="connsiteX0" fmla="*/ 1613391 w 1913714"/>
                <a:gd name="connsiteY0" fmla="*/ 1839397 h 1839397"/>
                <a:gd name="connsiteX1" fmla="*/ 1034318 w 1913714"/>
                <a:gd name="connsiteY1" fmla="*/ 1432597 h 1839397"/>
                <a:gd name="connsiteX2" fmla="*/ 43126 w 1913714"/>
                <a:gd name="connsiteY2" fmla="*/ 929796 h 1839397"/>
                <a:gd name="connsiteX3" fmla="*/ 705236 w 1913714"/>
                <a:gd name="connsiteY3" fmla="*/ 25318 h 1839397"/>
                <a:gd name="connsiteX4" fmla="*/ 1749460 w 1913714"/>
                <a:gd name="connsiteY4" fmla="*/ 315761 h 1839397"/>
                <a:gd name="connsiteX5" fmla="*/ 1385853 w 1913714"/>
                <a:gd name="connsiteY5" fmla="*/ 1358773 h 1839397"/>
                <a:gd name="connsiteX6" fmla="*/ 1613391 w 1913714"/>
                <a:gd name="connsiteY6" fmla="*/ 1839397 h 1839397"/>
                <a:gd name="connsiteX0" fmla="*/ 1827195 w 1913714"/>
                <a:gd name="connsiteY0" fmla="*/ 1604130 h 1604130"/>
                <a:gd name="connsiteX1" fmla="*/ 1034318 w 1913714"/>
                <a:gd name="connsiteY1" fmla="*/ 1432597 h 1604130"/>
                <a:gd name="connsiteX2" fmla="*/ 43126 w 1913714"/>
                <a:gd name="connsiteY2" fmla="*/ 929796 h 1604130"/>
                <a:gd name="connsiteX3" fmla="*/ 705236 w 1913714"/>
                <a:gd name="connsiteY3" fmla="*/ 25318 h 1604130"/>
                <a:gd name="connsiteX4" fmla="*/ 1749460 w 1913714"/>
                <a:gd name="connsiteY4" fmla="*/ 315761 h 1604130"/>
                <a:gd name="connsiteX5" fmla="*/ 1385853 w 1913714"/>
                <a:gd name="connsiteY5" fmla="*/ 1358773 h 1604130"/>
                <a:gd name="connsiteX6" fmla="*/ 1827195 w 1913714"/>
                <a:gd name="connsiteY6" fmla="*/ 1604130 h 1604130"/>
                <a:gd name="connsiteX0" fmla="*/ 1827195 w 1947376"/>
                <a:gd name="connsiteY0" fmla="*/ 1604130 h 1604130"/>
                <a:gd name="connsiteX1" fmla="*/ 1034318 w 1947376"/>
                <a:gd name="connsiteY1" fmla="*/ 1432597 h 1604130"/>
                <a:gd name="connsiteX2" fmla="*/ 43126 w 1947376"/>
                <a:gd name="connsiteY2" fmla="*/ 929796 h 1604130"/>
                <a:gd name="connsiteX3" fmla="*/ 705236 w 1947376"/>
                <a:gd name="connsiteY3" fmla="*/ 25318 h 1604130"/>
                <a:gd name="connsiteX4" fmla="*/ 1749460 w 1947376"/>
                <a:gd name="connsiteY4" fmla="*/ 315761 h 1604130"/>
                <a:gd name="connsiteX5" fmla="*/ 1492755 w 1947376"/>
                <a:gd name="connsiteY5" fmla="*/ 1262528 h 1604130"/>
                <a:gd name="connsiteX6" fmla="*/ 1827195 w 1947376"/>
                <a:gd name="connsiteY6" fmla="*/ 1604130 h 160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376" h="1604130">
                  <a:moveTo>
                    <a:pt x="1827195" y="1604130"/>
                  </a:moveTo>
                  <a:cubicBezTo>
                    <a:pt x="1732644" y="1520111"/>
                    <a:pt x="1128869" y="1516616"/>
                    <a:pt x="1034318" y="1432597"/>
                  </a:cubicBezTo>
                  <a:cubicBezTo>
                    <a:pt x="587682" y="1459799"/>
                    <a:pt x="175723" y="1250825"/>
                    <a:pt x="43126" y="929796"/>
                  </a:cubicBezTo>
                  <a:cubicBezTo>
                    <a:pt x="-116999" y="542117"/>
                    <a:pt x="183159" y="132086"/>
                    <a:pt x="705236" y="25318"/>
                  </a:cubicBezTo>
                  <a:cubicBezTo>
                    <a:pt x="1100320" y="-55479"/>
                    <a:pt x="1520155" y="61295"/>
                    <a:pt x="1749460" y="315761"/>
                  </a:cubicBezTo>
                  <a:cubicBezTo>
                    <a:pt x="2072722" y="674494"/>
                    <a:pt x="2008761" y="1068371"/>
                    <a:pt x="1492755" y="1262528"/>
                  </a:cubicBezTo>
                  <a:lnTo>
                    <a:pt x="1827195" y="1604130"/>
                  </a:lnTo>
                  <a:close/>
                </a:path>
              </a:pathLst>
            </a:custGeom>
            <a:solidFill>
              <a:srgbClr val="2098A9">
                <a:alpha val="68000"/>
              </a:srgbClr>
            </a:solidFill>
            <a:ln>
              <a:solidFill>
                <a:srgbClr val="2098A9"/>
              </a:solidFill>
              <a:extLst>
                <a:ext uri="{C807C97D-BFC1-408E-A445-0C87EB9F89A2}">
                  <ask:lineSketchStyleProps xmlns:ask="http://schemas.microsoft.com/office/drawing/2018/sketchyshapes" sd="44491753">
                    <a:custGeom>
                      <a:avLst/>
                      <a:gdLst>
                        <a:gd name="connsiteX0" fmla="*/ 2550514 w 2718271"/>
                        <a:gd name="connsiteY0" fmla="*/ 2128782 h 2128782"/>
                        <a:gd name="connsiteX1" fmla="*/ 1443766 w 2718271"/>
                        <a:gd name="connsiteY1" fmla="*/ 1901146 h 2128782"/>
                        <a:gd name="connsiteX2" fmla="*/ 60198 w 2718271"/>
                        <a:gd name="connsiteY2" fmla="*/ 1233898 h 2128782"/>
                        <a:gd name="connsiteX3" fmla="*/ 984413 w 2718271"/>
                        <a:gd name="connsiteY3" fmla="*/ 33598 h 2128782"/>
                        <a:gd name="connsiteX4" fmla="*/ 2442007 w 2718271"/>
                        <a:gd name="connsiteY4" fmla="*/ 419034 h 2128782"/>
                        <a:gd name="connsiteX5" fmla="*/ 2083682 w 2718271"/>
                        <a:gd name="connsiteY5" fmla="*/ 1675454 h 2128782"/>
                        <a:gd name="connsiteX6" fmla="*/ 2312430 w 2718271"/>
                        <a:gd name="connsiteY6" fmla="*/ 1897585 h 2128782"/>
                        <a:gd name="connsiteX7" fmla="*/ 2550514 w 2718271"/>
                        <a:gd name="connsiteY7" fmla="*/ 2128782 h 21287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718271" h="2128782" fill="none" extrusionOk="0">
                          <a:moveTo>
                            <a:pt x="2550514" y="2128782"/>
                          </a:moveTo>
                          <a:cubicBezTo>
                            <a:pt x="2384032" y="2024037"/>
                            <a:pt x="1529919" y="2004670"/>
                            <a:pt x="1443766" y="1901146"/>
                          </a:cubicBezTo>
                          <a:cubicBezTo>
                            <a:pt x="897358" y="2012585"/>
                            <a:pt x="207230" y="1721052"/>
                            <a:pt x="60198" y="1233898"/>
                          </a:cubicBezTo>
                          <a:cubicBezTo>
                            <a:pt x="-175325" y="785048"/>
                            <a:pt x="264412" y="198431"/>
                            <a:pt x="984413" y="33598"/>
                          </a:cubicBezTo>
                          <a:cubicBezTo>
                            <a:pt x="1512110" y="-48588"/>
                            <a:pt x="2131583" y="99850"/>
                            <a:pt x="2442007" y="419034"/>
                          </a:cubicBezTo>
                          <a:cubicBezTo>
                            <a:pt x="2963540" y="965038"/>
                            <a:pt x="2871691" y="1418123"/>
                            <a:pt x="2083682" y="1675454"/>
                          </a:cubicBezTo>
                          <a:cubicBezTo>
                            <a:pt x="2167518" y="1709762"/>
                            <a:pt x="2229256" y="1835781"/>
                            <a:pt x="2312430" y="1897585"/>
                          </a:cubicBezTo>
                          <a:cubicBezTo>
                            <a:pt x="2395604" y="1959389"/>
                            <a:pt x="2432188" y="2017241"/>
                            <a:pt x="2550514" y="2128782"/>
                          </a:cubicBezTo>
                          <a:close/>
                        </a:path>
                        <a:path w="2718271" h="2128782" stroke="0" extrusionOk="0">
                          <a:moveTo>
                            <a:pt x="2550514" y="2128782"/>
                          </a:moveTo>
                          <a:cubicBezTo>
                            <a:pt x="2435383" y="1992353"/>
                            <a:pt x="1592019" y="2019902"/>
                            <a:pt x="1443766" y="1901146"/>
                          </a:cubicBezTo>
                          <a:cubicBezTo>
                            <a:pt x="875219" y="1967299"/>
                            <a:pt x="352574" y="1668122"/>
                            <a:pt x="60198" y="1233898"/>
                          </a:cubicBezTo>
                          <a:cubicBezTo>
                            <a:pt x="31475" y="681362"/>
                            <a:pt x="437506" y="137210"/>
                            <a:pt x="984413" y="33598"/>
                          </a:cubicBezTo>
                          <a:cubicBezTo>
                            <a:pt x="1491545" y="17589"/>
                            <a:pt x="2227104" y="51635"/>
                            <a:pt x="2442007" y="419034"/>
                          </a:cubicBezTo>
                          <a:cubicBezTo>
                            <a:pt x="2864866" y="944540"/>
                            <a:pt x="2798958" y="1470146"/>
                            <a:pt x="2083682" y="1675454"/>
                          </a:cubicBezTo>
                          <a:cubicBezTo>
                            <a:pt x="2142375" y="1713677"/>
                            <a:pt x="2191928" y="1819460"/>
                            <a:pt x="2303093" y="1888518"/>
                          </a:cubicBezTo>
                          <a:cubicBezTo>
                            <a:pt x="2414258" y="1957576"/>
                            <a:pt x="2415470" y="2043014"/>
                            <a:pt x="2550514" y="212878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10">
              <a:extLst>
                <a:ext uri="{FF2B5EF4-FFF2-40B4-BE49-F238E27FC236}">
                  <a16:creationId xmlns:a16="http://schemas.microsoft.com/office/drawing/2014/main" id="{DE0B248E-6738-4C7F-AC80-3D78933D61DE}"/>
                </a:ext>
              </a:extLst>
            </p:cNvPr>
            <p:cNvSpPr txBox="1"/>
            <p:nvPr/>
          </p:nvSpPr>
          <p:spPr>
            <a:xfrm>
              <a:off x="2598410" y="3476265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76" name="TextBox 11">
              <a:extLst>
                <a:ext uri="{FF2B5EF4-FFF2-40B4-BE49-F238E27FC236}">
                  <a16:creationId xmlns:a16="http://schemas.microsoft.com/office/drawing/2014/main" id="{17979A33-7629-4B5C-ADF3-9CBCF733B498}"/>
                </a:ext>
              </a:extLst>
            </p:cNvPr>
            <p:cNvSpPr txBox="1"/>
            <p:nvPr/>
          </p:nvSpPr>
          <p:spPr>
            <a:xfrm>
              <a:off x="2568982" y="4037349"/>
              <a:ext cx="2005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91C1399A-2C7B-4259-B5D8-816554DB871D}"/>
                </a:ext>
              </a:extLst>
            </p:cNvPr>
            <p:cNvSpPr txBox="1"/>
            <p:nvPr/>
          </p:nvSpPr>
          <p:spPr>
            <a:xfrm>
              <a:off x="2188437" y="3868071"/>
              <a:ext cx="2330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الابتعاد عن كل ما يسبّب أذية للجهاز التنفسي</a:t>
              </a:r>
              <a:endParaRPr lang="en-US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8" name="Group 4">
            <a:extLst>
              <a:ext uri="{FF2B5EF4-FFF2-40B4-BE49-F238E27FC236}">
                <a16:creationId xmlns:a16="http://schemas.microsoft.com/office/drawing/2014/main" id="{C2F642D4-B294-48F1-ADDA-97D03A22CD53}"/>
              </a:ext>
            </a:extLst>
          </p:cNvPr>
          <p:cNvGrpSpPr/>
          <p:nvPr/>
        </p:nvGrpSpPr>
        <p:grpSpPr>
          <a:xfrm>
            <a:off x="4631471" y="1166939"/>
            <a:ext cx="3075849" cy="2817252"/>
            <a:chOff x="3089061" y="1021548"/>
            <a:chExt cx="3075849" cy="2817252"/>
          </a:xfrm>
        </p:grpSpPr>
        <p:sp>
          <p:nvSpPr>
            <p:cNvPr id="79" name="Speech Bubble: Oval 2">
              <a:extLst>
                <a:ext uri="{FF2B5EF4-FFF2-40B4-BE49-F238E27FC236}">
                  <a16:creationId xmlns:a16="http://schemas.microsoft.com/office/drawing/2014/main" id="{7889219C-F1A4-4E4A-96FA-C87FB3FBC8DE}"/>
                </a:ext>
              </a:extLst>
            </p:cNvPr>
            <p:cNvSpPr/>
            <p:nvPr/>
          </p:nvSpPr>
          <p:spPr>
            <a:xfrm rot="19298708">
              <a:off x="3089061" y="1151520"/>
              <a:ext cx="3075849" cy="2687280"/>
            </a:xfrm>
            <a:custGeom>
              <a:avLst/>
              <a:gdLst>
                <a:gd name="connsiteX0" fmla="*/ 1591330 w 2868295"/>
                <a:gd name="connsiteY0" fmla="*/ 2890509 h 2259693"/>
                <a:gd name="connsiteX1" fmla="*/ 1259943 w 2868295"/>
                <a:gd name="connsiteY1" fmla="*/ 2251327 h 2259693"/>
                <a:gd name="connsiteX2" fmla="*/ 1295 w 2868295"/>
                <a:gd name="connsiteY2" fmla="*/ 1081837 h 2259693"/>
                <a:gd name="connsiteX3" fmla="*/ 1335703 w 2868295"/>
                <a:gd name="connsiteY3" fmla="*/ 2664 h 2259693"/>
                <a:gd name="connsiteX4" fmla="*/ 2819573 w 2868295"/>
                <a:gd name="connsiteY4" fmla="*/ 837846 h 2259693"/>
                <a:gd name="connsiteX5" fmla="*/ 1805891 w 2868295"/>
                <a:gd name="connsiteY5" fmla="*/ 2221076 h 2259693"/>
                <a:gd name="connsiteX6" fmla="*/ 1591330 w 2868295"/>
                <a:gd name="connsiteY6" fmla="*/ 2890509 h 2259693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670" h="2890536">
                  <a:moveTo>
                    <a:pt x="1591350" y="2890536"/>
                  </a:moveTo>
                  <a:cubicBezTo>
                    <a:pt x="1538945" y="2546846"/>
                    <a:pt x="1530082" y="2377329"/>
                    <a:pt x="1259963" y="2251354"/>
                  </a:cubicBezTo>
                  <a:cubicBezTo>
                    <a:pt x="517482" y="2179772"/>
                    <a:pt x="-30470" y="1670635"/>
                    <a:pt x="1315" y="1081864"/>
                  </a:cubicBezTo>
                  <a:cubicBezTo>
                    <a:pt x="32354" y="506906"/>
                    <a:pt x="606975" y="42194"/>
                    <a:pt x="1335723" y="2691"/>
                  </a:cubicBezTo>
                  <a:cubicBezTo>
                    <a:pt x="2020262" y="-34415"/>
                    <a:pt x="2642261" y="315671"/>
                    <a:pt x="2819593" y="837873"/>
                  </a:cubicBezTo>
                  <a:cubicBezTo>
                    <a:pt x="3024179" y="1440333"/>
                    <a:pt x="2570468" y="2059448"/>
                    <a:pt x="1805911" y="2221103"/>
                  </a:cubicBezTo>
                  <a:cubicBezTo>
                    <a:pt x="1734391" y="2444247"/>
                    <a:pt x="1749956" y="2667392"/>
                    <a:pt x="1591350" y="2890536"/>
                  </a:cubicBezTo>
                  <a:close/>
                </a:path>
              </a:pathLst>
            </a:custGeom>
            <a:solidFill>
              <a:srgbClr val="F9382F">
                <a:alpha val="66000"/>
              </a:srgbClr>
            </a:solidFill>
            <a:ln>
              <a:solidFill>
                <a:srgbClr val="F93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13">
              <a:extLst>
                <a:ext uri="{FF2B5EF4-FFF2-40B4-BE49-F238E27FC236}">
                  <a16:creationId xmlns:a16="http://schemas.microsoft.com/office/drawing/2014/main" id="{CBC34687-687D-4B2D-92A0-ADC6F7C3A9C8}"/>
                </a:ext>
              </a:extLst>
            </p:cNvPr>
            <p:cNvSpPr txBox="1"/>
            <p:nvPr/>
          </p:nvSpPr>
          <p:spPr>
            <a:xfrm>
              <a:off x="4082481" y="1021548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  <p:sp>
          <p:nvSpPr>
            <p:cNvPr id="97" name="TextBox 14">
              <a:extLst>
                <a:ext uri="{FF2B5EF4-FFF2-40B4-BE49-F238E27FC236}">
                  <a16:creationId xmlns:a16="http://schemas.microsoft.com/office/drawing/2014/main" id="{8D91FD04-AFB9-48BA-8214-45211DA8F417}"/>
                </a:ext>
              </a:extLst>
            </p:cNvPr>
            <p:cNvSpPr txBox="1"/>
            <p:nvPr/>
          </p:nvSpPr>
          <p:spPr>
            <a:xfrm>
              <a:off x="3418328" y="2098186"/>
              <a:ext cx="2005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8" name="TextBox 15">
              <a:extLst>
                <a:ext uri="{FF2B5EF4-FFF2-40B4-BE49-F238E27FC236}">
                  <a16:creationId xmlns:a16="http://schemas.microsoft.com/office/drawing/2014/main" id="{88A5B93C-4888-4AF2-8718-DD29C9665E4B}"/>
                </a:ext>
              </a:extLst>
            </p:cNvPr>
            <p:cNvSpPr txBox="1"/>
            <p:nvPr/>
          </p:nvSpPr>
          <p:spPr>
            <a:xfrm>
              <a:off x="3225072" y="1618324"/>
              <a:ext cx="258856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الهدف الأساسي من التنفس هو إنتاج الطاقة اللازمة للقيام بالعمليات الحيوية في جسم </a:t>
              </a:r>
              <a:r>
                <a:rPr lang="ar-SY" sz="2000" b="1" dirty="0">
                  <a:solidFill>
                    <a:schemeClr val="bg1"/>
                  </a:solidFill>
                </a:rPr>
                <a:t>الكائن الحي</a:t>
              </a:r>
              <a:endParaRPr lang="en-US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99" name="Group 5">
            <a:extLst>
              <a:ext uri="{FF2B5EF4-FFF2-40B4-BE49-F238E27FC236}">
                <a16:creationId xmlns:a16="http://schemas.microsoft.com/office/drawing/2014/main" id="{96E169B1-EBF6-475C-9F3E-84E5100B6086}"/>
              </a:ext>
            </a:extLst>
          </p:cNvPr>
          <p:cNvGrpSpPr/>
          <p:nvPr/>
        </p:nvGrpSpPr>
        <p:grpSpPr>
          <a:xfrm>
            <a:off x="6845728" y="175459"/>
            <a:ext cx="3057843" cy="3027198"/>
            <a:chOff x="5303318" y="30068"/>
            <a:chExt cx="3057843" cy="3027198"/>
          </a:xfrm>
        </p:grpSpPr>
        <p:sp>
          <p:nvSpPr>
            <p:cNvPr id="100" name="Speech Bubble: Oval 2">
              <a:extLst>
                <a:ext uri="{FF2B5EF4-FFF2-40B4-BE49-F238E27FC236}">
                  <a16:creationId xmlns:a16="http://schemas.microsoft.com/office/drawing/2014/main" id="{16A3AC24-A077-4458-B12B-B76C42B7E9E8}"/>
                </a:ext>
              </a:extLst>
            </p:cNvPr>
            <p:cNvSpPr/>
            <p:nvPr/>
          </p:nvSpPr>
          <p:spPr>
            <a:xfrm rot="920002">
              <a:off x="5303318" y="43378"/>
              <a:ext cx="3057843" cy="3013888"/>
            </a:xfrm>
            <a:custGeom>
              <a:avLst/>
              <a:gdLst>
                <a:gd name="connsiteX0" fmla="*/ 1591330 w 2868295"/>
                <a:gd name="connsiteY0" fmla="*/ 2890509 h 2259693"/>
                <a:gd name="connsiteX1" fmla="*/ 1259943 w 2868295"/>
                <a:gd name="connsiteY1" fmla="*/ 2251327 h 2259693"/>
                <a:gd name="connsiteX2" fmla="*/ 1295 w 2868295"/>
                <a:gd name="connsiteY2" fmla="*/ 1081837 h 2259693"/>
                <a:gd name="connsiteX3" fmla="*/ 1335703 w 2868295"/>
                <a:gd name="connsiteY3" fmla="*/ 2664 h 2259693"/>
                <a:gd name="connsiteX4" fmla="*/ 2819573 w 2868295"/>
                <a:gd name="connsiteY4" fmla="*/ 837846 h 2259693"/>
                <a:gd name="connsiteX5" fmla="*/ 1805891 w 2868295"/>
                <a:gd name="connsiteY5" fmla="*/ 2221076 h 2259693"/>
                <a:gd name="connsiteX6" fmla="*/ 1591330 w 2868295"/>
                <a:gd name="connsiteY6" fmla="*/ 2890509 h 2259693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670" h="2890536">
                  <a:moveTo>
                    <a:pt x="1591350" y="2890536"/>
                  </a:moveTo>
                  <a:cubicBezTo>
                    <a:pt x="1538945" y="2546846"/>
                    <a:pt x="1530082" y="2377329"/>
                    <a:pt x="1259963" y="2251354"/>
                  </a:cubicBezTo>
                  <a:cubicBezTo>
                    <a:pt x="517482" y="2179772"/>
                    <a:pt x="-30470" y="1670635"/>
                    <a:pt x="1315" y="1081864"/>
                  </a:cubicBezTo>
                  <a:cubicBezTo>
                    <a:pt x="32354" y="506906"/>
                    <a:pt x="606975" y="42194"/>
                    <a:pt x="1335723" y="2691"/>
                  </a:cubicBezTo>
                  <a:cubicBezTo>
                    <a:pt x="2020262" y="-34415"/>
                    <a:pt x="2642261" y="315671"/>
                    <a:pt x="2819593" y="837873"/>
                  </a:cubicBezTo>
                  <a:cubicBezTo>
                    <a:pt x="3024179" y="1440333"/>
                    <a:pt x="2570468" y="2059448"/>
                    <a:pt x="1805911" y="2221103"/>
                  </a:cubicBezTo>
                  <a:cubicBezTo>
                    <a:pt x="1734391" y="2444247"/>
                    <a:pt x="1749956" y="2667392"/>
                    <a:pt x="1591350" y="2890536"/>
                  </a:cubicBezTo>
                  <a:close/>
                </a:path>
              </a:pathLst>
            </a:custGeom>
            <a:solidFill>
              <a:srgbClr val="3FC295">
                <a:alpha val="74000"/>
              </a:srgbClr>
            </a:solidFill>
            <a:ln>
              <a:solidFill>
                <a:srgbClr val="3FC2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6">
              <a:extLst>
                <a:ext uri="{FF2B5EF4-FFF2-40B4-BE49-F238E27FC236}">
                  <a16:creationId xmlns:a16="http://schemas.microsoft.com/office/drawing/2014/main" id="{622DFE07-5B33-45FC-93B2-F10A52320DF2}"/>
                </a:ext>
              </a:extLst>
            </p:cNvPr>
            <p:cNvSpPr txBox="1"/>
            <p:nvPr/>
          </p:nvSpPr>
          <p:spPr>
            <a:xfrm>
              <a:off x="6485622" y="30068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</a:p>
          </p:txBody>
        </p:sp>
        <p:sp>
          <p:nvSpPr>
            <p:cNvPr id="102" name="TextBox 17">
              <a:extLst>
                <a:ext uri="{FF2B5EF4-FFF2-40B4-BE49-F238E27FC236}">
                  <a16:creationId xmlns:a16="http://schemas.microsoft.com/office/drawing/2014/main" id="{B3CA0DE1-F804-429A-8C64-64CA2F8EC73F}"/>
                </a:ext>
              </a:extLst>
            </p:cNvPr>
            <p:cNvSpPr txBox="1"/>
            <p:nvPr/>
          </p:nvSpPr>
          <p:spPr>
            <a:xfrm>
              <a:off x="5655813" y="651165"/>
              <a:ext cx="2005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03" name="TextBox 18">
              <a:extLst>
                <a:ext uri="{FF2B5EF4-FFF2-40B4-BE49-F238E27FC236}">
                  <a16:creationId xmlns:a16="http://schemas.microsoft.com/office/drawing/2014/main" id="{5E093C51-5F40-4FDC-ACFB-7AB137E07CC0}"/>
                </a:ext>
              </a:extLst>
            </p:cNvPr>
            <p:cNvSpPr txBox="1"/>
            <p:nvPr/>
          </p:nvSpPr>
          <p:spPr>
            <a:xfrm>
              <a:off x="5466375" y="359828"/>
              <a:ext cx="27317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يتعرض الجهاز التنفسي لأمراض وخلل يؤدي إلى فشل في وظائفه مما يسبب تلفاً لبقية </a:t>
              </a:r>
              <a:r>
                <a:rPr lang="ar-SY" sz="2000" b="1" dirty="0">
                  <a:solidFill>
                    <a:schemeClr val="bg1"/>
                  </a:solidFill>
                </a:rPr>
                <a:t>أجزاء الجسم</a:t>
              </a:r>
              <a:endParaRPr lang="en-US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04" name="Group 25">
            <a:extLst>
              <a:ext uri="{FF2B5EF4-FFF2-40B4-BE49-F238E27FC236}">
                <a16:creationId xmlns:a16="http://schemas.microsoft.com/office/drawing/2014/main" id="{44844D4F-37C5-48E9-8647-939B33B03279}"/>
              </a:ext>
            </a:extLst>
          </p:cNvPr>
          <p:cNvGrpSpPr/>
          <p:nvPr/>
        </p:nvGrpSpPr>
        <p:grpSpPr>
          <a:xfrm>
            <a:off x="8476354" y="1044487"/>
            <a:ext cx="3047790" cy="3000046"/>
            <a:chOff x="6933943" y="1486574"/>
            <a:chExt cx="2450962" cy="2412568"/>
          </a:xfrm>
        </p:grpSpPr>
        <p:sp>
          <p:nvSpPr>
            <p:cNvPr id="105" name="Speech Bubble: Oval 2">
              <a:extLst>
                <a:ext uri="{FF2B5EF4-FFF2-40B4-BE49-F238E27FC236}">
                  <a16:creationId xmlns:a16="http://schemas.microsoft.com/office/drawing/2014/main" id="{0C97623C-B2AF-42D1-BF45-8821609C4503}"/>
                </a:ext>
              </a:extLst>
            </p:cNvPr>
            <p:cNvSpPr/>
            <p:nvPr/>
          </p:nvSpPr>
          <p:spPr>
            <a:xfrm rot="3675088">
              <a:off x="6999199" y="1522156"/>
              <a:ext cx="2311730" cy="2442241"/>
            </a:xfrm>
            <a:custGeom>
              <a:avLst/>
              <a:gdLst>
                <a:gd name="connsiteX0" fmla="*/ 1591330 w 2868295"/>
                <a:gd name="connsiteY0" fmla="*/ 2890509 h 2259693"/>
                <a:gd name="connsiteX1" fmla="*/ 1259943 w 2868295"/>
                <a:gd name="connsiteY1" fmla="*/ 2251327 h 2259693"/>
                <a:gd name="connsiteX2" fmla="*/ 1295 w 2868295"/>
                <a:gd name="connsiteY2" fmla="*/ 1081837 h 2259693"/>
                <a:gd name="connsiteX3" fmla="*/ 1335703 w 2868295"/>
                <a:gd name="connsiteY3" fmla="*/ 2664 h 2259693"/>
                <a:gd name="connsiteX4" fmla="*/ 2819573 w 2868295"/>
                <a:gd name="connsiteY4" fmla="*/ 837846 h 2259693"/>
                <a:gd name="connsiteX5" fmla="*/ 1805891 w 2868295"/>
                <a:gd name="connsiteY5" fmla="*/ 2221076 h 2259693"/>
                <a:gd name="connsiteX6" fmla="*/ 1591330 w 2868295"/>
                <a:gd name="connsiteY6" fmla="*/ 2890509 h 2259693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  <a:gd name="connsiteX0" fmla="*/ 1591350 w 2868670"/>
                <a:gd name="connsiteY0" fmla="*/ 2890536 h 2890536"/>
                <a:gd name="connsiteX1" fmla="*/ 1259963 w 2868670"/>
                <a:gd name="connsiteY1" fmla="*/ 2251354 h 2890536"/>
                <a:gd name="connsiteX2" fmla="*/ 1315 w 2868670"/>
                <a:gd name="connsiteY2" fmla="*/ 1081864 h 2890536"/>
                <a:gd name="connsiteX3" fmla="*/ 1335723 w 2868670"/>
                <a:gd name="connsiteY3" fmla="*/ 2691 h 2890536"/>
                <a:gd name="connsiteX4" fmla="*/ 2819593 w 2868670"/>
                <a:gd name="connsiteY4" fmla="*/ 837873 h 2890536"/>
                <a:gd name="connsiteX5" fmla="*/ 1805911 w 2868670"/>
                <a:gd name="connsiteY5" fmla="*/ 2221103 h 2890536"/>
                <a:gd name="connsiteX6" fmla="*/ 1591350 w 2868670"/>
                <a:gd name="connsiteY6" fmla="*/ 2890536 h 289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670" h="2890536">
                  <a:moveTo>
                    <a:pt x="1591350" y="2890536"/>
                  </a:moveTo>
                  <a:cubicBezTo>
                    <a:pt x="1538945" y="2546846"/>
                    <a:pt x="1530082" y="2377329"/>
                    <a:pt x="1259963" y="2251354"/>
                  </a:cubicBezTo>
                  <a:cubicBezTo>
                    <a:pt x="517482" y="2179772"/>
                    <a:pt x="-30470" y="1670635"/>
                    <a:pt x="1315" y="1081864"/>
                  </a:cubicBezTo>
                  <a:cubicBezTo>
                    <a:pt x="32354" y="506906"/>
                    <a:pt x="606975" y="42194"/>
                    <a:pt x="1335723" y="2691"/>
                  </a:cubicBezTo>
                  <a:cubicBezTo>
                    <a:pt x="2020262" y="-34415"/>
                    <a:pt x="2642261" y="315671"/>
                    <a:pt x="2819593" y="837873"/>
                  </a:cubicBezTo>
                  <a:cubicBezTo>
                    <a:pt x="3024179" y="1440333"/>
                    <a:pt x="2570468" y="2059448"/>
                    <a:pt x="1805911" y="2221103"/>
                  </a:cubicBezTo>
                  <a:cubicBezTo>
                    <a:pt x="1734391" y="2444247"/>
                    <a:pt x="1749956" y="2667392"/>
                    <a:pt x="1591350" y="2890536"/>
                  </a:cubicBezTo>
                  <a:close/>
                </a:path>
              </a:pathLst>
            </a:custGeom>
            <a:solidFill>
              <a:srgbClr val="F78811">
                <a:alpha val="56000"/>
              </a:srgbClr>
            </a:solidFill>
            <a:ln>
              <a:solidFill>
                <a:srgbClr val="F788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21">
              <a:extLst>
                <a:ext uri="{FF2B5EF4-FFF2-40B4-BE49-F238E27FC236}">
                  <a16:creationId xmlns:a16="http://schemas.microsoft.com/office/drawing/2014/main" id="{C61AA4F8-138B-410C-8D9F-8D2CEE17F398}"/>
                </a:ext>
              </a:extLst>
            </p:cNvPr>
            <p:cNvSpPr txBox="1"/>
            <p:nvPr/>
          </p:nvSpPr>
          <p:spPr>
            <a:xfrm>
              <a:off x="7395043" y="2254496"/>
              <a:ext cx="1989862" cy="106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تتسبب الزيادة أو النقصان في كمية الأكسجين في جسم الإنسان إلى مخاطر قد تؤدي </a:t>
              </a:r>
              <a:r>
                <a:rPr lang="ar-SY" sz="2000" b="1" dirty="0">
                  <a:solidFill>
                    <a:schemeClr val="bg1"/>
                  </a:solidFill>
                </a:rPr>
                <a:t>إلى الوفاة</a:t>
              </a:r>
              <a:endParaRPr lang="en-US" sz="20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07" name="TextBox 22">
              <a:extLst>
                <a:ext uri="{FF2B5EF4-FFF2-40B4-BE49-F238E27FC236}">
                  <a16:creationId xmlns:a16="http://schemas.microsoft.com/office/drawing/2014/main" id="{D00F5915-4E65-46A4-AC73-3EC8F9316113}"/>
                </a:ext>
              </a:extLst>
            </p:cNvPr>
            <p:cNvSpPr txBox="1"/>
            <p:nvPr/>
          </p:nvSpPr>
          <p:spPr>
            <a:xfrm>
              <a:off x="8026920" y="1486574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4</a:t>
              </a:r>
            </a:p>
          </p:txBody>
        </p:sp>
        <p:sp>
          <p:nvSpPr>
            <p:cNvPr id="108" name="TextBox 23">
              <a:extLst>
                <a:ext uri="{FF2B5EF4-FFF2-40B4-BE49-F238E27FC236}">
                  <a16:creationId xmlns:a16="http://schemas.microsoft.com/office/drawing/2014/main" id="{B11F2032-2168-46F7-829E-B5C32E79674A}"/>
                </a:ext>
              </a:extLst>
            </p:cNvPr>
            <p:cNvSpPr txBox="1"/>
            <p:nvPr/>
          </p:nvSpPr>
          <p:spPr>
            <a:xfrm>
              <a:off x="7366186" y="1895684"/>
              <a:ext cx="18345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09" name="Group 26">
            <a:extLst>
              <a:ext uri="{FF2B5EF4-FFF2-40B4-BE49-F238E27FC236}">
                <a16:creationId xmlns:a16="http://schemas.microsoft.com/office/drawing/2014/main" id="{F75252E5-1EB8-4555-9978-522925F6A0F0}"/>
              </a:ext>
            </a:extLst>
          </p:cNvPr>
          <p:cNvGrpSpPr/>
          <p:nvPr/>
        </p:nvGrpSpPr>
        <p:grpSpPr>
          <a:xfrm>
            <a:off x="8963390" y="3424833"/>
            <a:ext cx="2647096" cy="2476509"/>
            <a:chOff x="7044514" y="3279442"/>
            <a:chExt cx="2647096" cy="2476509"/>
          </a:xfrm>
        </p:grpSpPr>
        <p:sp>
          <p:nvSpPr>
            <p:cNvPr id="110" name="Speech Bubble: Oval 6">
              <a:extLst>
                <a:ext uri="{FF2B5EF4-FFF2-40B4-BE49-F238E27FC236}">
                  <a16:creationId xmlns:a16="http://schemas.microsoft.com/office/drawing/2014/main" id="{F45F9DE8-0A1A-454E-9105-9A3D8032CCC6}"/>
                </a:ext>
              </a:extLst>
            </p:cNvPr>
            <p:cNvSpPr/>
            <p:nvPr/>
          </p:nvSpPr>
          <p:spPr>
            <a:xfrm rot="20407364">
              <a:off x="7044514" y="3431826"/>
              <a:ext cx="2647096" cy="2324125"/>
            </a:xfrm>
            <a:custGeom>
              <a:avLst/>
              <a:gdLst>
                <a:gd name="connsiteX0" fmla="*/ -638117 w 1866003"/>
                <a:gd name="connsiteY0" fmla="*/ 1019102 h 2336800"/>
                <a:gd name="connsiteX1" fmla="*/ 33237 w 1866003"/>
                <a:gd name="connsiteY1" fmla="*/ 859316 h 2336800"/>
                <a:gd name="connsiteX2" fmla="*/ 1175665 w 1866003"/>
                <a:gd name="connsiteY2" fmla="*/ 40211 h 2336800"/>
                <a:gd name="connsiteX3" fmla="*/ 1863436 w 1866003"/>
                <a:gd name="connsiteY3" fmla="*/ 1255030 h 2336800"/>
                <a:gd name="connsiteX4" fmla="*/ 963588 w 1866003"/>
                <a:gd name="connsiteY4" fmla="*/ 2336173 h 2336800"/>
                <a:gd name="connsiteX5" fmla="*/ 6297 w 1866003"/>
                <a:gd name="connsiteY5" fmla="*/ 1303922 h 2336800"/>
                <a:gd name="connsiteX6" fmla="*/ -638117 w 1866003"/>
                <a:gd name="connsiteY6" fmla="*/ 1019102 h 2336800"/>
                <a:gd name="connsiteX0" fmla="*/ 0 w 2504145"/>
                <a:gd name="connsiteY0" fmla="*/ 1019388 h 2337706"/>
                <a:gd name="connsiteX1" fmla="*/ 671354 w 2504145"/>
                <a:gd name="connsiteY1" fmla="*/ 859602 h 2337706"/>
                <a:gd name="connsiteX2" fmla="*/ 1813782 w 2504145"/>
                <a:gd name="connsiteY2" fmla="*/ 40497 h 2337706"/>
                <a:gd name="connsiteX3" fmla="*/ 2501553 w 2504145"/>
                <a:gd name="connsiteY3" fmla="*/ 1255316 h 2337706"/>
                <a:gd name="connsiteX4" fmla="*/ 1601705 w 2504145"/>
                <a:gd name="connsiteY4" fmla="*/ 2336459 h 2337706"/>
                <a:gd name="connsiteX5" fmla="*/ 615385 w 2504145"/>
                <a:gd name="connsiteY5" fmla="*/ 1536436 h 2337706"/>
                <a:gd name="connsiteX6" fmla="*/ 0 w 2504145"/>
                <a:gd name="connsiteY6" fmla="*/ 1019388 h 2337706"/>
                <a:gd name="connsiteX0" fmla="*/ 0 w 2504145"/>
                <a:gd name="connsiteY0" fmla="*/ 1019388 h 2337706"/>
                <a:gd name="connsiteX1" fmla="*/ 671354 w 2504145"/>
                <a:gd name="connsiteY1" fmla="*/ 859602 h 2337706"/>
                <a:gd name="connsiteX2" fmla="*/ 1813782 w 2504145"/>
                <a:gd name="connsiteY2" fmla="*/ 40497 h 2337706"/>
                <a:gd name="connsiteX3" fmla="*/ 2501553 w 2504145"/>
                <a:gd name="connsiteY3" fmla="*/ 1255316 h 2337706"/>
                <a:gd name="connsiteX4" fmla="*/ 1601705 w 2504145"/>
                <a:gd name="connsiteY4" fmla="*/ 2336459 h 2337706"/>
                <a:gd name="connsiteX5" fmla="*/ 615385 w 2504145"/>
                <a:gd name="connsiteY5" fmla="*/ 1536436 h 2337706"/>
                <a:gd name="connsiteX6" fmla="*/ 0 w 2504145"/>
                <a:gd name="connsiteY6" fmla="*/ 1019388 h 233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4145" h="2337706">
                  <a:moveTo>
                    <a:pt x="0" y="1019388"/>
                  </a:moveTo>
                  <a:cubicBezTo>
                    <a:pt x="223785" y="966126"/>
                    <a:pt x="491111" y="1377322"/>
                    <a:pt x="671354" y="859602"/>
                  </a:cubicBezTo>
                  <a:cubicBezTo>
                    <a:pt x="807221" y="239327"/>
                    <a:pt x="1317853" y="-126789"/>
                    <a:pt x="1813782" y="40497"/>
                  </a:cubicBezTo>
                  <a:cubicBezTo>
                    <a:pt x="2246099" y="186325"/>
                    <a:pt x="2534749" y="696171"/>
                    <a:pt x="2501553" y="1255316"/>
                  </a:cubicBezTo>
                  <a:cubicBezTo>
                    <a:pt x="2466208" y="1850663"/>
                    <a:pt x="2078163" y="2316888"/>
                    <a:pt x="1601705" y="2336459"/>
                  </a:cubicBezTo>
                  <a:cubicBezTo>
                    <a:pt x="1116837" y="2356375"/>
                    <a:pt x="671654" y="2139863"/>
                    <a:pt x="615385" y="1536436"/>
                  </a:cubicBezTo>
                  <a:lnTo>
                    <a:pt x="0" y="1019388"/>
                  </a:lnTo>
                  <a:close/>
                </a:path>
              </a:pathLst>
            </a:custGeom>
            <a:solidFill>
              <a:srgbClr val="A43940">
                <a:alpha val="68000"/>
              </a:srgbClr>
            </a:solidFill>
            <a:ln>
              <a:solidFill>
                <a:srgbClr val="A439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9">
              <a:extLst>
                <a:ext uri="{FF2B5EF4-FFF2-40B4-BE49-F238E27FC236}">
                  <a16:creationId xmlns:a16="http://schemas.microsoft.com/office/drawing/2014/main" id="{ABB31FA8-3745-45DE-9C0E-6AE5EAF9F404}"/>
                </a:ext>
              </a:extLst>
            </p:cNvPr>
            <p:cNvSpPr txBox="1"/>
            <p:nvPr/>
          </p:nvSpPr>
          <p:spPr>
            <a:xfrm>
              <a:off x="8299692" y="3279442"/>
              <a:ext cx="97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5</a:t>
              </a:r>
            </a:p>
          </p:txBody>
        </p:sp>
        <p:sp>
          <p:nvSpPr>
            <p:cNvPr id="112" name="TextBox 20">
              <a:extLst>
                <a:ext uri="{FF2B5EF4-FFF2-40B4-BE49-F238E27FC236}">
                  <a16:creationId xmlns:a16="http://schemas.microsoft.com/office/drawing/2014/main" id="{89CFCEA6-AA21-4BFE-89D1-20846D32B128}"/>
                </a:ext>
              </a:extLst>
            </p:cNvPr>
            <p:cNvSpPr txBox="1"/>
            <p:nvPr/>
          </p:nvSpPr>
          <p:spPr>
            <a:xfrm>
              <a:off x="7512512" y="3781873"/>
              <a:ext cx="18345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115" name="TextBox 24">
              <a:extLst>
                <a:ext uri="{FF2B5EF4-FFF2-40B4-BE49-F238E27FC236}">
                  <a16:creationId xmlns:a16="http://schemas.microsoft.com/office/drawing/2014/main" id="{57D919F0-B922-452E-9527-55132766A970}"/>
                </a:ext>
              </a:extLst>
            </p:cNvPr>
            <p:cNvSpPr txBox="1"/>
            <p:nvPr/>
          </p:nvSpPr>
          <p:spPr>
            <a:xfrm>
              <a:off x="7562427" y="3877948"/>
              <a:ext cx="20319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ساهمت التكنولوجيا في مجال الطب في علاج الكثير من أمراض الجهاز التنفسي.</a:t>
              </a:r>
              <a:endParaRPr lang="en-US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44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1035532" y="4089217"/>
            <a:ext cx="2849052" cy="2517588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9000" t="2000" r="1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5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2270533" y="4077398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92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3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3" presetClass="entr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4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155</Words>
  <Application>Microsoft Office PowerPoint</Application>
  <PresentationFormat>شاشة عريضة</PresentationFormat>
  <Paragraphs>33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Hand Of Sean</vt:lpstr>
      <vt:lpstr>Oswald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1546</cp:revision>
  <dcterms:created xsi:type="dcterms:W3CDTF">2020-10-10T04:32:51Z</dcterms:created>
  <dcterms:modified xsi:type="dcterms:W3CDTF">2021-03-15T18:54:44Z</dcterms:modified>
</cp:coreProperties>
</file>