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55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64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1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4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9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74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4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90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3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33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4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0F27BD-1FBF-4C33-B19F-51AD1F979CF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0F9730-EFD0-47F7-9D2F-DF416842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B809DF-EF95-499F-A3EE-03EA12DA9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643" y="1484924"/>
            <a:ext cx="7559040" cy="1300480"/>
          </a:xfrm>
        </p:spPr>
        <p:txBody>
          <a:bodyPr>
            <a:normAutofit fontScale="90000"/>
          </a:bodyPr>
          <a:lstStyle/>
          <a:p>
            <a:pPr rtl="1"/>
            <a:r>
              <a:rPr lang="ar-SA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تقرير مادة الرياضيات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93CE4A-2DFE-44A6-A4F2-5D1CAACC9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283" y="3531700"/>
            <a:ext cx="9303434" cy="2067242"/>
          </a:xfrm>
        </p:spPr>
        <p:txBody>
          <a:bodyPr>
            <a:normAutofit/>
          </a:bodyPr>
          <a:lstStyle/>
          <a:p>
            <a:pPr rtl="1"/>
            <a:r>
              <a:rPr lang="ar-SA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اسم الطالب :..............</a:t>
            </a:r>
          </a:p>
          <a:p>
            <a:pPr rtl="1"/>
            <a:r>
              <a:rPr lang="ar-SA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الصف :</a:t>
            </a:r>
          </a:p>
          <a:p>
            <a:pPr rtl="1"/>
            <a:r>
              <a:rPr lang="ar-SA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عاشر /..................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73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D38905-803E-47CF-981C-7A5D1774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307" y="665139"/>
            <a:ext cx="5017386" cy="95410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/>
            <a:r>
              <a:rPr lang="ar-S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تحليل البيانات</a:t>
            </a:r>
            <a:br>
              <a:rPr lang="ar-S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مقاييس النزعة المركزية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شريط: مائل لأسفل 3">
            <a:extLst>
              <a:ext uri="{FF2B5EF4-FFF2-40B4-BE49-F238E27FC236}">
                <a16:creationId xmlns:a16="http://schemas.microsoft.com/office/drawing/2014/main" id="{177C581C-86A5-49AA-843C-F3D38F8338A6}"/>
              </a:ext>
            </a:extLst>
          </p:cNvPr>
          <p:cNvSpPr/>
          <p:nvPr/>
        </p:nvSpPr>
        <p:spPr>
          <a:xfrm>
            <a:off x="2297905" y="1892735"/>
            <a:ext cx="7061618" cy="1424065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المتوسط الحسابي</a:t>
            </a:r>
            <a:endParaRPr lang="en-US" sz="3600" b="1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انفجار: 14 نقطة 4">
            <a:extLst>
              <a:ext uri="{FF2B5EF4-FFF2-40B4-BE49-F238E27FC236}">
                <a16:creationId xmlns:a16="http://schemas.microsoft.com/office/drawing/2014/main" id="{A83D1629-F6E7-4BCB-BFFE-1A04ECC06C69}"/>
              </a:ext>
            </a:extLst>
          </p:cNvPr>
          <p:cNvSpPr/>
          <p:nvPr/>
        </p:nvSpPr>
        <p:spPr>
          <a:xfrm>
            <a:off x="9959926" y="136353"/>
            <a:ext cx="1955410" cy="201168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الوحدة العاشرة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7530A8-172C-4589-B506-ED6D71E5ECB4}"/>
              </a:ext>
            </a:extLst>
          </p:cNvPr>
          <p:cNvSpPr txBox="1"/>
          <p:nvPr/>
        </p:nvSpPr>
        <p:spPr>
          <a:xfrm>
            <a:off x="1617784" y="3429000"/>
            <a:ext cx="9762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المتوسط الحسابي لعدد من الفئات : هو مجموع الفئات على عددها</a:t>
            </a:r>
          </a:p>
          <a:p>
            <a:pPr algn="r"/>
            <a:endParaRPr lang="en-US" sz="2800" b="1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114A40B-F43F-4653-947D-537A26291F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1" y="4113433"/>
            <a:ext cx="2912012" cy="202779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سهم: لليسار 7">
            <a:extLst>
              <a:ext uri="{FF2B5EF4-FFF2-40B4-BE49-F238E27FC236}">
                <a16:creationId xmlns:a16="http://schemas.microsoft.com/office/drawing/2014/main" id="{60ACE52D-38AB-4505-A4C6-BF0654DE6921}"/>
              </a:ext>
            </a:extLst>
          </p:cNvPr>
          <p:cNvSpPr/>
          <p:nvPr/>
        </p:nvSpPr>
        <p:spPr>
          <a:xfrm>
            <a:off x="7343532" y="4083955"/>
            <a:ext cx="3826216" cy="1580119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/>
              <a:t>نظرياً : يتم حسابه كما يلي 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584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28F3B0-8F25-4E11-A683-4968677B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218" y="481239"/>
            <a:ext cx="6838071" cy="1083847"/>
          </a:xfrm>
        </p:spPr>
        <p:txBody>
          <a:bodyPr/>
          <a:lstStyle/>
          <a:p>
            <a:pPr algn="ctr"/>
            <a:r>
              <a:rPr lang="ar-SA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قانون حساب المتوسط الحسابي :</a:t>
            </a:r>
            <a:endParaRPr lang="en-US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B2BF965-4657-4019-AAD6-80964ABB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1565086"/>
            <a:ext cx="6527410" cy="4541390"/>
          </a:xfrm>
          <a:prstGeom prst="rect">
            <a:avLst/>
          </a:prstGeom>
          <a:ln w="127000" cap="rnd">
            <a:solidFill>
              <a:schemeClr val="tx1">
                <a:lumMod val="85000"/>
                <a:lumOff val="1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انفجار: 8 نقاط 5">
            <a:extLst>
              <a:ext uri="{FF2B5EF4-FFF2-40B4-BE49-F238E27FC236}">
                <a16:creationId xmlns:a16="http://schemas.microsoft.com/office/drawing/2014/main" id="{2F48FEB4-405D-45FD-BAE1-5E7E7C209394}"/>
              </a:ext>
            </a:extLst>
          </p:cNvPr>
          <p:cNvSpPr/>
          <p:nvPr/>
        </p:nvSpPr>
        <p:spPr>
          <a:xfrm rot="20862914">
            <a:off x="2378258" y="457065"/>
            <a:ext cx="2560320" cy="1865119"/>
          </a:xfrm>
          <a:prstGeom prst="irregularSeal1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قانون</a:t>
            </a:r>
            <a:endParaRPr lang="en-US" sz="32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4E9432A-8521-4C64-AF6B-04F14C4709A8}"/>
              </a:ext>
            </a:extLst>
          </p:cNvPr>
          <p:cNvSpPr txBox="1"/>
          <p:nvPr/>
        </p:nvSpPr>
        <p:spPr>
          <a:xfrm>
            <a:off x="1223889" y="2573211"/>
            <a:ext cx="2729133" cy="2062103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chemeClr val="accent4"/>
                </a:solidFill>
              </a:rPr>
              <a:t>يمكن أيضاً تبسيط الحسابات وإيجاد قيمة تقريبية للمتوسط الحسابي</a:t>
            </a:r>
            <a:endParaRPr lang="en-US" sz="32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8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الشرح: سهم رباعي 4">
            <a:extLst>
              <a:ext uri="{FF2B5EF4-FFF2-40B4-BE49-F238E27FC236}">
                <a16:creationId xmlns:a16="http://schemas.microsoft.com/office/drawing/2014/main" id="{B120BA78-75D7-4D12-8910-0351F6F76655}"/>
              </a:ext>
            </a:extLst>
          </p:cNvPr>
          <p:cNvSpPr/>
          <p:nvPr/>
        </p:nvSpPr>
        <p:spPr>
          <a:xfrm>
            <a:off x="10178058" y="358264"/>
            <a:ext cx="1561515" cy="1182688"/>
          </a:xfrm>
          <a:prstGeom prst="quad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مثال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A80D144-0CEA-474F-8991-FA99C2839188}"/>
              </a:ext>
            </a:extLst>
          </p:cNvPr>
          <p:cNvSpPr txBox="1"/>
          <p:nvPr/>
        </p:nvSpPr>
        <p:spPr>
          <a:xfrm>
            <a:off x="522253" y="538161"/>
            <a:ext cx="10077156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1"/>
            <a:r>
              <a:rPr lang="ar-SA" sz="2400" b="1" dirty="0">
                <a:solidFill>
                  <a:srgbClr val="FF0000"/>
                </a:solidFill>
              </a:rPr>
              <a:t>يمثل الجدول التالي الأوزان بالكيلوغرام (60)طالب في المرحلة الثانوية . والمطلوب إيجاد المتوسط الحسابي لأوزان هؤلاء الطلاب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C85990F-679F-452F-95B6-D8E581FFDDE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9" y="1510665"/>
            <a:ext cx="7617739" cy="779242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7574275-AAC0-44E8-A5D5-4CDF95B39E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27" y="3004758"/>
            <a:ext cx="6657137" cy="3108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F0D4665-0A82-4F83-918A-DD7064A05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0" y="3004758"/>
            <a:ext cx="3039119" cy="115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B49077C-6FD6-4451-AA65-B34C54746A8F}"/>
              </a:ext>
            </a:extLst>
          </p:cNvPr>
          <p:cNvSpPr txBox="1"/>
          <p:nvPr/>
        </p:nvSpPr>
        <p:spPr>
          <a:xfrm>
            <a:off x="1195754" y="4543865"/>
            <a:ext cx="2729132" cy="15696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يعني أن :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المتوسط الحسابي لأوزان 60 طالب هو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67.5 كيلو جرام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1FC09A-F551-470E-BAFD-858E5BDA5A12}"/>
              </a:ext>
            </a:extLst>
          </p:cNvPr>
          <p:cNvSpPr txBox="1"/>
          <p:nvPr/>
        </p:nvSpPr>
        <p:spPr>
          <a:xfrm>
            <a:off x="5767752" y="2491272"/>
            <a:ext cx="479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7030A0"/>
                </a:solidFill>
              </a:rPr>
              <a:t>نكون الجدول التالي باستخدام الآلة الحاسبة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7" name="انفجار: 8 نقاط 16">
            <a:extLst>
              <a:ext uri="{FF2B5EF4-FFF2-40B4-BE49-F238E27FC236}">
                <a16:creationId xmlns:a16="http://schemas.microsoft.com/office/drawing/2014/main" id="{C56C2506-53FF-433D-9971-A8459533F440}"/>
              </a:ext>
            </a:extLst>
          </p:cNvPr>
          <p:cNvSpPr/>
          <p:nvPr/>
        </p:nvSpPr>
        <p:spPr>
          <a:xfrm rot="21034652">
            <a:off x="10691447" y="1961231"/>
            <a:ext cx="1266091" cy="12287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الحل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34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93</Words>
  <Application>Microsoft Office PowerPoint</Application>
  <PresentationFormat>شاشة عريضة</PresentationFormat>
  <Paragraphs>19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7" baseType="lpstr">
      <vt:lpstr>Arial</vt:lpstr>
      <vt:lpstr>Garamond</vt:lpstr>
      <vt:lpstr>عضوي</vt:lpstr>
      <vt:lpstr>تقرير مادة الرياضيات</vt:lpstr>
      <vt:lpstr>تحليل البيانات مقاييس النزعة المركزية</vt:lpstr>
      <vt:lpstr>قانون حساب المتوسط الحسابي :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تقرير مادة الرياضيات</dc:title>
  <dc:creator>nader</dc:creator>
  <cp:lastModifiedBy>nader</cp:lastModifiedBy>
  <cp:revision>13</cp:revision>
  <dcterms:created xsi:type="dcterms:W3CDTF">2021-03-25T03:08:14Z</dcterms:created>
  <dcterms:modified xsi:type="dcterms:W3CDTF">2021-03-25T05:06:59Z</dcterms:modified>
</cp:coreProperties>
</file>