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0" r:id="rId2"/>
    <p:sldId id="433" r:id="rId3"/>
    <p:sldId id="438" r:id="rId4"/>
    <p:sldId id="398" r:id="rId5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38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126"/>
      </p:cViewPr>
      <p:guideLst>
        <p:guide orient="horz" pos="2183"/>
        <p:guide pos="3840"/>
        <p:guide orient="horz" pos="2238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909AC0-67BA-4739-8F0E-A75B5EC7AC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5461403-F714-4DA6-A363-C417B509AF4D}"/>
              </a:ext>
            </a:extLst>
          </p:cNvPr>
          <p:cNvSpPr/>
          <p:nvPr/>
        </p:nvSpPr>
        <p:spPr>
          <a:xfrm flipH="1">
            <a:off x="3" y="1470623"/>
            <a:ext cx="9123683" cy="1059469"/>
          </a:xfrm>
          <a:custGeom>
            <a:avLst/>
            <a:gdLst>
              <a:gd name="connsiteX0" fmla="*/ 1454087 w 1454087"/>
              <a:gd name="connsiteY0" fmla="*/ 0 h 476761"/>
              <a:gd name="connsiteX1" fmla="*/ 0 w 1454087"/>
              <a:gd name="connsiteY1" fmla="*/ 0 h 476761"/>
              <a:gd name="connsiteX2" fmla="*/ 0 w 1454087"/>
              <a:gd name="connsiteY2" fmla="*/ 271263 h 476761"/>
              <a:gd name="connsiteX3" fmla="*/ 1302021 w 1454087"/>
              <a:gd name="connsiteY3" fmla="*/ 473849 h 476761"/>
              <a:gd name="connsiteX4" fmla="*/ 1454087 w 1454087"/>
              <a:gd name="connsiteY4" fmla="*/ 466723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087" h="476761">
                <a:moveTo>
                  <a:pt x="1454087" y="0"/>
                </a:moveTo>
                <a:lnTo>
                  <a:pt x="0" y="0"/>
                </a:lnTo>
                <a:lnTo>
                  <a:pt x="0" y="271263"/>
                </a:lnTo>
                <a:cubicBezTo>
                  <a:pt x="425381" y="445104"/>
                  <a:pt x="811717" y="489471"/>
                  <a:pt x="1302021" y="473849"/>
                </a:cubicBezTo>
                <a:lnTo>
                  <a:pt x="1454087" y="466723"/>
                </a:lnTo>
                <a:close/>
              </a:path>
            </a:pathLst>
          </a:custGeom>
          <a:solidFill>
            <a:srgbClr val="FFFF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AD24777-C57D-48F3-8128-698DA761FDE4}"/>
              </a:ext>
            </a:extLst>
          </p:cNvPr>
          <p:cNvSpPr/>
          <p:nvPr/>
        </p:nvSpPr>
        <p:spPr>
          <a:xfrm flipH="1">
            <a:off x="0" y="-1"/>
            <a:ext cx="12192000" cy="2290713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1F6A049-B503-44CF-9259-9B419FA98560}"/>
              </a:ext>
            </a:extLst>
          </p:cNvPr>
          <p:cNvSpPr/>
          <p:nvPr/>
        </p:nvSpPr>
        <p:spPr>
          <a:xfrm flipV="1">
            <a:off x="3068342" y="3003850"/>
            <a:ext cx="9123627" cy="1059469"/>
          </a:xfrm>
          <a:custGeom>
            <a:avLst/>
            <a:gdLst>
              <a:gd name="connsiteX0" fmla="*/ 1090223 w 1454078"/>
              <a:gd name="connsiteY0" fmla="*/ 476669 h 476761"/>
              <a:gd name="connsiteX1" fmla="*/ 1292988 w 1454078"/>
              <a:gd name="connsiteY1" fmla="*/ 473849 h 476761"/>
              <a:gd name="connsiteX2" fmla="*/ 1454078 w 1454078"/>
              <a:gd name="connsiteY2" fmla="*/ 466247 h 476761"/>
              <a:gd name="connsiteX3" fmla="*/ 1454078 w 1454078"/>
              <a:gd name="connsiteY3" fmla="*/ 0 h 476761"/>
              <a:gd name="connsiteX4" fmla="*/ 0 w 1454078"/>
              <a:gd name="connsiteY4" fmla="*/ 0 h 476761"/>
              <a:gd name="connsiteX5" fmla="*/ 0 w 1454078"/>
              <a:gd name="connsiteY5" fmla="*/ 271263 h 476761"/>
              <a:gd name="connsiteX6" fmla="*/ 1090223 w 1454078"/>
              <a:gd name="connsiteY6" fmla="*/ 476669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078" h="476761">
                <a:moveTo>
                  <a:pt x="1090223" y="476669"/>
                </a:moveTo>
                <a:cubicBezTo>
                  <a:pt x="1155980" y="477088"/>
                  <a:pt x="1223430" y="476081"/>
                  <a:pt x="1292988" y="473849"/>
                </a:cubicBezTo>
                <a:lnTo>
                  <a:pt x="1454078" y="466247"/>
                </a:lnTo>
                <a:lnTo>
                  <a:pt x="1454078" y="0"/>
                </a:lnTo>
                <a:lnTo>
                  <a:pt x="0" y="0"/>
                </a:lnTo>
                <a:lnTo>
                  <a:pt x="0" y="271263"/>
                </a:lnTo>
                <a:cubicBezTo>
                  <a:pt x="362083" y="420269"/>
                  <a:pt x="695679" y="474152"/>
                  <a:pt x="1090223" y="476669"/>
                </a:cubicBezTo>
                <a:close/>
              </a:path>
            </a:pathLst>
          </a:custGeom>
          <a:solidFill>
            <a:srgbClr val="CC33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823A752-0C9E-47C4-BA32-F5063C11597D}"/>
              </a:ext>
            </a:extLst>
          </p:cNvPr>
          <p:cNvSpPr/>
          <p:nvPr/>
        </p:nvSpPr>
        <p:spPr>
          <a:xfrm flipH="1" flipV="1">
            <a:off x="-31" y="3141674"/>
            <a:ext cx="12192000" cy="3716327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103335-C031-470E-B9B0-5A09676D27AE}"/>
              </a:ext>
            </a:extLst>
          </p:cNvPr>
          <p:cNvSpPr txBox="1"/>
          <p:nvPr/>
        </p:nvSpPr>
        <p:spPr>
          <a:xfrm>
            <a:off x="3846286" y="972588"/>
            <a:ext cx="6139543" cy="996069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اسم الطالب ....... </a:t>
            </a:r>
            <a:endParaRPr lang="en-US" sz="4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08D8A3-C812-4DE2-9021-9D8ED48A2304}"/>
              </a:ext>
            </a:extLst>
          </p:cNvPr>
          <p:cNvSpPr txBox="1"/>
          <p:nvPr/>
        </p:nvSpPr>
        <p:spPr>
          <a:xfrm>
            <a:off x="4198986" y="1567462"/>
            <a:ext cx="4561843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dirty="0">
                <a:solidFill>
                  <a:schemeClr val="bg1">
                    <a:alpha val="52000"/>
                  </a:schemeClr>
                </a:solidFill>
              </a:rPr>
              <a:t>الصف .........          </a:t>
            </a:r>
            <a:endParaRPr lang="en-US" sz="4000" dirty="0">
              <a:solidFill>
                <a:schemeClr val="bg1">
                  <a:alpha val="52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3F7167-100B-4459-8F69-43802571AF8F}"/>
              </a:ext>
            </a:extLst>
          </p:cNvPr>
          <p:cNvSpPr txBox="1"/>
          <p:nvPr/>
        </p:nvSpPr>
        <p:spPr>
          <a:xfrm>
            <a:off x="4198986" y="256223"/>
            <a:ext cx="5786844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b="1" dirty="0">
                <a:solidFill>
                  <a:srgbClr val="FF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تقرير عن ..........</a:t>
            </a:r>
            <a:endParaRPr lang="en-US" sz="4000" b="1" dirty="0">
              <a:solidFill>
                <a:srgbClr val="FF99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4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320" y="2792853"/>
            <a:ext cx="1092918" cy="69863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730" y="661526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471" y="139570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5199" y="1167977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623" y="1492272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118320" y="1675562"/>
              <a:ext cx="1461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البكتيريا</a:t>
              </a:r>
              <a:endParaRPr lang="ar-SY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15451" y="2195561"/>
              <a:ext cx="2385250" cy="569682"/>
              <a:chOff x="3127090" y="5653352"/>
              <a:chExt cx="2385250" cy="5696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27090" y="5822924"/>
                <a:ext cx="23852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البكتيريا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471" y="1145410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TextBox 7">
            <a:extLst>
              <a:ext uri="{FF2B5EF4-FFF2-40B4-BE49-F238E27FC236}">
                <a16:creationId xmlns:a16="http://schemas.microsoft.com/office/drawing/2014/main" id="{1C306612-4185-4365-96E3-47554762B431}"/>
              </a:ext>
            </a:extLst>
          </p:cNvPr>
          <p:cNvSpPr txBox="1"/>
          <p:nvPr/>
        </p:nvSpPr>
        <p:spPr>
          <a:xfrm>
            <a:off x="3172492" y="233803"/>
            <a:ext cx="7873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Oswald" panose="02000503000000000000" pitchFamily="2" charset="0"/>
              </a:rPr>
              <a:t>البكتيريا</a:t>
            </a:r>
            <a:endParaRPr lang="ar-SY" sz="2800" b="1" dirty="0">
              <a:latin typeface="Oswald" panose="02000503000000000000" pitchFamily="2" charset="0"/>
            </a:endParaRPr>
          </a:p>
        </p:txBody>
      </p:sp>
      <p:grpSp>
        <p:nvGrpSpPr>
          <p:cNvPr id="94" name="Group 3">
            <a:extLst>
              <a:ext uri="{FF2B5EF4-FFF2-40B4-BE49-F238E27FC236}">
                <a16:creationId xmlns:a16="http://schemas.microsoft.com/office/drawing/2014/main" id="{BF86B092-B977-448F-BAF9-1F3047CF1523}"/>
              </a:ext>
            </a:extLst>
          </p:cNvPr>
          <p:cNvGrpSpPr/>
          <p:nvPr/>
        </p:nvGrpSpPr>
        <p:grpSpPr>
          <a:xfrm>
            <a:off x="6663515" y="1349951"/>
            <a:ext cx="4985080" cy="1332914"/>
            <a:chOff x="2496457" y="42203"/>
            <a:chExt cx="10294031" cy="1332914"/>
          </a:xfrm>
        </p:grpSpPr>
        <p:sp>
          <p:nvSpPr>
            <p:cNvPr id="95" name="Rectangle 1">
              <a:extLst>
                <a:ext uri="{FF2B5EF4-FFF2-40B4-BE49-F238E27FC236}">
                  <a16:creationId xmlns:a16="http://schemas.microsoft.com/office/drawing/2014/main" id="{466E1915-8575-4BD1-BEA3-8098C281086F}"/>
                </a:ext>
              </a:extLst>
            </p:cNvPr>
            <p:cNvSpPr/>
            <p:nvPr/>
          </p:nvSpPr>
          <p:spPr>
            <a:xfrm>
              <a:off x="2496457" y="42203"/>
              <a:ext cx="9724571" cy="1332914"/>
            </a:xfrm>
            <a:prstGeom prst="rect">
              <a:avLst/>
            </a:prstGeom>
            <a:solidFill>
              <a:srgbClr val="F46136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32">
              <a:extLst>
                <a:ext uri="{FF2B5EF4-FFF2-40B4-BE49-F238E27FC236}">
                  <a16:creationId xmlns:a16="http://schemas.microsoft.com/office/drawing/2014/main" id="{333454D2-7A74-4950-9752-E1D28B0E0153}"/>
                </a:ext>
              </a:extLst>
            </p:cNvPr>
            <p:cNvSpPr txBox="1"/>
            <p:nvPr/>
          </p:nvSpPr>
          <p:spPr>
            <a:xfrm>
              <a:off x="3729063" y="115752"/>
              <a:ext cx="906142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البكتيريا كائنات حية دقيقة وحيدة الخلية، بدائية النوى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pic>
          <p:nvPicPr>
            <p:cNvPr id="98" name="Graphic 41" descr="Boardroom">
              <a:extLst>
                <a:ext uri="{FF2B5EF4-FFF2-40B4-BE49-F238E27FC236}">
                  <a16:creationId xmlns:a16="http://schemas.microsoft.com/office/drawing/2014/main" id="{A7C78A66-01AC-4970-B715-7AFD2C013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630013" y="826477"/>
              <a:ext cx="548640" cy="548640"/>
            </a:xfrm>
            <a:prstGeom prst="rect">
              <a:avLst/>
            </a:prstGeom>
          </p:spPr>
        </p:pic>
      </p:grpSp>
      <p:grpSp>
        <p:nvGrpSpPr>
          <p:cNvPr id="102" name="Group 2">
            <a:extLst>
              <a:ext uri="{FF2B5EF4-FFF2-40B4-BE49-F238E27FC236}">
                <a16:creationId xmlns:a16="http://schemas.microsoft.com/office/drawing/2014/main" id="{0113C156-A151-45C1-A5F4-195581C44C7B}"/>
              </a:ext>
            </a:extLst>
          </p:cNvPr>
          <p:cNvGrpSpPr/>
          <p:nvPr/>
        </p:nvGrpSpPr>
        <p:grpSpPr>
          <a:xfrm>
            <a:off x="5960082" y="1346434"/>
            <a:ext cx="1547879" cy="1361049"/>
            <a:chOff x="-1" y="38686"/>
            <a:chExt cx="3340906" cy="1361049"/>
          </a:xfrm>
        </p:grpSpPr>
        <p:sp>
          <p:nvSpPr>
            <p:cNvPr id="103" name="Freeform: Shape 15">
              <a:extLst>
                <a:ext uri="{FF2B5EF4-FFF2-40B4-BE49-F238E27FC236}">
                  <a16:creationId xmlns:a16="http://schemas.microsoft.com/office/drawing/2014/main" id="{30FE91F9-6D2E-4CB0-9A98-6C72322955D9}"/>
                </a:ext>
              </a:extLst>
            </p:cNvPr>
            <p:cNvSpPr/>
            <p:nvPr/>
          </p:nvSpPr>
          <p:spPr>
            <a:xfrm>
              <a:off x="-1" y="38686"/>
              <a:ext cx="3340906" cy="1361049"/>
            </a:xfrm>
            <a:custGeom>
              <a:avLst/>
              <a:gdLst>
                <a:gd name="connsiteX0" fmla="*/ 3657597 w 3657600"/>
                <a:gd name="connsiteY0" fmla="*/ 0 h 1371600"/>
                <a:gd name="connsiteX1" fmla="*/ 3657600 w 3657600"/>
                <a:gd name="connsiteY1" fmla="*/ 0 h 1371600"/>
                <a:gd name="connsiteX2" fmla="*/ 3657600 w 3657600"/>
                <a:gd name="connsiteY2" fmla="*/ 1371600 h 1371600"/>
                <a:gd name="connsiteX3" fmla="*/ 3657597 w 3657600"/>
                <a:gd name="connsiteY3" fmla="*/ 1371600 h 1371600"/>
                <a:gd name="connsiteX4" fmla="*/ 0 w 3657600"/>
                <a:gd name="connsiteY4" fmla="*/ 0 h 1371600"/>
                <a:gd name="connsiteX5" fmla="*/ 2883874 w 3657600"/>
                <a:gd name="connsiteY5" fmla="*/ 0 h 1371600"/>
                <a:gd name="connsiteX6" fmla="*/ 3657597 w 3657600"/>
                <a:gd name="connsiteY6" fmla="*/ 1371600 h 1371600"/>
                <a:gd name="connsiteX7" fmla="*/ 0 w 36576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57600" h="1371600">
                  <a:moveTo>
                    <a:pt x="3657597" y="0"/>
                  </a:moveTo>
                  <a:lnTo>
                    <a:pt x="3657600" y="0"/>
                  </a:lnTo>
                  <a:lnTo>
                    <a:pt x="3657600" y="1371600"/>
                  </a:lnTo>
                  <a:lnTo>
                    <a:pt x="3657597" y="1371600"/>
                  </a:lnTo>
                  <a:close/>
                  <a:moveTo>
                    <a:pt x="0" y="0"/>
                  </a:moveTo>
                  <a:lnTo>
                    <a:pt x="2883874" y="0"/>
                  </a:lnTo>
                  <a:lnTo>
                    <a:pt x="3657597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27">
              <a:extLst>
                <a:ext uri="{FF2B5EF4-FFF2-40B4-BE49-F238E27FC236}">
                  <a16:creationId xmlns:a16="http://schemas.microsoft.com/office/drawing/2014/main" id="{3550720D-EA6F-4CCC-97D1-1CF97B52E69B}"/>
                </a:ext>
              </a:extLst>
            </p:cNvPr>
            <p:cNvSpPr txBox="1"/>
            <p:nvPr/>
          </p:nvSpPr>
          <p:spPr>
            <a:xfrm>
              <a:off x="447551" y="164498"/>
              <a:ext cx="18433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F4613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</a:t>
              </a:r>
              <a:endParaRPr lang="en-US" sz="9600" b="1" dirty="0">
                <a:solidFill>
                  <a:srgbClr val="F46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21" name="Group 5">
            <a:extLst>
              <a:ext uri="{FF2B5EF4-FFF2-40B4-BE49-F238E27FC236}">
                <a16:creationId xmlns:a16="http://schemas.microsoft.com/office/drawing/2014/main" id="{C2278010-5678-4BF3-80DA-CDC6795229B0}"/>
              </a:ext>
            </a:extLst>
          </p:cNvPr>
          <p:cNvGrpSpPr/>
          <p:nvPr/>
        </p:nvGrpSpPr>
        <p:grpSpPr>
          <a:xfrm>
            <a:off x="4101166" y="3844364"/>
            <a:ext cx="7575260" cy="1332914"/>
            <a:chOff x="2496457" y="1406769"/>
            <a:chExt cx="9760430" cy="1332914"/>
          </a:xfrm>
        </p:grpSpPr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0B97E604-EBB6-4EFB-8369-D680BA2A0706}"/>
                </a:ext>
              </a:extLst>
            </p:cNvPr>
            <p:cNvSpPr/>
            <p:nvPr/>
          </p:nvSpPr>
          <p:spPr>
            <a:xfrm>
              <a:off x="2496457" y="1406769"/>
              <a:ext cx="9724571" cy="1332914"/>
            </a:xfrm>
            <a:prstGeom prst="rect">
              <a:avLst/>
            </a:prstGeom>
            <a:solidFill>
              <a:srgbClr val="2F294F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36">
              <a:extLst>
                <a:ext uri="{FF2B5EF4-FFF2-40B4-BE49-F238E27FC236}">
                  <a16:creationId xmlns:a16="http://schemas.microsoft.com/office/drawing/2014/main" id="{DF5EC394-A487-45E4-979B-114E2BB0061F}"/>
                </a:ext>
              </a:extLst>
            </p:cNvPr>
            <p:cNvSpPr txBox="1"/>
            <p:nvPr/>
          </p:nvSpPr>
          <p:spPr>
            <a:xfrm>
              <a:off x="5559484" y="1573420"/>
              <a:ext cx="64230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البكتيريا الكروية – البكتيريا العصوية –البكتيريا الحلزونية</a:t>
              </a:r>
              <a:r>
                <a:rPr lang="ar-SY" sz="2800" b="1" dirty="0"/>
                <a:t>.</a:t>
              </a:r>
              <a:r>
                <a:rPr lang="ar-SY" sz="2800" b="1" dirty="0">
                  <a:solidFill>
                    <a:schemeClr val="bg1"/>
                  </a:solidFill>
                </a:rPr>
                <a:t> 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pic>
          <p:nvPicPr>
            <p:cNvPr id="24" name="Graphic 43" descr="Target Audience">
              <a:extLst>
                <a:ext uri="{FF2B5EF4-FFF2-40B4-BE49-F238E27FC236}">
                  <a16:creationId xmlns:a16="http://schemas.microsoft.com/office/drawing/2014/main" id="{545A3DA7-0086-408A-A341-9433D23C20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708247" y="2085535"/>
              <a:ext cx="548640" cy="548640"/>
            </a:xfrm>
            <a:prstGeom prst="rect">
              <a:avLst/>
            </a:prstGeom>
          </p:spPr>
        </p:pic>
      </p:grpSp>
      <p:grpSp>
        <p:nvGrpSpPr>
          <p:cNvPr id="25" name="Group 4">
            <a:extLst>
              <a:ext uri="{FF2B5EF4-FFF2-40B4-BE49-F238E27FC236}">
                <a16:creationId xmlns:a16="http://schemas.microsoft.com/office/drawing/2014/main" id="{58876D07-C3E6-4EFA-8F38-22E7412D790F}"/>
              </a:ext>
            </a:extLst>
          </p:cNvPr>
          <p:cNvGrpSpPr/>
          <p:nvPr/>
        </p:nvGrpSpPr>
        <p:grpSpPr>
          <a:xfrm>
            <a:off x="1604708" y="3837330"/>
            <a:ext cx="4572000" cy="1371600"/>
            <a:chOff x="-1" y="1399735"/>
            <a:chExt cx="4572000" cy="1371600"/>
          </a:xfrm>
        </p:grpSpPr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1BD71DFC-4BEE-46B4-A21F-DD7296BDAA9C}"/>
                </a:ext>
              </a:extLst>
            </p:cNvPr>
            <p:cNvSpPr/>
            <p:nvPr/>
          </p:nvSpPr>
          <p:spPr>
            <a:xfrm>
              <a:off x="-1" y="1399735"/>
              <a:ext cx="4572000" cy="1371600"/>
            </a:xfrm>
            <a:custGeom>
              <a:avLst/>
              <a:gdLst>
                <a:gd name="connsiteX0" fmla="*/ 4571999 w 4572000"/>
                <a:gd name="connsiteY0" fmla="*/ 0 h 1371600"/>
                <a:gd name="connsiteX1" fmla="*/ 4572000 w 4572000"/>
                <a:gd name="connsiteY1" fmla="*/ 0 h 1371600"/>
                <a:gd name="connsiteX2" fmla="*/ 4572000 w 4572000"/>
                <a:gd name="connsiteY2" fmla="*/ 1371600 h 1371600"/>
                <a:gd name="connsiteX3" fmla="*/ 4571999 w 4572000"/>
                <a:gd name="connsiteY3" fmla="*/ 1371600 h 1371600"/>
                <a:gd name="connsiteX4" fmla="*/ 0 w 4572000"/>
                <a:gd name="connsiteY4" fmla="*/ 0 h 1371600"/>
                <a:gd name="connsiteX5" fmla="*/ 3798276 w 4572000"/>
                <a:gd name="connsiteY5" fmla="*/ 0 h 1371600"/>
                <a:gd name="connsiteX6" fmla="*/ 4571999 w 4572000"/>
                <a:gd name="connsiteY6" fmla="*/ 1371600 h 1371600"/>
                <a:gd name="connsiteX7" fmla="*/ 0 w 45720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2000" h="1371600">
                  <a:moveTo>
                    <a:pt x="4571999" y="0"/>
                  </a:moveTo>
                  <a:lnTo>
                    <a:pt x="4572000" y="0"/>
                  </a:lnTo>
                  <a:lnTo>
                    <a:pt x="4572000" y="1371600"/>
                  </a:lnTo>
                  <a:lnTo>
                    <a:pt x="4571999" y="1371600"/>
                  </a:lnTo>
                  <a:close/>
                  <a:moveTo>
                    <a:pt x="0" y="0"/>
                  </a:moveTo>
                  <a:lnTo>
                    <a:pt x="3798276" y="0"/>
                  </a:lnTo>
                  <a:lnTo>
                    <a:pt x="4571999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TextBox 28">
              <a:extLst>
                <a:ext uri="{FF2B5EF4-FFF2-40B4-BE49-F238E27FC236}">
                  <a16:creationId xmlns:a16="http://schemas.microsoft.com/office/drawing/2014/main" id="{FB058C37-93F8-451C-8C5A-4A177C97C537}"/>
                </a:ext>
              </a:extLst>
            </p:cNvPr>
            <p:cNvSpPr txBox="1"/>
            <p:nvPr/>
          </p:nvSpPr>
          <p:spPr>
            <a:xfrm>
              <a:off x="239611" y="1670036"/>
              <a:ext cx="28017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F294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صنف العلماء البكتيريا إلى </a:t>
              </a:r>
              <a:r>
                <a:rPr lang="en-US" sz="2400" b="1" dirty="0">
                  <a:solidFill>
                    <a:srgbClr val="2F294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: </a:t>
              </a:r>
              <a:r>
                <a:rPr lang="ar-SY" sz="2400" b="1" dirty="0">
                  <a:solidFill>
                    <a:srgbClr val="2F294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ثلاثة أشكال وهي</a:t>
              </a:r>
              <a:endParaRPr lang="en-US" sz="9600" b="1" dirty="0">
                <a:solidFill>
                  <a:srgbClr val="2F29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826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320" y="2792853"/>
            <a:ext cx="1092918" cy="69863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730" y="661526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471" y="139570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5199" y="1167977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623" y="1492272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118320" y="1675562"/>
              <a:ext cx="1461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البكتيريا</a:t>
              </a:r>
              <a:endParaRPr lang="ar-SY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15451" y="2195561"/>
              <a:ext cx="2385250" cy="569682"/>
              <a:chOff x="3127090" y="5653352"/>
              <a:chExt cx="2385250" cy="5696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27090" y="5822924"/>
                <a:ext cx="23852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البكتيريا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471" y="1145410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TextBox 7">
            <a:extLst>
              <a:ext uri="{FF2B5EF4-FFF2-40B4-BE49-F238E27FC236}">
                <a16:creationId xmlns:a16="http://schemas.microsoft.com/office/drawing/2014/main" id="{1C306612-4185-4365-96E3-47554762B431}"/>
              </a:ext>
            </a:extLst>
          </p:cNvPr>
          <p:cNvSpPr txBox="1"/>
          <p:nvPr/>
        </p:nvSpPr>
        <p:spPr>
          <a:xfrm>
            <a:off x="3172492" y="233803"/>
            <a:ext cx="7873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Oswald" panose="02000503000000000000" pitchFamily="2" charset="0"/>
              </a:rPr>
              <a:t>البكتيريا</a:t>
            </a:r>
            <a:endParaRPr lang="ar-SY" sz="2800" b="1" dirty="0">
              <a:latin typeface="Oswald" panose="02000503000000000000" pitchFamily="2" charset="0"/>
            </a:endParaRPr>
          </a:p>
        </p:txBody>
      </p:sp>
      <p:grpSp>
        <p:nvGrpSpPr>
          <p:cNvPr id="94" name="Group 3">
            <a:extLst>
              <a:ext uri="{FF2B5EF4-FFF2-40B4-BE49-F238E27FC236}">
                <a16:creationId xmlns:a16="http://schemas.microsoft.com/office/drawing/2014/main" id="{BF86B092-B977-448F-BAF9-1F3047CF1523}"/>
              </a:ext>
            </a:extLst>
          </p:cNvPr>
          <p:cNvGrpSpPr/>
          <p:nvPr/>
        </p:nvGrpSpPr>
        <p:grpSpPr>
          <a:xfrm>
            <a:off x="6264654" y="1177019"/>
            <a:ext cx="5927346" cy="1354131"/>
            <a:chOff x="2496457" y="20986"/>
            <a:chExt cx="10494511" cy="1354131"/>
          </a:xfrm>
        </p:grpSpPr>
        <p:sp>
          <p:nvSpPr>
            <p:cNvPr id="95" name="Rectangle 1">
              <a:extLst>
                <a:ext uri="{FF2B5EF4-FFF2-40B4-BE49-F238E27FC236}">
                  <a16:creationId xmlns:a16="http://schemas.microsoft.com/office/drawing/2014/main" id="{466E1915-8575-4BD1-BEA3-8098C281086F}"/>
                </a:ext>
              </a:extLst>
            </p:cNvPr>
            <p:cNvSpPr/>
            <p:nvPr/>
          </p:nvSpPr>
          <p:spPr>
            <a:xfrm>
              <a:off x="2496457" y="42203"/>
              <a:ext cx="10494511" cy="1332914"/>
            </a:xfrm>
            <a:prstGeom prst="rect">
              <a:avLst/>
            </a:prstGeom>
            <a:solidFill>
              <a:srgbClr val="F46136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32">
              <a:extLst>
                <a:ext uri="{FF2B5EF4-FFF2-40B4-BE49-F238E27FC236}">
                  <a16:creationId xmlns:a16="http://schemas.microsoft.com/office/drawing/2014/main" id="{333454D2-7A74-4950-9752-E1D28B0E0153}"/>
                </a:ext>
              </a:extLst>
            </p:cNvPr>
            <p:cNvSpPr txBox="1"/>
            <p:nvPr/>
          </p:nvSpPr>
          <p:spPr>
            <a:xfrm>
              <a:off x="2785550" y="20986"/>
              <a:ext cx="100049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ليست البكتيريا كلها مسببة للأمراض أو مضرة بالكائنات الحية – وتوجد فوائد كثيرة للبكتيريا في الصناعة ولولا وجودها لأصبحت الحياة غير ممكنة على الأرض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2">
            <a:extLst>
              <a:ext uri="{FF2B5EF4-FFF2-40B4-BE49-F238E27FC236}">
                <a16:creationId xmlns:a16="http://schemas.microsoft.com/office/drawing/2014/main" id="{0113C156-A151-45C1-A5F4-195581C44C7B}"/>
              </a:ext>
            </a:extLst>
          </p:cNvPr>
          <p:cNvGrpSpPr/>
          <p:nvPr/>
        </p:nvGrpSpPr>
        <p:grpSpPr>
          <a:xfrm>
            <a:off x="3593337" y="1198236"/>
            <a:ext cx="3406795" cy="1361049"/>
            <a:chOff x="-1" y="38686"/>
            <a:chExt cx="3340906" cy="1361049"/>
          </a:xfrm>
        </p:grpSpPr>
        <p:sp>
          <p:nvSpPr>
            <p:cNvPr id="103" name="Freeform: Shape 15">
              <a:extLst>
                <a:ext uri="{FF2B5EF4-FFF2-40B4-BE49-F238E27FC236}">
                  <a16:creationId xmlns:a16="http://schemas.microsoft.com/office/drawing/2014/main" id="{30FE91F9-6D2E-4CB0-9A98-6C72322955D9}"/>
                </a:ext>
              </a:extLst>
            </p:cNvPr>
            <p:cNvSpPr/>
            <p:nvPr/>
          </p:nvSpPr>
          <p:spPr>
            <a:xfrm>
              <a:off x="-1" y="38686"/>
              <a:ext cx="3340906" cy="1361049"/>
            </a:xfrm>
            <a:custGeom>
              <a:avLst/>
              <a:gdLst>
                <a:gd name="connsiteX0" fmla="*/ 3657597 w 3657600"/>
                <a:gd name="connsiteY0" fmla="*/ 0 h 1371600"/>
                <a:gd name="connsiteX1" fmla="*/ 3657600 w 3657600"/>
                <a:gd name="connsiteY1" fmla="*/ 0 h 1371600"/>
                <a:gd name="connsiteX2" fmla="*/ 3657600 w 3657600"/>
                <a:gd name="connsiteY2" fmla="*/ 1371600 h 1371600"/>
                <a:gd name="connsiteX3" fmla="*/ 3657597 w 3657600"/>
                <a:gd name="connsiteY3" fmla="*/ 1371600 h 1371600"/>
                <a:gd name="connsiteX4" fmla="*/ 0 w 3657600"/>
                <a:gd name="connsiteY4" fmla="*/ 0 h 1371600"/>
                <a:gd name="connsiteX5" fmla="*/ 2883874 w 3657600"/>
                <a:gd name="connsiteY5" fmla="*/ 0 h 1371600"/>
                <a:gd name="connsiteX6" fmla="*/ 3657597 w 3657600"/>
                <a:gd name="connsiteY6" fmla="*/ 1371600 h 1371600"/>
                <a:gd name="connsiteX7" fmla="*/ 0 w 36576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57600" h="1371600">
                  <a:moveTo>
                    <a:pt x="3657597" y="0"/>
                  </a:moveTo>
                  <a:lnTo>
                    <a:pt x="3657600" y="0"/>
                  </a:lnTo>
                  <a:lnTo>
                    <a:pt x="3657600" y="1371600"/>
                  </a:lnTo>
                  <a:lnTo>
                    <a:pt x="3657597" y="1371600"/>
                  </a:lnTo>
                  <a:close/>
                  <a:moveTo>
                    <a:pt x="0" y="0"/>
                  </a:moveTo>
                  <a:lnTo>
                    <a:pt x="2883874" y="0"/>
                  </a:lnTo>
                  <a:lnTo>
                    <a:pt x="3657597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27">
              <a:extLst>
                <a:ext uri="{FF2B5EF4-FFF2-40B4-BE49-F238E27FC236}">
                  <a16:creationId xmlns:a16="http://schemas.microsoft.com/office/drawing/2014/main" id="{3550720D-EA6F-4CCC-97D1-1CF97B52E69B}"/>
                </a:ext>
              </a:extLst>
            </p:cNvPr>
            <p:cNvSpPr txBox="1"/>
            <p:nvPr/>
          </p:nvSpPr>
          <p:spPr>
            <a:xfrm>
              <a:off x="447551" y="164498"/>
              <a:ext cx="18433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F4613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</a:t>
              </a:r>
              <a:endParaRPr lang="en-US" sz="9600" b="1" dirty="0">
                <a:solidFill>
                  <a:srgbClr val="F46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21" name="Group 5">
            <a:extLst>
              <a:ext uri="{FF2B5EF4-FFF2-40B4-BE49-F238E27FC236}">
                <a16:creationId xmlns:a16="http://schemas.microsoft.com/office/drawing/2014/main" id="{C2278010-5678-4BF3-80DA-CDC6795229B0}"/>
              </a:ext>
            </a:extLst>
          </p:cNvPr>
          <p:cNvGrpSpPr/>
          <p:nvPr/>
        </p:nvGrpSpPr>
        <p:grpSpPr>
          <a:xfrm>
            <a:off x="4352393" y="3844364"/>
            <a:ext cx="7575260" cy="1332914"/>
            <a:chOff x="2496457" y="1406769"/>
            <a:chExt cx="9760430" cy="1332914"/>
          </a:xfrm>
        </p:grpSpPr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0B97E604-EBB6-4EFB-8369-D680BA2A0706}"/>
                </a:ext>
              </a:extLst>
            </p:cNvPr>
            <p:cNvSpPr/>
            <p:nvPr/>
          </p:nvSpPr>
          <p:spPr>
            <a:xfrm>
              <a:off x="2496457" y="1406769"/>
              <a:ext cx="9724571" cy="1332914"/>
            </a:xfrm>
            <a:prstGeom prst="rect">
              <a:avLst/>
            </a:prstGeom>
            <a:solidFill>
              <a:srgbClr val="2F294F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36">
              <a:extLst>
                <a:ext uri="{FF2B5EF4-FFF2-40B4-BE49-F238E27FC236}">
                  <a16:creationId xmlns:a16="http://schemas.microsoft.com/office/drawing/2014/main" id="{DF5EC394-A487-45E4-979B-114E2BB0061F}"/>
                </a:ext>
              </a:extLst>
            </p:cNvPr>
            <p:cNvSpPr txBox="1"/>
            <p:nvPr/>
          </p:nvSpPr>
          <p:spPr>
            <a:xfrm>
              <a:off x="4591504" y="1724460"/>
              <a:ext cx="74542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</a:rPr>
                <a:t>النوع الضار من البكتيريا يسبب أمراضاً كثيرة للبشر</a:t>
              </a:r>
            </a:p>
          </p:txBody>
        </p:sp>
        <p:pic>
          <p:nvPicPr>
            <p:cNvPr id="24" name="Graphic 43" descr="Target Audience">
              <a:extLst>
                <a:ext uri="{FF2B5EF4-FFF2-40B4-BE49-F238E27FC236}">
                  <a16:creationId xmlns:a16="http://schemas.microsoft.com/office/drawing/2014/main" id="{545A3DA7-0086-408A-A341-9433D23C20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708247" y="2085535"/>
              <a:ext cx="548640" cy="548640"/>
            </a:xfrm>
            <a:prstGeom prst="rect">
              <a:avLst/>
            </a:prstGeom>
          </p:spPr>
        </p:pic>
      </p:grpSp>
      <p:grpSp>
        <p:nvGrpSpPr>
          <p:cNvPr id="25" name="Group 4">
            <a:extLst>
              <a:ext uri="{FF2B5EF4-FFF2-40B4-BE49-F238E27FC236}">
                <a16:creationId xmlns:a16="http://schemas.microsoft.com/office/drawing/2014/main" id="{58876D07-C3E6-4EFA-8F38-22E7412D790F}"/>
              </a:ext>
            </a:extLst>
          </p:cNvPr>
          <p:cNvGrpSpPr/>
          <p:nvPr/>
        </p:nvGrpSpPr>
        <p:grpSpPr>
          <a:xfrm>
            <a:off x="2732313" y="3837330"/>
            <a:ext cx="3695622" cy="1371600"/>
            <a:chOff x="-1" y="1399735"/>
            <a:chExt cx="4572000" cy="1371600"/>
          </a:xfrm>
        </p:grpSpPr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1BD71DFC-4BEE-46B4-A21F-DD7296BDAA9C}"/>
                </a:ext>
              </a:extLst>
            </p:cNvPr>
            <p:cNvSpPr/>
            <p:nvPr/>
          </p:nvSpPr>
          <p:spPr>
            <a:xfrm>
              <a:off x="-1" y="1399735"/>
              <a:ext cx="4572000" cy="1371600"/>
            </a:xfrm>
            <a:custGeom>
              <a:avLst/>
              <a:gdLst>
                <a:gd name="connsiteX0" fmla="*/ 4571999 w 4572000"/>
                <a:gd name="connsiteY0" fmla="*/ 0 h 1371600"/>
                <a:gd name="connsiteX1" fmla="*/ 4572000 w 4572000"/>
                <a:gd name="connsiteY1" fmla="*/ 0 h 1371600"/>
                <a:gd name="connsiteX2" fmla="*/ 4572000 w 4572000"/>
                <a:gd name="connsiteY2" fmla="*/ 1371600 h 1371600"/>
                <a:gd name="connsiteX3" fmla="*/ 4571999 w 4572000"/>
                <a:gd name="connsiteY3" fmla="*/ 1371600 h 1371600"/>
                <a:gd name="connsiteX4" fmla="*/ 0 w 4572000"/>
                <a:gd name="connsiteY4" fmla="*/ 0 h 1371600"/>
                <a:gd name="connsiteX5" fmla="*/ 3798276 w 4572000"/>
                <a:gd name="connsiteY5" fmla="*/ 0 h 1371600"/>
                <a:gd name="connsiteX6" fmla="*/ 4571999 w 4572000"/>
                <a:gd name="connsiteY6" fmla="*/ 1371600 h 1371600"/>
                <a:gd name="connsiteX7" fmla="*/ 0 w 45720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2000" h="1371600">
                  <a:moveTo>
                    <a:pt x="4571999" y="0"/>
                  </a:moveTo>
                  <a:lnTo>
                    <a:pt x="4572000" y="0"/>
                  </a:lnTo>
                  <a:lnTo>
                    <a:pt x="4572000" y="1371600"/>
                  </a:lnTo>
                  <a:lnTo>
                    <a:pt x="4571999" y="1371600"/>
                  </a:lnTo>
                  <a:close/>
                  <a:moveTo>
                    <a:pt x="0" y="0"/>
                  </a:moveTo>
                  <a:lnTo>
                    <a:pt x="3798276" y="0"/>
                  </a:lnTo>
                  <a:lnTo>
                    <a:pt x="4571999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TextBox 28">
              <a:extLst>
                <a:ext uri="{FF2B5EF4-FFF2-40B4-BE49-F238E27FC236}">
                  <a16:creationId xmlns:a16="http://schemas.microsoft.com/office/drawing/2014/main" id="{FB058C37-93F8-451C-8C5A-4A177C97C537}"/>
                </a:ext>
              </a:extLst>
            </p:cNvPr>
            <p:cNvSpPr txBox="1"/>
            <p:nvPr/>
          </p:nvSpPr>
          <p:spPr>
            <a:xfrm>
              <a:off x="239611" y="1670036"/>
              <a:ext cx="38504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2F294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2</a:t>
              </a:r>
              <a:endParaRPr lang="en-US" sz="41300" b="1" dirty="0">
                <a:solidFill>
                  <a:srgbClr val="2F29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641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038" y="2771555"/>
            <a:ext cx="1092918" cy="69863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448" y="660007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189" y="118272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4917" y="1146679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341" y="1470974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059872" y="1652107"/>
              <a:ext cx="1461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البكتيريا 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32594" y="2195561"/>
              <a:ext cx="2316091" cy="569387"/>
              <a:chOff x="3144233" y="5653352"/>
              <a:chExt cx="2316091" cy="56938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44233" y="5822629"/>
                <a:ext cx="23160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البكتيريا 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189" y="1124112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6">
            <a:extLst>
              <a:ext uri="{FF2B5EF4-FFF2-40B4-BE49-F238E27FC236}">
                <a16:creationId xmlns:a16="http://schemas.microsoft.com/office/drawing/2014/main" id="{2D4CB226-F877-4EB7-A865-F98099084D18}"/>
              </a:ext>
            </a:extLst>
          </p:cNvPr>
          <p:cNvSpPr txBox="1"/>
          <p:nvPr/>
        </p:nvSpPr>
        <p:spPr>
          <a:xfrm>
            <a:off x="4737581" y="173608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البكتيريا النافعة والضارة</a:t>
            </a:r>
          </a:p>
        </p:txBody>
      </p:sp>
      <p:grpSp>
        <p:nvGrpSpPr>
          <p:cNvPr id="8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4109565" y="-5302363"/>
            <a:ext cx="6042246" cy="11536716"/>
            <a:chOff x="7774691" y="-3254975"/>
            <a:chExt cx="5029652" cy="7065295"/>
          </a:xfrm>
          <a:solidFill>
            <a:srgbClr val="7030A0"/>
          </a:solidFill>
        </p:grpSpPr>
        <p:grpSp>
          <p:nvGrpSpPr>
            <p:cNvPr id="8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3254975"/>
              <a:ext cx="5029652" cy="7065295"/>
              <a:chOff x="2000433" y="-5383479"/>
              <a:chExt cx="8318662" cy="11685455"/>
            </a:xfrm>
            <a:grpFill/>
          </p:grpSpPr>
          <p:sp>
            <p:nvSpPr>
              <p:cNvPr id="90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1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93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5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92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383479"/>
                <a:ext cx="108313" cy="72011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3469" y="1417616"/>
              <a:ext cx="2368134" cy="2301203"/>
            </a:xfrm>
            <a:prstGeom prst="rect">
              <a:avLst/>
            </a:prstGeom>
            <a:grpFill/>
          </p:spPr>
        </p:pic>
        <p:pic>
          <p:nvPicPr>
            <p:cNvPr id="69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6746" y="2998456"/>
              <a:ext cx="2241225" cy="720362"/>
            </a:xfrm>
            <a:prstGeom prst="rect">
              <a:avLst/>
            </a:prstGeom>
            <a:grpFill/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21908" y="1407550"/>
              <a:ext cx="876063" cy="634982"/>
            </a:xfrm>
            <a:prstGeom prst="rect">
              <a:avLst/>
            </a:prstGeom>
            <a:grpFill/>
          </p:spPr>
        </p:pic>
        <p:pic>
          <p:nvPicPr>
            <p:cNvPr id="72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7683" y="2130410"/>
              <a:ext cx="2250287" cy="809301"/>
            </a:xfrm>
            <a:prstGeom prst="rect">
              <a:avLst/>
            </a:prstGeom>
            <a:grpFill/>
          </p:spPr>
        </p:pic>
        <p:pic>
          <p:nvPicPr>
            <p:cNvPr id="73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171" y="1407550"/>
              <a:ext cx="1353981" cy="63498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5156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83</Words>
  <Application>Microsoft Office PowerPoint</Application>
  <PresentationFormat>شاشة عريضة</PresentationFormat>
  <Paragraphs>23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Oswald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1141</cp:revision>
  <dcterms:created xsi:type="dcterms:W3CDTF">2020-10-10T04:32:51Z</dcterms:created>
  <dcterms:modified xsi:type="dcterms:W3CDTF">2021-03-10T19:05:47Z</dcterms:modified>
</cp:coreProperties>
</file>