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928"/>
    <a:srgbClr val="8DC53E"/>
    <a:srgbClr val="FF0066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3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B32FB8-D8ED-4D2F-816E-764425F6B3D8}" type="doc">
      <dgm:prSet loTypeId="urn:microsoft.com/office/officeart/2005/8/layout/process5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7754960D-6D51-4540-B3B3-0921CD9A265A}">
      <dgm:prSet phldrT="[نص]"/>
      <dgm:spPr>
        <a:solidFill>
          <a:srgbClr val="FF0066"/>
        </a:solidFill>
      </dgm:spPr>
      <dgm:t>
        <a:bodyPr/>
        <a:lstStyle/>
        <a:p>
          <a:pPr rtl="1"/>
          <a:r>
            <a:rPr lang="ar-SY" dirty="0"/>
            <a:t>الخطوة الأولى</a:t>
          </a:r>
          <a:endParaRPr lang="ar-SA" dirty="0"/>
        </a:p>
      </dgm:t>
    </dgm:pt>
    <dgm:pt modelId="{CEB0BB0D-D38A-4D78-9F32-0F2DE036C89B}" type="parTrans" cxnId="{FB70C49C-C7F1-4622-8486-AF4DE5C4CBD7}">
      <dgm:prSet/>
      <dgm:spPr/>
      <dgm:t>
        <a:bodyPr/>
        <a:lstStyle/>
        <a:p>
          <a:pPr rtl="1"/>
          <a:endParaRPr lang="ar-SA"/>
        </a:p>
      </dgm:t>
    </dgm:pt>
    <dgm:pt modelId="{6041EEEC-9CD3-4E2B-8023-E81C92C8EF79}" type="sibTrans" cxnId="{FB70C49C-C7F1-4622-8486-AF4DE5C4CBD7}">
      <dgm:prSet/>
      <dgm:spPr>
        <a:solidFill>
          <a:srgbClr val="FF0066"/>
        </a:solidFill>
      </dgm:spPr>
      <dgm:t>
        <a:bodyPr/>
        <a:lstStyle/>
        <a:p>
          <a:pPr rtl="1"/>
          <a:endParaRPr lang="ar-SA"/>
        </a:p>
      </dgm:t>
    </dgm:pt>
    <dgm:pt modelId="{C6C4C5A7-8670-45FA-ABC1-A7E0420E3B78}">
      <dgm:prSet phldrT="[نص]"/>
      <dgm:spPr>
        <a:solidFill>
          <a:srgbClr val="92D050"/>
        </a:solidFill>
      </dgm:spPr>
      <dgm:t>
        <a:bodyPr/>
        <a:lstStyle/>
        <a:p>
          <a:pPr rtl="1"/>
          <a:r>
            <a:rPr lang="ar-SY" dirty="0"/>
            <a:t>الخطوة الثانية</a:t>
          </a:r>
          <a:endParaRPr lang="ar-SA" dirty="0"/>
        </a:p>
      </dgm:t>
    </dgm:pt>
    <dgm:pt modelId="{43610656-C722-4E85-8481-69805192E19D}" type="parTrans" cxnId="{DA380E08-D10A-4242-A1EC-943C75F29FDB}">
      <dgm:prSet/>
      <dgm:spPr/>
      <dgm:t>
        <a:bodyPr/>
        <a:lstStyle/>
        <a:p>
          <a:pPr rtl="1"/>
          <a:endParaRPr lang="ar-SA"/>
        </a:p>
      </dgm:t>
    </dgm:pt>
    <dgm:pt modelId="{1B163B29-AB2E-4A54-8EEB-2E35F41D5CB9}" type="sibTrans" cxnId="{DA380E08-D10A-4242-A1EC-943C75F29FDB}">
      <dgm:prSet/>
      <dgm:spPr>
        <a:solidFill>
          <a:srgbClr val="92D050"/>
        </a:solidFill>
      </dgm:spPr>
      <dgm:t>
        <a:bodyPr/>
        <a:lstStyle/>
        <a:p>
          <a:pPr rtl="1"/>
          <a:endParaRPr lang="ar-SA"/>
        </a:p>
      </dgm:t>
    </dgm:pt>
    <dgm:pt modelId="{D29E4A1A-DC4C-4FDA-B4BA-112E3DB164A5}">
      <dgm:prSet phldrT="[نص]"/>
      <dgm:spPr>
        <a:solidFill>
          <a:srgbClr val="92D050"/>
        </a:solidFill>
      </dgm:spPr>
      <dgm:t>
        <a:bodyPr/>
        <a:lstStyle/>
        <a:p>
          <a:pPr rtl="1"/>
          <a:r>
            <a:rPr lang="ar-SY" b="1" dirty="0"/>
            <a:t>أوجد مضاعفات المقام الثاني</a:t>
          </a:r>
          <a:endParaRPr lang="ar-SA" b="1" dirty="0"/>
        </a:p>
      </dgm:t>
    </dgm:pt>
    <dgm:pt modelId="{304C2AA5-10B6-4A0D-8209-5E7C7CDD79B4}" type="parTrans" cxnId="{B28148DC-F275-4111-8B4B-23B39AC23276}">
      <dgm:prSet/>
      <dgm:spPr/>
      <dgm:t>
        <a:bodyPr/>
        <a:lstStyle/>
        <a:p>
          <a:pPr rtl="1"/>
          <a:endParaRPr lang="ar-SA"/>
        </a:p>
      </dgm:t>
    </dgm:pt>
    <dgm:pt modelId="{A9F2D199-BD23-43CF-AE8A-A8BD0C1A5356}" type="sibTrans" cxnId="{B28148DC-F275-4111-8B4B-23B39AC23276}">
      <dgm:prSet/>
      <dgm:spPr/>
      <dgm:t>
        <a:bodyPr/>
        <a:lstStyle/>
        <a:p>
          <a:pPr rtl="1"/>
          <a:endParaRPr lang="ar-SA"/>
        </a:p>
      </dgm:t>
    </dgm:pt>
    <dgm:pt modelId="{1D478413-17B5-4735-A283-74479FCF8D06}">
      <dgm:prSet phldrT="[نص]"/>
      <dgm:spPr/>
      <dgm:t>
        <a:bodyPr/>
        <a:lstStyle/>
        <a:p>
          <a:pPr rtl="1"/>
          <a:r>
            <a:rPr lang="ar-SY" dirty="0"/>
            <a:t>الخطوة الثالثة</a:t>
          </a:r>
          <a:endParaRPr lang="ar-SA" dirty="0"/>
        </a:p>
      </dgm:t>
    </dgm:pt>
    <dgm:pt modelId="{A7E88EDA-CC0E-47F7-82D8-C979ED64A95D}" type="parTrans" cxnId="{9B4604D2-C902-460E-9CFF-7CF23A92218A}">
      <dgm:prSet/>
      <dgm:spPr/>
      <dgm:t>
        <a:bodyPr/>
        <a:lstStyle/>
        <a:p>
          <a:pPr rtl="1"/>
          <a:endParaRPr lang="ar-SA"/>
        </a:p>
      </dgm:t>
    </dgm:pt>
    <dgm:pt modelId="{60B40F94-C649-4720-99CF-021B585D59AD}" type="sibTrans" cxnId="{9B4604D2-C902-460E-9CFF-7CF23A92218A}">
      <dgm:prSet/>
      <dgm:spPr/>
      <dgm:t>
        <a:bodyPr/>
        <a:lstStyle/>
        <a:p>
          <a:pPr rtl="1"/>
          <a:endParaRPr lang="ar-SA"/>
        </a:p>
      </dgm:t>
    </dgm:pt>
    <dgm:pt modelId="{3DE6C3F0-CC62-48A5-86F8-182039ADF4BF}">
      <dgm:prSet phldrT="[نص]"/>
      <dgm:spPr/>
      <dgm:t>
        <a:bodyPr/>
        <a:lstStyle/>
        <a:p>
          <a:pPr rtl="1"/>
          <a:r>
            <a:rPr lang="ar-SY" b="1" dirty="0"/>
            <a:t>أحدد أصغر مضاعف مشترك بين العددين</a:t>
          </a:r>
          <a:endParaRPr lang="ar-SA" b="1" dirty="0"/>
        </a:p>
      </dgm:t>
    </dgm:pt>
    <dgm:pt modelId="{C114B415-5E61-42FB-B4B0-CD39CAA3188D}" type="parTrans" cxnId="{0B94C634-72A2-4C23-9535-C29A0441209B}">
      <dgm:prSet/>
      <dgm:spPr/>
      <dgm:t>
        <a:bodyPr/>
        <a:lstStyle/>
        <a:p>
          <a:pPr rtl="1"/>
          <a:endParaRPr lang="ar-SA"/>
        </a:p>
      </dgm:t>
    </dgm:pt>
    <dgm:pt modelId="{217F7222-060E-4A09-A5D8-44F483E6A802}" type="sibTrans" cxnId="{0B94C634-72A2-4C23-9535-C29A0441209B}">
      <dgm:prSet/>
      <dgm:spPr/>
      <dgm:t>
        <a:bodyPr/>
        <a:lstStyle/>
        <a:p>
          <a:pPr rtl="1"/>
          <a:endParaRPr lang="ar-SA"/>
        </a:p>
      </dgm:t>
    </dgm:pt>
    <dgm:pt modelId="{D34448DF-127F-4BA5-9526-262785508C88}">
      <dgm:prSet phldrT="[نص]"/>
      <dgm:spPr>
        <a:solidFill>
          <a:srgbClr val="FF0066"/>
        </a:solidFill>
      </dgm:spPr>
      <dgm:t>
        <a:bodyPr/>
        <a:lstStyle/>
        <a:p>
          <a:pPr rtl="1"/>
          <a:r>
            <a:rPr lang="ar-SY" b="1" dirty="0"/>
            <a:t>أوجد مضاعفات المقام الأول</a:t>
          </a:r>
          <a:endParaRPr lang="ar-SA" b="1" dirty="0"/>
        </a:p>
      </dgm:t>
    </dgm:pt>
    <dgm:pt modelId="{B9EAB48A-C452-4759-B2D8-F8E4272A5756}" type="parTrans" cxnId="{F47FBFEA-102F-4595-BC78-4FD74767555A}">
      <dgm:prSet/>
      <dgm:spPr/>
      <dgm:t>
        <a:bodyPr/>
        <a:lstStyle/>
        <a:p>
          <a:pPr rtl="1"/>
          <a:endParaRPr lang="ar-SA"/>
        </a:p>
      </dgm:t>
    </dgm:pt>
    <dgm:pt modelId="{08C5FFDF-056C-4C2D-A8BB-BCDDE9257E82}" type="sibTrans" cxnId="{F47FBFEA-102F-4595-BC78-4FD74767555A}">
      <dgm:prSet/>
      <dgm:spPr/>
      <dgm:t>
        <a:bodyPr/>
        <a:lstStyle/>
        <a:p>
          <a:pPr rtl="1"/>
          <a:endParaRPr lang="ar-SA"/>
        </a:p>
      </dgm:t>
    </dgm:pt>
    <dgm:pt modelId="{FF877530-1DDC-4A27-8601-0FE0EC3D2CE0}" type="pres">
      <dgm:prSet presAssocID="{2BB32FB8-D8ED-4D2F-816E-764425F6B3D8}" presName="diagram" presStyleCnt="0">
        <dgm:presLayoutVars>
          <dgm:dir val="rev"/>
          <dgm:resizeHandles val="exact"/>
        </dgm:presLayoutVars>
      </dgm:prSet>
      <dgm:spPr/>
    </dgm:pt>
    <dgm:pt modelId="{759B7353-2ECB-4CB9-884C-474ED91AD56C}" type="pres">
      <dgm:prSet presAssocID="{7754960D-6D51-4540-B3B3-0921CD9A265A}" presName="node" presStyleLbl="node1" presStyleIdx="0" presStyleCnt="3">
        <dgm:presLayoutVars>
          <dgm:bulletEnabled val="1"/>
        </dgm:presLayoutVars>
      </dgm:prSet>
      <dgm:spPr/>
    </dgm:pt>
    <dgm:pt modelId="{84048E4D-5F15-445E-B2D1-0E63DDDFE4EF}" type="pres">
      <dgm:prSet presAssocID="{6041EEEC-9CD3-4E2B-8023-E81C92C8EF79}" presName="sibTrans" presStyleLbl="sibTrans2D1" presStyleIdx="0" presStyleCnt="2"/>
      <dgm:spPr/>
    </dgm:pt>
    <dgm:pt modelId="{9C0C8D9E-6252-43C1-9611-F4F3B2A72B56}" type="pres">
      <dgm:prSet presAssocID="{6041EEEC-9CD3-4E2B-8023-E81C92C8EF79}" presName="connectorText" presStyleLbl="sibTrans2D1" presStyleIdx="0" presStyleCnt="2"/>
      <dgm:spPr/>
    </dgm:pt>
    <dgm:pt modelId="{E451B994-14FD-4F8C-978D-20ADE9FA2137}" type="pres">
      <dgm:prSet presAssocID="{C6C4C5A7-8670-45FA-ABC1-A7E0420E3B78}" presName="node" presStyleLbl="node1" presStyleIdx="1" presStyleCnt="3">
        <dgm:presLayoutVars>
          <dgm:bulletEnabled val="1"/>
        </dgm:presLayoutVars>
      </dgm:prSet>
      <dgm:spPr/>
    </dgm:pt>
    <dgm:pt modelId="{EBA616B3-E2F0-496C-9080-3CA6D7813539}" type="pres">
      <dgm:prSet presAssocID="{1B163B29-AB2E-4A54-8EEB-2E35F41D5CB9}" presName="sibTrans" presStyleLbl="sibTrans2D1" presStyleIdx="1" presStyleCnt="2"/>
      <dgm:spPr/>
    </dgm:pt>
    <dgm:pt modelId="{D5C2CD4A-49C3-4154-A2F6-7A4441ECD4C4}" type="pres">
      <dgm:prSet presAssocID="{1B163B29-AB2E-4A54-8EEB-2E35F41D5CB9}" presName="connectorText" presStyleLbl="sibTrans2D1" presStyleIdx="1" presStyleCnt="2"/>
      <dgm:spPr/>
    </dgm:pt>
    <dgm:pt modelId="{0E2633BE-B235-484B-B8D3-D66643B70AF5}" type="pres">
      <dgm:prSet presAssocID="{1D478413-17B5-4735-A283-74479FCF8D06}" presName="node" presStyleLbl="node1" presStyleIdx="2" presStyleCnt="3">
        <dgm:presLayoutVars>
          <dgm:bulletEnabled val="1"/>
        </dgm:presLayoutVars>
      </dgm:prSet>
      <dgm:spPr/>
    </dgm:pt>
  </dgm:ptLst>
  <dgm:cxnLst>
    <dgm:cxn modelId="{DA380E08-D10A-4242-A1EC-943C75F29FDB}" srcId="{2BB32FB8-D8ED-4D2F-816E-764425F6B3D8}" destId="{C6C4C5A7-8670-45FA-ABC1-A7E0420E3B78}" srcOrd="1" destOrd="0" parTransId="{43610656-C722-4E85-8481-69805192E19D}" sibTransId="{1B163B29-AB2E-4A54-8EEB-2E35F41D5CB9}"/>
    <dgm:cxn modelId="{BE011C08-F370-4228-A346-F84D5DDA704A}" type="presOf" srcId="{3DE6C3F0-CC62-48A5-86F8-182039ADF4BF}" destId="{0E2633BE-B235-484B-B8D3-D66643B70AF5}" srcOrd="0" destOrd="1" presId="urn:microsoft.com/office/officeart/2005/8/layout/process5"/>
    <dgm:cxn modelId="{974EE411-3AC0-41DD-B8A3-878F3DF1C7BC}" type="presOf" srcId="{2BB32FB8-D8ED-4D2F-816E-764425F6B3D8}" destId="{FF877530-1DDC-4A27-8601-0FE0EC3D2CE0}" srcOrd="0" destOrd="0" presId="urn:microsoft.com/office/officeart/2005/8/layout/process5"/>
    <dgm:cxn modelId="{82902D2C-4BCD-425A-A383-C41ECB2A47DE}" type="presOf" srcId="{1D478413-17B5-4735-A283-74479FCF8D06}" destId="{0E2633BE-B235-484B-B8D3-D66643B70AF5}" srcOrd="0" destOrd="0" presId="urn:microsoft.com/office/officeart/2005/8/layout/process5"/>
    <dgm:cxn modelId="{0B94C634-72A2-4C23-9535-C29A0441209B}" srcId="{1D478413-17B5-4735-A283-74479FCF8D06}" destId="{3DE6C3F0-CC62-48A5-86F8-182039ADF4BF}" srcOrd="0" destOrd="0" parTransId="{C114B415-5E61-42FB-B4B0-CD39CAA3188D}" sibTransId="{217F7222-060E-4A09-A5D8-44F483E6A802}"/>
    <dgm:cxn modelId="{26D29148-3359-4362-9198-D3B91F67C890}" type="presOf" srcId="{C6C4C5A7-8670-45FA-ABC1-A7E0420E3B78}" destId="{E451B994-14FD-4F8C-978D-20ADE9FA2137}" srcOrd="0" destOrd="0" presId="urn:microsoft.com/office/officeart/2005/8/layout/process5"/>
    <dgm:cxn modelId="{AA8D374D-451C-4274-ACC7-308003C10088}" type="presOf" srcId="{6041EEEC-9CD3-4E2B-8023-E81C92C8EF79}" destId="{9C0C8D9E-6252-43C1-9611-F4F3B2A72B56}" srcOrd="1" destOrd="0" presId="urn:microsoft.com/office/officeart/2005/8/layout/process5"/>
    <dgm:cxn modelId="{D70CDB82-4366-4773-80D2-11CD3541F3D4}" type="presOf" srcId="{D34448DF-127F-4BA5-9526-262785508C88}" destId="{759B7353-2ECB-4CB9-884C-474ED91AD56C}" srcOrd="0" destOrd="1" presId="urn:microsoft.com/office/officeart/2005/8/layout/process5"/>
    <dgm:cxn modelId="{7D28D985-897C-4E9E-8758-484536D2D693}" type="presOf" srcId="{1B163B29-AB2E-4A54-8EEB-2E35F41D5CB9}" destId="{D5C2CD4A-49C3-4154-A2F6-7A4441ECD4C4}" srcOrd="1" destOrd="0" presId="urn:microsoft.com/office/officeart/2005/8/layout/process5"/>
    <dgm:cxn modelId="{432AC089-6834-4890-AB49-B83709608BFF}" type="presOf" srcId="{7754960D-6D51-4540-B3B3-0921CD9A265A}" destId="{759B7353-2ECB-4CB9-884C-474ED91AD56C}" srcOrd="0" destOrd="0" presId="urn:microsoft.com/office/officeart/2005/8/layout/process5"/>
    <dgm:cxn modelId="{FB70C49C-C7F1-4622-8486-AF4DE5C4CBD7}" srcId="{2BB32FB8-D8ED-4D2F-816E-764425F6B3D8}" destId="{7754960D-6D51-4540-B3B3-0921CD9A265A}" srcOrd="0" destOrd="0" parTransId="{CEB0BB0D-D38A-4D78-9F32-0F2DE036C89B}" sibTransId="{6041EEEC-9CD3-4E2B-8023-E81C92C8EF79}"/>
    <dgm:cxn modelId="{14EE2A9F-2436-4927-BC22-10491FF738F1}" type="presOf" srcId="{D29E4A1A-DC4C-4FDA-B4BA-112E3DB164A5}" destId="{E451B994-14FD-4F8C-978D-20ADE9FA2137}" srcOrd="0" destOrd="1" presId="urn:microsoft.com/office/officeart/2005/8/layout/process5"/>
    <dgm:cxn modelId="{9B4604D2-C902-460E-9CFF-7CF23A92218A}" srcId="{2BB32FB8-D8ED-4D2F-816E-764425F6B3D8}" destId="{1D478413-17B5-4735-A283-74479FCF8D06}" srcOrd="2" destOrd="0" parTransId="{A7E88EDA-CC0E-47F7-82D8-C979ED64A95D}" sibTransId="{60B40F94-C649-4720-99CF-021B585D59AD}"/>
    <dgm:cxn modelId="{1436F5D8-6AD8-44E4-BCEE-3AC13F268AD7}" type="presOf" srcId="{1B163B29-AB2E-4A54-8EEB-2E35F41D5CB9}" destId="{EBA616B3-E2F0-496C-9080-3CA6D7813539}" srcOrd="0" destOrd="0" presId="urn:microsoft.com/office/officeart/2005/8/layout/process5"/>
    <dgm:cxn modelId="{B28148DC-F275-4111-8B4B-23B39AC23276}" srcId="{C6C4C5A7-8670-45FA-ABC1-A7E0420E3B78}" destId="{D29E4A1A-DC4C-4FDA-B4BA-112E3DB164A5}" srcOrd="0" destOrd="0" parTransId="{304C2AA5-10B6-4A0D-8209-5E7C7CDD79B4}" sibTransId="{A9F2D199-BD23-43CF-AE8A-A8BD0C1A5356}"/>
    <dgm:cxn modelId="{A9BBE1E6-C574-4A3E-A946-9FEB16A80882}" type="presOf" srcId="{6041EEEC-9CD3-4E2B-8023-E81C92C8EF79}" destId="{84048E4D-5F15-445E-B2D1-0E63DDDFE4EF}" srcOrd="0" destOrd="0" presId="urn:microsoft.com/office/officeart/2005/8/layout/process5"/>
    <dgm:cxn modelId="{F47FBFEA-102F-4595-BC78-4FD74767555A}" srcId="{7754960D-6D51-4540-B3B3-0921CD9A265A}" destId="{D34448DF-127F-4BA5-9526-262785508C88}" srcOrd="0" destOrd="0" parTransId="{B9EAB48A-C452-4759-B2D8-F8E4272A5756}" sibTransId="{08C5FFDF-056C-4C2D-A8BB-BCDDE9257E82}"/>
    <dgm:cxn modelId="{4649348F-F607-4CFE-82D1-C1BCB689531D}" type="presParOf" srcId="{FF877530-1DDC-4A27-8601-0FE0EC3D2CE0}" destId="{759B7353-2ECB-4CB9-884C-474ED91AD56C}" srcOrd="0" destOrd="0" presId="urn:microsoft.com/office/officeart/2005/8/layout/process5"/>
    <dgm:cxn modelId="{ACCB1C63-4BA4-4648-A0A2-A4EECFF080A6}" type="presParOf" srcId="{FF877530-1DDC-4A27-8601-0FE0EC3D2CE0}" destId="{84048E4D-5F15-445E-B2D1-0E63DDDFE4EF}" srcOrd="1" destOrd="0" presId="urn:microsoft.com/office/officeart/2005/8/layout/process5"/>
    <dgm:cxn modelId="{C49312B6-E992-48E0-9111-94FF6B8F1CA8}" type="presParOf" srcId="{84048E4D-5F15-445E-B2D1-0E63DDDFE4EF}" destId="{9C0C8D9E-6252-43C1-9611-F4F3B2A72B56}" srcOrd="0" destOrd="0" presId="urn:microsoft.com/office/officeart/2005/8/layout/process5"/>
    <dgm:cxn modelId="{5D7F6531-09E2-40EB-BA0D-5DA8CB43B968}" type="presParOf" srcId="{FF877530-1DDC-4A27-8601-0FE0EC3D2CE0}" destId="{E451B994-14FD-4F8C-978D-20ADE9FA2137}" srcOrd="2" destOrd="0" presId="urn:microsoft.com/office/officeart/2005/8/layout/process5"/>
    <dgm:cxn modelId="{641BC255-8A48-487B-B991-8C3B81E3A300}" type="presParOf" srcId="{FF877530-1DDC-4A27-8601-0FE0EC3D2CE0}" destId="{EBA616B3-E2F0-496C-9080-3CA6D7813539}" srcOrd="3" destOrd="0" presId="urn:microsoft.com/office/officeart/2005/8/layout/process5"/>
    <dgm:cxn modelId="{243BDE2D-3AC9-4871-BDAC-223A4DAF81A6}" type="presParOf" srcId="{EBA616B3-E2F0-496C-9080-3CA6D7813539}" destId="{D5C2CD4A-49C3-4154-A2F6-7A4441ECD4C4}" srcOrd="0" destOrd="0" presId="urn:microsoft.com/office/officeart/2005/8/layout/process5"/>
    <dgm:cxn modelId="{B7D58DA8-7755-48E1-875D-72AE3DB0552B}" type="presParOf" srcId="{FF877530-1DDC-4A27-8601-0FE0EC3D2CE0}" destId="{0E2633BE-B235-484B-B8D3-D66643B70AF5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B7353-2ECB-4CB9-884C-474ED91AD56C}">
      <dsp:nvSpPr>
        <dsp:cNvPr id="0" name=""/>
        <dsp:cNvSpPr/>
      </dsp:nvSpPr>
      <dsp:spPr>
        <a:xfrm>
          <a:off x="6147488" y="584"/>
          <a:ext cx="3434231" cy="2060539"/>
        </a:xfrm>
        <a:prstGeom prst="roundRect">
          <a:avLst>
            <a:gd name="adj" fmla="val 10000"/>
          </a:avLst>
        </a:prstGeom>
        <a:solidFill>
          <a:srgbClr val="FF006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4100" kern="1200" dirty="0"/>
            <a:t>الخطوة الأولى</a:t>
          </a:r>
          <a:endParaRPr lang="ar-SA" sz="4100" kern="1200" dirty="0"/>
        </a:p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Y" sz="3200" b="1" kern="1200" dirty="0"/>
            <a:t>أوجد مضاعفات المقام الأول</a:t>
          </a:r>
          <a:endParaRPr lang="ar-SA" sz="3200" b="1" kern="1200" dirty="0"/>
        </a:p>
      </dsp:txBody>
      <dsp:txXfrm>
        <a:off x="6207839" y="60935"/>
        <a:ext cx="3313529" cy="1939837"/>
      </dsp:txXfrm>
    </dsp:sp>
    <dsp:sp modelId="{84048E4D-5F15-445E-B2D1-0E63DDDFE4EF}">
      <dsp:nvSpPr>
        <dsp:cNvPr id="0" name=""/>
        <dsp:cNvSpPr/>
      </dsp:nvSpPr>
      <dsp:spPr>
        <a:xfrm rot="10800000">
          <a:off x="5117218" y="605009"/>
          <a:ext cx="728057" cy="851689"/>
        </a:xfrm>
        <a:prstGeom prst="rightArrow">
          <a:avLst>
            <a:gd name="adj1" fmla="val 60000"/>
            <a:gd name="adj2" fmla="val 50000"/>
          </a:avLst>
        </a:prstGeom>
        <a:solidFill>
          <a:srgbClr val="FF006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300" kern="1200"/>
        </a:p>
      </dsp:txBody>
      <dsp:txXfrm rot="10800000">
        <a:off x="5335635" y="775347"/>
        <a:ext cx="509640" cy="511013"/>
      </dsp:txXfrm>
    </dsp:sp>
    <dsp:sp modelId="{E451B994-14FD-4F8C-978D-20ADE9FA2137}">
      <dsp:nvSpPr>
        <dsp:cNvPr id="0" name=""/>
        <dsp:cNvSpPr/>
      </dsp:nvSpPr>
      <dsp:spPr>
        <a:xfrm>
          <a:off x="1339563" y="584"/>
          <a:ext cx="3434231" cy="2060539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4100" kern="1200" dirty="0"/>
            <a:t>الخطوة الثانية</a:t>
          </a:r>
          <a:endParaRPr lang="ar-SA" sz="4100" kern="1200" dirty="0"/>
        </a:p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Y" sz="3200" b="1" kern="1200" dirty="0"/>
            <a:t>أوجد مضاعفات المقام الثاني</a:t>
          </a:r>
          <a:endParaRPr lang="ar-SA" sz="3200" b="1" kern="1200" dirty="0"/>
        </a:p>
      </dsp:txBody>
      <dsp:txXfrm>
        <a:off x="1399914" y="60935"/>
        <a:ext cx="3313529" cy="1939837"/>
      </dsp:txXfrm>
    </dsp:sp>
    <dsp:sp modelId="{EBA616B3-E2F0-496C-9080-3CA6D7813539}">
      <dsp:nvSpPr>
        <dsp:cNvPr id="0" name=""/>
        <dsp:cNvSpPr/>
      </dsp:nvSpPr>
      <dsp:spPr>
        <a:xfrm rot="5400000">
          <a:off x="2692651" y="2301519"/>
          <a:ext cx="728057" cy="851689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300" kern="1200"/>
        </a:p>
      </dsp:txBody>
      <dsp:txXfrm rot="-5400000">
        <a:off x="2801174" y="2363335"/>
        <a:ext cx="511013" cy="509640"/>
      </dsp:txXfrm>
    </dsp:sp>
    <dsp:sp modelId="{0E2633BE-B235-484B-B8D3-D66643B70AF5}">
      <dsp:nvSpPr>
        <dsp:cNvPr id="0" name=""/>
        <dsp:cNvSpPr/>
      </dsp:nvSpPr>
      <dsp:spPr>
        <a:xfrm>
          <a:off x="1339563" y="3434816"/>
          <a:ext cx="3434231" cy="20605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4100" kern="1200" dirty="0"/>
            <a:t>الخطوة الثالثة</a:t>
          </a:r>
          <a:endParaRPr lang="ar-SA" sz="4100" kern="1200" dirty="0"/>
        </a:p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Y" sz="3200" b="1" kern="1200" dirty="0"/>
            <a:t>أحدد أصغر مضاعف مشترك بين العددين</a:t>
          </a:r>
          <a:endParaRPr lang="ar-SA" sz="3200" b="1" kern="1200" dirty="0"/>
        </a:p>
      </dsp:txBody>
      <dsp:txXfrm>
        <a:off x="1399914" y="3495167"/>
        <a:ext cx="3313529" cy="1939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33D8-8D97-4A1C-A4F0-8714A360313A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659E-CFEF-4840-B104-2FA18013E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08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33D8-8D97-4A1C-A4F0-8714A360313A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659E-CFEF-4840-B104-2FA18013E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65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33D8-8D97-4A1C-A4F0-8714A360313A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659E-CFEF-4840-B104-2FA18013E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6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33D8-8D97-4A1C-A4F0-8714A360313A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659E-CFEF-4840-B104-2FA18013E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3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33D8-8D97-4A1C-A4F0-8714A360313A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659E-CFEF-4840-B104-2FA18013E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71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33D8-8D97-4A1C-A4F0-8714A360313A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659E-CFEF-4840-B104-2FA18013E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5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33D8-8D97-4A1C-A4F0-8714A360313A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659E-CFEF-4840-B104-2FA18013E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1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33D8-8D97-4A1C-A4F0-8714A360313A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659E-CFEF-4840-B104-2FA18013E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8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33D8-8D97-4A1C-A4F0-8714A360313A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659E-CFEF-4840-B104-2FA18013E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0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33D8-8D97-4A1C-A4F0-8714A360313A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659E-CFEF-4840-B104-2FA18013E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9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33D8-8D97-4A1C-A4F0-8714A360313A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659E-CFEF-4840-B104-2FA18013E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17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A33D8-8D97-4A1C-A4F0-8714A360313A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D659E-CFEF-4840-B104-2FA18013E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6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 /><Relationship Id="rId3" Type="http://schemas.openxmlformats.org/officeDocument/2006/relationships/diagramLayout" Target="../diagrams/layout1.xml" /><Relationship Id="rId7" Type="http://schemas.openxmlformats.org/officeDocument/2006/relationships/image" Target="../media/image5.pn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Relationship Id="rId5" Type="http://schemas.microsoft.com/office/2007/relationships/hdphoto" Target="../media/hdphoto4.wdp" /><Relationship Id="rId4" Type="http://schemas.openxmlformats.org/officeDocument/2006/relationships/image" Target="../media/image8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لامة الطرح 4"/>
          <p:cNvSpPr/>
          <p:nvPr/>
        </p:nvSpPr>
        <p:spPr>
          <a:xfrm rot="20380520">
            <a:off x="296214" y="4301544"/>
            <a:ext cx="2781837" cy="1596980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زائد 6"/>
          <p:cNvSpPr/>
          <p:nvPr/>
        </p:nvSpPr>
        <p:spPr>
          <a:xfrm>
            <a:off x="9362941" y="483230"/>
            <a:ext cx="2305318" cy="1661375"/>
          </a:xfrm>
          <a:prstGeom prst="mathPlus">
            <a:avLst/>
          </a:prstGeom>
          <a:solidFill>
            <a:srgbClr val="99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ضرب 7"/>
          <p:cNvSpPr/>
          <p:nvPr/>
        </p:nvSpPr>
        <p:spPr>
          <a:xfrm>
            <a:off x="7456868" y="4668591"/>
            <a:ext cx="2434107" cy="2189409"/>
          </a:xfrm>
          <a:prstGeom prst="mathMultiply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يساوي 8"/>
          <p:cNvSpPr/>
          <p:nvPr/>
        </p:nvSpPr>
        <p:spPr>
          <a:xfrm>
            <a:off x="3721995" y="4868213"/>
            <a:ext cx="3155324" cy="1365161"/>
          </a:xfrm>
          <a:prstGeom prst="mathEqua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لا يساوي 9"/>
          <p:cNvSpPr/>
          <p:nvPr/>
        </p:nvSpPr>
        <p:spPr>
          <a:xfrm>
            <a:off x="9362941" y="4123477"/>
            <a:ext cx="2987898" cy="1375802"/>
          </a:xfrm>
          <a:prstGeom prst="mathNotEqual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التقسيم 5"/>
          <p:cNvSpPr/>
          <p:nvPr/>
        </p:nvSpPr>
        <p:spPr>
          <a:xfrm rot="1903818">
            <a:off x="6363381" y="450475"/>
            <a:ext cx="2186974" cy="1493949"/>
          </a:xfrm>
          <a:prstGeom prst="mathDivide">
            <a:avLst>
              <a:gd name="adj1" fmla="val 18642"/>
              <a:gd name="adj2" fmla="val 7808"/>
              <a:gd name="adj3" fmla="val 1176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مجموعة 15"/>
          <p:cNvGrpSpPr/>
          <p:nvPr/>
        </p:nvGrpSpPr>
        <p:grpSpPr>
          <a:xfrm>
            <a:off x="-8029875" y="187902"/>
            <a:ext cx="7682145" cy="4439925"/>
            <a:chOff x="-7682144" y="-501513"/>
            <a:chExt cx="7682145" cy="4439925"/>
          </a:xfrm>
        </p:grpSpPr>
        <p:sp>
          <p:nvSpPr>
            <p:cNvPr id="4" name="مستطيل ذو زوايا قطرية مخدوشة 3"/>
            <p:cNvSpPr/>
            <p:nvPr/>
          </p:nvSpPr>
          <p:spPr>
            <a:xfrm>
              <a:off x="-6941712" y="1197449"/>
              <a:ext cx="6941713" cy="2740963"/>
            </a:xfrm>
            <a:prstGeom prst="snip2Diag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4800" b="1" dirty="0"/>
                <a:t>إيجاد المقام المشترك الأصغر</a:t>
              </a:r>
              <a:endParaRPr lang="en-US" sz="4800" b="1" dirty="0"/>
            </a:p>
          </p:txBody>
        </p:sp>
        <p:pic>
          <p:nvPicPr>
            <p:cNvPr id="11" name="صورة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78" b="89778" l="977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82144" y="-501513"/>
              <a:ext cx="2532063" cy="2532063"/>
            </a:xfrm>
            <a:prstGeom prst="rect">
              <a:avLst/>
            </a:prstGeom>
          </p:spPr>
        </p:pic>
      </p:grpSp>
      <p:sp>
        <p:nvSpPr>
          <p:cNvPr id="17" name="مستطيل ذو زاويتين مستديرتين في نفس الجانب 16"/>
          <p:cNvSpPr/>
          <p:nvPr/>
        </p:nvSpPr>
        <p:spPr>
          <a:xfrm>
            <a:off x="105467" y="6233374"/>
            <a:ext cx="3036980" cy="624626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dirty="0"/>
              <a:t>اسم الطالب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3855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0.72096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4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يساوي 71"/>
          <p:cNvSpPr/>
          <p:nvPr/>
        </p:nvSpPr>
        <p:spPr>
          <a:xfrm>
            <a:off x="16349901" y="7290575"/>
            <a:ext cx="416569" cy="385204"/>
          </a:xfrm>
          <a:prstGeom prst="mathEqua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77" name="صورة 7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2" b="100000" l="4310" r="974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7916" y="4927470"/>
            <a:ext cx="2209800" cy="2066925"/>
          </a:xfrm>
          <a:prstGeom prst="rect">
            <a:avLst/>
          </a:prstGeom>
        </p:spPr>
      </p:pic>
      <p:grpSp>
        <p:nvGrpSpPr>
          <p:cNvPr id="82" name="مجموعة 81"/>
          <p:cNvGrpSpPr/>
          <p:nvPr/>
        </p:nvGrpSpPr>
        <p:grpSpPr>
          <a:xfrm>
            <a:off x="2929498" y="4174672"/>
            <a:ext cx="8807004" cy="2127867"/>
            <a:chOff x="4767194" y="3442051"/>
            <a:chExt cx="3638828" cy="2127867"/>
          </a:xfrm>
          <a:solidFill>
            <a:srgbClr val="8DC53E"/>
          </a:solidFill>
        </p:grpSpPr>
        <p:sp>
          <p:nvSpPr>
            <p:cNvPr id="41" name="خماسي 40"/>
            <p:cNvSpPr/>
            <p:nvPr/>
          </p:nvSpPr>
          <p:spPr>
            <a:xfrm>
              <a:off x="5180999" y="4105728"/>
              <a:ext cx="3225023" cy="1338756"/>
            </a:xfrm>
            <a:prstGeom prst="homePlat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800" dirty="0"/>
                <a:t>المضاعف المشترك الأصغر يرمز له ( م . م . أ)</a:t>
              </a:r>
            </a:p>
            <a:p>
              <a:pPr algn="ctr"/>
              <a:r>
                <a:rPr lang="ar-SY" sz="2800" dirty="0"/>
                <a:t>هو أصغر عدد يكون مضاعفا مشتركا لعددين مختلفين أو أكثر</a:t>
              </a:r>
              <a:endParaRPr lang="en-US" sz="2800" dirty="0"/>
            </a:p>
          </p:txBody>
        </p:sp>
        <p:pic>
          <p:nvPicPr>
            <p:cNvPr id="78" name="صورة 7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194" y="3442051"/>
              <a:ext cx="838478" cy="2127867"/>
            </a:xfrm>
            <a:prstGeom prst="rect">
              <a:avLst/>
            </a:prstGeom>
            <a:noFill/>
          </p:spPr>
        </p:pic>
      </p:grpSp>
      <p:sp>
        <p:nvSpPr>
          <p:cNvPr id="4" name="مربع نص 3"/>
          <p:cNvSpPr txBox="1"/>
          <p:nvPr/>
        </p:nvSpPr>
        <p:spPr>
          <a:xfrm>
            <a:off x="3425915" y="374175"/>
            <a:ext cx="8420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2800" b="1" dirty="0"/>
              <a:t>يمكنك إيجاد مضاعفات أي عدد بالضرب في 1 ، 2 ،3  ،4  ، 5 ،.......</a:t>
            </a:r>
            <a:endParaRPr lang="en-US" sz="2800" b="1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2803149" y="945776"/>
            <a:ext cx="9151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2800" b="1" dirty="0">
                <a:solidFill>
                  <a:srgbClr val="FF0000"/>
                </a:solidFill>
              </a:rPr>
              <a:t>مضاعفات العدد 2 </a:t>
            </a:r>
            <a:r>
              <a:rPr lang="ar-SY" sz="2800" b="1" dirty="0"/>
              <a:t>هي 2 ، 4  ، 6 ،  8  ، 10 ، 12 ، 14 ، 16 ، 18 ، ....</a:t>
            </a:r>
            <a:endParaRPr lang="en-US" sz="2800" b="1" dirty="0"/>
          </a:p>
        </p:txBody>
      </p:sp>
      <p:sp>
        <p:nvSpPr>
          <p:cNvPr id="42" name="مربع نص 41"/>
          <p:cNvSpPr txBox="1"/>
          <p:nvPr/>
        </p:nvSpPr>
        <p:spPr>
          <a:xfrm>
            <a:off x="1968068" y="1649505"/>
            <a:ext cx="9966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2800" b="1" dirty="0">
                <a:solidFill>
                  <a:srgbClr val="FF0000"/>
                </a:solidFill>
              </a:rPr>
              <a:t>مضاعفات العدد 3 </a:t>
            </a:r>
            <a:r>
              <a:rPr lang="ar-SY" sz="2800" b="1" dirty="0"/>
              <a:t>هي 3 ، 6  ، 9 ،  12  ، 15 ، 18 ، 21 ، 24 ، 27 ، 30 ،....</a:t>
            </a:r>
            <a:endParaRPr lang="en-US" sz="2800" b="1" dirty="0"/>
          </a:p>
        </p:txBody>
      </p:sp>
      <p:sp>
        <p:nvSpPr>
          <p:cNvPr id="5" name="شكل بيضاوي 4"/>
          <p:cNvSpPr/>
          <p:nvPr/>
        </p:nvSpPr>
        <p:spPr>
          <a:xfrm>
            <a:off x="7849719" y="945776"/>
            <a:ext cx="443752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شكل بيضاوي 42"/>
          <p:cNvSpPr/>
          <p:nvPr/>
        </p:nvSpPr>
        <p:spPr>
          <a:xfrm>
            <a:off x="8431584" y="1612430"/>
            <a:ext cx="443752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شكل بيضاوي 43"/>
          <p:cNvSpPr/>
          <p:nvPr/>
        </p:nvSpPr>
        <p:spPr>
          <a:xfrm>
            <a:off x="5822854" y="945776"/>
            <a:ext cx="443752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شكل بيضاوي 44"/>
          <p:cNvSpPr/>
          <p:nvPr/>
        </p:nvSpPr>
        <p:spPr>
          <a:xfrm>
            <a:off x="7096109" y="1636058"/>
            <a:ext cx="443752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شكل بيضاوي 45"/>
          <p:cNvSpPr/>
          <p:nvPr/>
        </p:nvSpPr>
        <p:spPr>
          <a:xfrm>
            <a:off x="3708027" y="945776"/>
            <a:ext cx="443752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شكل بيضاوي 46"/>
          <p:cNvSpPr/>
          <p:nvPr/>
        </p:nvSpPr>
        <p:spPr>
          <a:xfrm>
            <a:off x="5608259" y="1649505"/>
            <a:ext cx="443752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مربع نص 47"/>
          <p:cNvSpPr txBox="1"/>
          <p:nvPr/>
        </p:nvSpPr>
        <p:spPr>
          <a:xfrm>
            <a:off x="3274847" y="2387354"/>
            <a:ext cx="8637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2800" b="1" dirty="0"/>
              <a:t>ألاحظ هناك مضاعفات مشتركة للعددين 2 ، 3 هي 6 و 12 و 18 ........</a:t>
            </a:r>
            <a:endParaRPr lang="en-US" sz="2800" b="1" dirty="0"/>
          </a:p>
        </p:txBody>
      </p:sp>
      <p:sp>
        <p:nvSpPr>
          <p:cNvPr id="7" name="مستطيل 6"/>
          <p:cNvSpPr/>
          <p:nvPr/>
        </p:nvSpPr>
        <p:spPr>
          <a:xfrm>
            <a:off x="585788" y="247732"/>
            <a:ext cx="11369226" cy="6410243"/>
          </a:xfrm>
          <a:prstGeom prst="rect">
            <a:avLst/>
          </a:prstGeom>
          <a:noFill/>
          <a:ln w="57150">
            <a:solidFill>
              <a:srgbClr val="F8A9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مربع نص 48"/>
          <p:cNvSpPr txBox="1"/>
          <p:nvPr/>
        </p:nvSpPr>
        <p:spPr>
          <a:xfrm>
            <a:off x="1026973" y="3252193"/>
            <a:ext cx="10819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800" b="1" dirty="0"/>
              <a:t>العدد 6 هو أصغر المضاعفات المشتركة للعددين 2 ،3 ، و يسمى</a:t>
            </a:r>
          </a:p>
          <a:p>
            <a:r>
              <a:rPr lang="ar-SY" sz="2800" b="1" dirty="0"/>
              <a:t> </a:t>
            </a:r>
            <a:r>
              <a:rPr lang="ar-SY" sz="2800" b="1" dirty="0">
                <a:solidFill>
                  <a:srgbClr val="FF0000"/>
                </a:solidFill>
              </a:rPr>
              <a:t>المضاعف المشترك الأصغر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0" name="صورة 4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17098" r="32539" b="15840"/>
          <a:stretch/>
        </p:blipFill>
        <p:spPr>
          <a:xfrm>
            <a:off x="-107569" y="1511830"/>
            <a:ext cx="2562403" cy="538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007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0" grpId="0"/>
      <p:bldP spid="42" grpId="0"/>
      <p:bldP spid="5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7" grpId="0" animBg="1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2044966" y="282826"/>
            <a:ext cx="8470006" cy="718120"/>
          </a:xfrm>
          <a:prstGeom prst="roundRect">
            <a:avLst/>
          </a:prstGeom>
          <a:solidFill>
            <a:srgbClr val="99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ar-SY" sz="2800" b="1" dirty="0"/>
              <a:t>خطوات إيجاد أصغر مقام مشترك لكسرين</a:t>
            </a:r>
            <a:endParaRPr lang="en-US" sz="2800" b="1" dirty="0"/>
          </a:p>
        </p:txBody>
      </p:sp>
      <p:graphicFrame>
        <p:nvGraphicFramePr>
          <p:cNvPr id="13" name="رسم تخطيطي 12"/>
          <p:cNvGraphicFramePr/>
          <p:nvPr>
            <p:extLst>
              <p:ext uri="{D42A27DB-BD31-4B8C-83A1-F6EECF244321}">
                <p14:modId xmlns:p14="http://schemas.microsoft.com/office/powerpoint/2010/main" val="2200917320"/>
              </p:ext>
            </p:extLst>
          </p:nvPr>
        </p:nvGraphicFramePr>
        <p:xfrm>
          <a:off x="862885" y="1171978"/>
          <a:ext cx="10921284" cy="5495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صورة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28" b="99248" l="0" r="100000">
                        <a14:foregroundMark x1="36316" y1="95489" x2="50000" y2="89850"/>
                        <a14:foregroundMark x1="65263" y1="89098" x2="80000" y2="973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925" y="3084877"/>
            <a:ext cx="2695088" cy="377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1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-0.60248 -0.010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3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59B7353-2ECB-4CB9-884C-474ED91AD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3">
                                            <p:graphicEl>
                                              <a:dgm id="{759B7353-2ECB-4CB9-884C-474ED91AD5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4048E4D-5F15-445E-B2D1-0E63DDDFE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3">
                                            <p:graphicEl>
                                              <a:dgm id="{84048E4D-5F15-445E-B2D1-0E63DDDFE4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451B994-14FD-4F8C-978D-20ADE9FA2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3">
                                            <p:graphicEl>
                                              <a:dgm id="{E451B994-14FD-4F8C-978D-20ADE9FA21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BA616B3-E2F0-496C-9080-3CA6D7813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3">
                                            <p:graphicEl>
                                              <a:dgm id="{EBA616B3-E2F0-496C-9080-3CA6D78135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E2633BE-B235-484B-B8D3-D66643B70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3">
                                            <p:graphicEl>
                                              <a:dgm id="{0E2633BE-B235-484B-B8D3-D66643B70A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13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2020550" y="0"/>
            <a:ext cx="1864754" cy="718120"/>
          </a:xfrm>
          <a:prstGeom prst="roundRect">
            <a:avLst/>
          </a:prstGeom>
          <a:solidFill>
            <a:srgbClr val="99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ar-SY" sz="2800" b="1" dirty="0"/>
              <a:t>الأمثلة</a:t>
            </a:r>
            <a:endParaRPr lang="en-US" sz="2800" b="1" dirty="0"/>
          </a:p>
        </p:txBody>
      </p:sp>
      <p:sp>
        <p:nvSpPr>
          <p:cNvPr id="3" name="مربع نص 2"/>
          <p:cNvSpPr txBox="1"/>
          <p:nvPr/>
        </p:nvSpPr>
        <p:spPr>
          <a:xfrm>
            <a:off x="5107873" y="897071"/>
            <a:ext cx="6769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2800" b="1" dirty="0"/>
              <a:t>أوجد المقام المشترك الأصغر لكل زوج من الكسور التالية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ربع نص 3"/>
              <p:cNvSpPr txBox="1"/>
              <p:nvPr/>
            </p:nvSpPr>
            <p:spPr>
              <a:xfrm>
                <a:off x="9458325" y="1245246"/>
                <a:ext cx="2257425" cy="98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SY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ar-SY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ar-SY" sz="4000" b="1" dirty="0"/>
                  <a:t>   ،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SY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ar-SY" sz="4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SY" sz="4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4" name="مربع نص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325" y="1245246"/>
                <a:ext cx="2257425" cy="981423"/>
              </a:xfrm>
              <a:prstGeom prst="rect">
                <a:avLst/>
              </a:prstGeom>
              <a:blipFill>
                <a:blip r:embed="rId2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"/>
              <p:cNvSpPr txBox="1"/>
              <p:nvPr/>
            </p:nvSpPr>
            <p:spPr>
              <a:xfrm>
                <a:off x="9620250" y="3814983"/>
                <a:ext cx="2257425" cy="98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SY" sz="4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ar-SY" sz="40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ar-SY" sz="4000" b="1" dirty="0"/>
                  <a:t>   ،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SY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ar-SY" sz="4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SY" sz="4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5" name="مربع نص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250" y="3814983"/>
                <a:ext cx="2257425" cy="981423"/>
              </a:xfrm>
              <a:prstGeom prst="rect">
                <a:avLst/>
              </a:prstGeom>
              <a:blipFill>
                <a:blip r:embed="rId3"/>
                <a:stretch>
                  <a:fillRect b="-1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مربع نص 5"/>
          <p:cNvSpPr txBox="1"/>
          <p:nvPr/>
        </p:nvSpPr>
        <p:spPr>
          <a:xfrm>
            <a:off x="2725810" y="2225222"/>
            <a:ext cx="9151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2800" b="1" dirty="0">
                <a:solidFill>
                  <a:srgbClr val="FF0000"/>
                </a:solidFill>
              </a:rPr>
              <a:t>مضاعفات العدد 2 </a:t>
            </a:r>
            <a:r>
              <a:rPr lang="ar-SY" sz="2800" b="1" dirty="0"/>
              <a:t>هي 2 ، 4  ، 6 ،  8  ، 10 ، 12 ، 14 ، 16 ، 18 ، ....</a:t>
            </a:r>
            <a:endParaRPr lang="en-US" sz="28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4296830" y="2840826"/>
            <a:ext cx="7513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2800" b="1" dirty="0">
                <a:solidFill>
                  <a:srgbClr val="FF0000"/>
                </a:solidFill>
              </a:rPr>
              <a:t>مضاعفات العدد 5 </a:t>
            </a:r>
            <a:r>
              <a:rPr lang="ar-SY" sz="2800" b="1" dirty="0"/>
              <a:t>هي 5 ، 10  ، 15 ،  20  ، 25 ، 30، ....</a:t>
            </a:r>
            <a:endParaRPr lang="en-US" sz="280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1057838" y="3291763"/>
            <a:ext cx="10819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800" b="1" dirty="0">
                <a:solidFill>
                  <a:srgbClr val="FF0000"/>
                </a:solidFill>
              </a:rPr>
              <a:t>المضاعف المشترك الأصغر للعددين 2 و5 هو </a:t>
            </a:r>
            <a:r>
              <a:rPr lang="ar-SY" sz="2800" b="1" dirty="0"/>
              <a:t>10</a:t>
            </a:r>
            <a:endParaRPr lang="en-US" sz="28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5532877" y="4692197"/>
            <a:ext cx="6487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2800" b="1" dirty="0">
                <a:solidFill>
                  <a:srgbClr val="FF0000"/>
                </a:solidFill>
              </a:rPr>
              <a:t>مضاعفات العدد 12 </a:t>
            </a:r>
            <a:r>
              <a:rPr lang="ar-SY" sz="2800" b="1" dirty="0"/>
              <a:t>هي 12 ، 24  ، 36 ،  48 ، ....</a:t>
            </a:r>
            <a:endParaRPr lang="en-US" sz="28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5106478" y="5252387"/>
            <a:ext cx="6914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2800" b="1" dirty="0">
                <a:solidFill>
                  <a:srgbClr val="FF0000"/>
                </a:solidFill>
              </a:rPr>
              <a:t>مضاعفات العدد 6 </a:t>
            </a:r>
            <a:r>
              <a:rPr lang="ar-SY" sz="2800" b="1" dirty="0"/>
              <a:t>هي 6 ، 12  ، 18 ،  24  ، 30، ....</a:t>
            </a:r>
            <a:endParaRPr lang="en-US" sz="28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1372163" y="5812577"/>
            <a:ext cx="10819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800" b="1" dirty="0">
                <a:solidFill>
                  <a:srgbClr val="FF0000"/>
                </a:solidFill>
              </a:rPr>
              <a:t>المضاعف المشترك الأصغر للعددين 12 و6هو </a:t>
            </a:r>
            <a:r>
              <a:rPr lang="ar-SY" sz="2800" b="1" dirty="0"/>
              <a:t>12</a:t>
            </a:r>
            <a:endParaRPr lang="en-US" sz="2800" b="1" dirty="0"/>
          </a:p>
        </p:txBody>
      </p:sp>
      <p:sp>
        <p:nvSpPr>
          <p:cNvPr id="13" name="شكل بيضاوي 12"/>
          <p:cNvSpPr/>
          <p:nvPr/>
        </p:nvSpPr>
        <p:spPr>
          <a:xfrm>
            <a:off x="6372226" y="2231535"/>
            <a:ext cx="532836" cy="5169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شكل بيضاوي 13"/>
          <p:cNvSpPr/>
          <p:nvPr/>
        </p:nvSpPr>
        <p:spPr>
          <a:xfrm>
            <a:off x="8096491" y="2811595"/>
            <a:ext cx="532836" cy="5169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شكل بيضاوي 14"/>
          <p:cNvSpPr/>
          <p:nvPr/>
        </p:nvSpPr>
        <p:spPr>
          <a:xfrm>
            <a:off x="8638571" y="4733093"/>
            <a:ext cx="532836" cy="5169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شكل بيضاوي 15"/>
          <p:cNvSpPr/>
          <p:nvPr/>
        </p:nvSpPr>
        <p:spPr>
          <a:xfrm>
            <a:off x="8362909" y="5215417"/>
            <a:ext cx="532836" cy="5169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6" b="99306" l="0" r="33906">
                        <a14:foregroundMark x1="23750" y1="14028" x2="14063" y2="93889"/>
                        <a14:foregroundMark x1="9688" y1="40694" x2="30234" y2="99583"/>
                        <a14:foregroundMark x1="30234" y1="2083" x2="9375" y2="20833"/>
                        <a14:foregroundMark x1="9375" y1="20833" x2="10547" y2="21389"/>
                        <a14:foregroundMark x1="15547" y1="7778" x2="25781" y2="34861"/>
                        <a14:foregroundMark x1="26094" y1="13611" x2="16719" y2="34861"/>
                        <a14:foregroundMark x1="15234" y1="50556" x2="6172" y2="78194"/>
                        <a14:foregroundMark x1="23750" y1="32361" x2="32813" y2="91250"/>
                        <a14:foregroundMark x1="20234" y1="3611" x2="27578" y2="26111"/>
                        <a14:foregroundMark x1="27891" y1="4167" x2="14688" y2="4167"/>
                        <a14:foregroundMark x1="13750" y1="12083" x2="29063" y2="340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103"/>
          <a:stretch/>
        </p:blipFill>
        <p:spPr>
          <a:xfrm>
            <a:off x="-494100" y="2611065"/>
            <a:ext cx="3787426" cy="437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8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-0.12396 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E4CF1D-8303-4C28-8204-AF27FA3A6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BA03B2A-E903-4957-A219-A3BADE2BD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472D628-8C2C-4F4A-BBCD-DE26ECD536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3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243</Words>
  <Application>Microsoft Office PowerPoint</Application>
  <PresentationFormat>شاشة عريضة</PresentationFormat>
  <Paragraphs>27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dmmrb1991@gmail.com</cp:lastModifiedBy>
  <cp:revision>27</cp:revision>
  <dcterms:created xsi:type="dcterms:W3CDTF">2021-03-16T21:19:49Z</dcterms:created>
  <dcterms:modified xsi:type="dcterms:W3CDTF">2021-03-27T11:48:13Z</dcterms:modified>
</cp:coreProperties>
</file>