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398" r:id="rId3"/>
    <p:sldId id="426" r:id="rId4"/>
    <p:sldId id="428" r:id="rId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054" y="2753630"/>
            <a:ext cx="1598887" cy="734488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11658" y="660007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189" y="118272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4917" y="1146679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341" y="1470974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الإتزان ومركز الجاذبية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90425" y="2195561"/>
              <a:ext cx="1460638" cy="613405"/>
              <a:chOff x="3602064" y="5653352"/>
              <a:chExt cx="1460638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29959" y="5897425"/>
                <a:ext cx="14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المادة والطاقة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189" y="1124112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2D4CB226-F877-4EB7-A865-F98099084D18}"/>
              </a:ext>
            </a:extLst>
          </p:cNvPr>
          <p:cNvSpPr txBox="1"/>
          <p:nvPr/>
        </p:nvSpPr>
        <p:spPr>
          <a:xfrm>
            <a:off x="4737581" y="17360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المادة والطاقة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DC715143-7334-470B-A014-DCB2A29EA980}"/>
              </a:ext>
            </a:extLst>
          </p:cNvPr>
          <p:cNvSpPr/>
          <p:nvPr/>
        </p:nvSpPr>
        <p:spPr>
          <a:xfrm rot="21082034">
            <a:off x="7515554" y="1492843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0A29B1CB-0A61-4957-8A39-3368BF16DD12}"/>
              </a:ext>
            </a:extLst>
          </p:cNvPr>
          <p:cNvSpPr/>
          <p:nvPr/>
        </p:nvSpPr>
        <p:spPr>
          <a:xfrm>
            <a:off x="7477009" y="1134186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59">
            <a:extLst>
              <a:ext uri="{FF2B5EF4-FFF2-40B4-BE49-F238E27FC236}">
                <a16:creationId xmlns:a16="http://schemas.microsoft.com/office/drawing/2014/main" id="{4EA138CA-3174-4A1E-B29D-AB97F593DFA7}"/>
              </a:ext>
            </a:extLst>
          </p:cNvPr>
          <p:cNvGrpSpPr/>
          <p:nvPr/>
        </p:nvGrpSpPr>
        <p:grpSpPr>
          <a:xfrm>
            <a:off x="7663693" y="1151708"/>
            <a:ext cx="4301424" cy="735564"/>
            <a:chOff x="3423368" y="772265"/>
            <a:chExt cx="4301424" cy="735564"/>
          </a:xfrm>
        </p:grpSpPr>
        <p:sp>
          <p:nvSpPr>
            <p:cNvPr id="47" name="TextBox 7">
              <a:extLst>
                <a:ext uri="{FF2B5EF4-FFF2-40B4-BE49-F238E27FC236}">
                  <a16:creationId xmlns:a16="http://schemas.microsoft.com/office/drawing/2014/main" id="{AD477DF3-888F-41F5-9B7C-6DE0F2181350}"/>
                </a:ext>
              </a:extLst>
            </p:cNvPr>
            <p:cNvSpPr txBox="1"/>
            <p:nvPr/>
          </p:nvSpPr>
          <p:spPr>
            <a:xfrm>
              <a:off x="3423368" y="772265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48" name="TextBox 8">
              <a:extLst>
                <a:ext uri="{FF2B5EF4-FFF2-40B4-BE49-F238E27FC236}">
                  <a16:creationId xmlns:a16="http://schemas.microsoft.com/office/drawing/2014/main" id="{E23CA44F-3E8E-4AD3-B2C9-F0F26A5D32E6}"/>
                </a:ext>
              </a:extLst>
            </p:cNvPr>
            <p:cNvSpPr txBox="1"/>
            <p:nvPr/>
          </p:nvSpPr>
          <p:spPr>
            <a:xfrm>
              <a:off x="3539437" y="799943"/>
              <a:ext cx="41853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فإذا كانت محصلة القوة المؤثرة على الجسم مساوية للصفر كان الجسم متزناً.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2" name="Rectangle 11">
            <a:extLst>
              <a:ext uri="{FF2B5EF4-FFF2-40B4-BE49-F238E27FC236}">
                <a16:creationId xmlns:a16="http://schemas.microsoft.com/office/drawing/2014/main" id="{5F8E7BAA-5CCB-4606-BC90-892E615315DF}"/>
              </a:ext>
            </a:extLst>
          </p:cNvPr>
          <p:cNvSpPr/>
          <p:nvPr/>
        </p:nvSpPr>
        <p:spPr>
          <a:xfrm rot="21082034">
            <a:off x="7515554" y="2647049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12">
            <a:extLst>
              <a:ext uri="{FF2B5EF4-FFF2-40B4-BE49-F238E27FC236}">
                <a16:creationId xmlns:a16="http://schemas.microsoft.com/office/drawing/2014/main" id="{A399D4D5-423F-446A-BC08-BD9572F7FFE0}"/>
              </a:ext>
            </a:extLst>
          </p:cNvPr>
          <p:cNvSpPr/>
          <p:nvPr/>
        </p:nvSpPr>
        <p:spPr>
          <a:xfrm>
            <a:off x="7477009" y="2288392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60">
            <a:extLst>
              <a:ext uri="{FF2B5EF4-FFF2-40B4-BE49-F238E27FC236}">
                <a16:creationId xmlns:a16="http://schemas.microsoft.com/office/drawing/2014/main" id="{13F6EF0A-E56E-4AA9-A20C-13FBFADA2B5C}"/>
              </a:ext>
            </a:extLst>
          </p:cNvPr>
          <p:cNvGrpSpPr/>
          <p:nvPr/>
        </p:nvGrpSpPr>
        <p:grpSpPr>
          <a:xfrm>
            <a:off x="7615937" y="2350973"/>
            <a:ext cx="4349179" cy="856739"/>
            <a:chOff x="3375612" y="1971530"/>
            <a:chExt cx="4349179" cy="856739"/>
          </a:xfrm>
        </p:grpSpPr>
        <p:sp>
          <p:nvSpPr>
            <p:cNvPr id="55" name="TextBox 13">
              <a:extLst>
                <a:ext uri="{FF2B5EF4-FFF2-40B4-BE49-F238E27FC236}">
                  <a16:creationId xmlns:a16="http://schemas.microsoft.com/office/drawing/2014/main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14">
              <a:extLst>
                <a:ext uri="{FF2B5EF4-FFF2-40B4-BE49-F238E27FC236}">
                  <a16:creationId xmlns:a16="http://schemas.microsoft.com/office/drawing/2014/main" id="{8BAC45BA-CA7A-4AEE-94B2-AC4CD7A9171A}"/>
                </a:ext>
              </a:extLst>
            </p:cNvPr>
            <p:cNvSpPr txBox="1"/>
            <p:nvPr/>
          </p:nvSpPr>
          <p:spPr>
            <a:xfrm>
              <a:off x="3375612" y="2120383"/>
              <a:ext cx="43491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الوزن هو قوة جذب الأرض للأجسام، وتؤثر دائماً  في اتجاه مركز الأرض</a:t>
              </a:r>
            </a:p>
          </p:txBody>
        </p:sp>
      </p:grpSp>
      <p:sp>
        <p:nvSpPr>
          <p:cNvPr id="57" name="Rectangle 16">
            <a:extLst>
              <a:ext uri="{FF2B5EF4-FFF2-40B4-BE49-F238E27FC236}">
                <a16:creationId xmlns:a16="http://schemas.microsoft.com/office/drawing/2014/main" id="{6C6C2728-C084-4615-B21B-DBBE26CA6A30}"/>
              </a:ext>
            </a:extLst>
          </p:cNvPr>
          <p:cNvSpPr/>
          <p:nvPr/>
        </p:nvSpPr>
        <p:spPr>
          <a:xfrm rot="21082034">
            <a:off x="7515554" y="3801255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: Rounded Corners 17">
            <a:extLst>
              <a:ext uri="{FF2B5EF4-FFF2-40B4-BE49-F238E27FC236}">
                <a16:creationId xmlns:a16="http://schemas.microsoft.com/office/drawing/2014/main" id="{710881B9-4B7B-476E-A7EF-0C95EC8A57AB}"/>
              </a:ext>
            </a:extLst>
          </p:cNvPr>
          <p:cNvSpPr/>
          <p:nvPr/>
        </p:nvSpPr>
        <p:spPr>
          <a:xfrm>
            <a:off x="7477009" y="3442598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1">
            <a:extLst>
              <a:ext uri="{FF2B5EF4-FFF2-40B4-BE49-F238E27FC236}">
                <a16:creationId xmlns:a16="http://schemas.microsoft.com/office/drawing/2014/main" id="{75F3C733-71E4-4E72-BE62-9EFF13C79B13}"/>
              </a:ext>
            </a:extLst>
          </p:cNvPr>
          <p:cNvGrpSpPr/>
          <p:nvPr/>
        </p:nvGrpSpPr>
        <p:grpSpPr>
          <a:xfrm>
            <a:off x="7346661" y="3552825"/>
            <a:ext cx="4540673" cy="710532"/>
            <a:chOff x="3106336" y="3173382"/>
            <a:chExt cx="4540673" cy="710532"/>
          </a:xfrm>
        </p:grpSpPr>
        <p:sp>
          <p:nvSpPr>
            <p:cNvPr id="64" name="TextBox 18">
              <a:extLst>
                <a:ext uri="{FF2B5EF4-FFF2-40B4-BE49-F238E27FC236}">
                  <a16:creationId xmlns:a16="http://schemas.microsoft.com/office/drawing/2014/main" id="{81D17D86-7F05-4460-9CAB-C152328013D4}"/>
                </a:ext>
              </a:extLst>
            </p:cNvPr>
            <p:cNvSpPr txBox="1"/>
            <p:nvPr/>
          </p:nvSpPr>
          <p:spPr>
            <a:xfrm>
              <a:off x="3212897" y="3173382"/>
              <a:ext cx="41530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للوزن وحدة قياس هي وحدة قياس القوة نيوتن</a:t>
              </a:r>
            </a:p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يمكننا قياس وزن الأجسام بالميزان الزنبركي</a:t>
              </a:r>
            </a:p>
          </p:txBody>
        </p:sp>
        <p:sp>
          <p:nvSpPr>
            <p:cNvPr id="65" name="TextBox 19">
              <a:extLst>
                <a:ext uri="{FF2B5EF4-FFF2-40B4-BE49-F238E27FC236}">
                  <a16:creationId xmlns:a16="http://schemas.microsoft.com/office/drawing/2014/main" id="{0EA783C4-D918-40E1-A98A-483B161B04D2}"/>
                </a:ext>
              </a:extLst>
            </p:cNvPr>
            <p:cNvSpPr txBox="1"/>
            <p:nvPr/>
          </p:nvSpPr>
          <p:spPr>
            <a:xfrm>
              <a:off x="3106336" y="3514582"/>
              <a:ext cx="4540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69" name="Rectangle 21">
            <a:extLst>
              <a:ext uri="{FF2B5EF4-FFF2-40B4-BE49-F238E27FC236}">
                <a16:creationId xmlns:a16="http://schemas.microsoft.com/office/drawing/2014/main" id="{2FC40484-E476-4FEF-B106-E0A64BDABB4D}"/>
              </a:ext>
            </a:extLst>
          </p:cNvPr>
          <p:cNvSpPr/>
          <p:nvPr/>
        </p:nvSpPr>
        <p:spPr>
          <a:xfrm rot="21082034">
            <a:off x="7515554" y="4955461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22">
            <a:extLst>
              <a:ext uri="{FF2B5EF4-FFF2-40B4-BE49-F238E27FC236}">
                <a16:creationId xmlns:a16="http://schemas.microsoft.com/office/drawing/2014/main" id="{ABB4372B-4546-4DE3-9AC4-2971C2CEF5D1}"/>
              </a:ext>
            </a:extLst>
          </p:cNvPr>
          <p:cNvSpPr/>
          <p:nvPr/>
        </p:nvSpPr>
        <p:spPr>
          <a:xfrm>
            <a:off x="7477009" y="4596804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2" name="Group 62">
            <a:extLst>
              <a:ext uri="{FF2B5EF4-FFF2-40B4-BE49-F238E27FC236}">
                <a16:creationId xmlns:a16="http://schemas.microsoft.com/office/drawing/2014/main" id="{17F80C1A-881C-41E7-A863-78A00551752A}"/>
              </a:ext>
            </a:extLst>
          </p:cNvPr>
          <p:cNvGrpSpPr/>
          <p:nvPr/>
        </p:nvGrpSpPr>
        <p:grpSpPr>
          <a:xfrm>
            <a:off x="7453221" y="4659385"/>
            <a:ext cx="4434113" cy="582202"/>
            <a:chOff x="3212896" y="4279942"/>
            <a:chExt cx="4434113" cy="582202"/>
          </a:xfrm>
        </p:grpSpPr>
        <p:sp>
          <p:nvSpPr>
            <p:cNvPr id="73" name="TextBox 23">
              <a:extLst>
                <a:ext uri="{FF2B5EF4-FFF2-40B4-BE49-F238E27FC236}">
                  <a16:creationId xmlns:a16="http://schemas.microsoft.com/office/drawing/2014/main" id="{8BAE8D10-92AC-4914-A019-1BE6CCAFE1EC}"/>
                </a:ext>
              </a:extLst>
            </p:cNvPr>
            <p:cNvSpPr txBox="1"/>
            <p:nvPr/>
          </p:nvSpPr>
          <p:spPr>
            <a:xfrm>
              <a:off x="3395473" y="4279942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id="{6339A828-8B85-47B7-8149-6812A1E3653B}"/>
                </a:ext>
              </a:extLst>
            </p:cNvPr>
            <p:cNvSpPr txBox="1"/>
            <p:nvPr/>
          </p:nvSpPr>
          <p:spPr>
            <a:xfrm>
              <a:off x="3212896" y="4462034"/>
              <a:ext cx="44341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كتلة الجسم هي مقدار ما يحتويه من مادة.</a:t>
              </a:r>
            </a:p>
          </p:txBody>
        </p:sp>
      </p:grpSp>
      <p:sp>
        <p:nvSpPr>
          <p:cNvPr id="75" name="Rectangle 26">
            <a:extLst>
              <a:ext uri="{FF2B5EF4-FFF2-40B4-BE49-F238E27FC236}">
                <a16:creationId xmlns:a16="http://schemas.microsoft.com/office/drawing/2014/main" id="{89D6F0CF-CCEB-45FE-9333-E8F2650899FF}"/>
              </a:ext>
            </a:extLst>
          </p:cNvPr>
          <p:cNvSpPr/>
          <p:nvPr/>
        </p:nvSpPr>
        <p:spPr>
          <a:xfrm rot="21082034">
            <a:off x="7515554" y="6109667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: Rounded Corners 27">
            <a:extLst>
              <a:ext uri="{FF2B5EF4-FFF2-40B4-BE49-F238E27FC236}">
                <a16:creationId xmlns:a16="http://schemas.microsoft.com/office/drawing/2014/main" id="{BAE10F31-B448-4A5E-A6C6-9BBD02CFDF59}"/>
              </a:ext>
            </a:extLst>
          </p:cNvPr>
          <p:cNvSpPr/>
          <p:nvPr/>
        </p:nvSpPr>
        <p:spPr>
          <a:xfrm>
            <a:off x="7477009" y="5751010"/>
            <a:ext cx="4310743" cy="798286"/>
          </a:xfrm>
          <a:prstGeom prst="roundRect">
            <a:avLst>
              <a:gd name="adj" fmla="val 23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63">
            <a:extLst>
              <a:ext uri="{FF2B5EF4-FFF2-40B4-BE49-F238E27FC236}">
                <a16:creationId xmlns:a16="http://schemas.microsoft.com/office/drawing/2014/main" id="{74828066-0E60-4204-A73C-28C03E20C82D}"/>
              </a:ext>
            </a:extLst>
          </p:cNvPr>
          <p:cNvGrpSpPr/>
          <p:nvPr/>
        </p:nvGrpSpPr>
        <p:grpSpPr>
          <a:xfrm>
            <a:off x="7635798" y="5813591"/>
            <a:ext cx="4288839" cy="752596"/>
            <a:chOff x="3395473" y="5434148"/>
            <a:chExt cx="4288839" cy="752596"/>
          </a:xfrm>
        </p:grpSpPr>
        <p:sp>
          <p:nvSpPr>
            <p:cNvPr id="78" name="TextBox 28">
              <a:extLst>
                <a:ext uri="{FF2B5EF4-FFF2-40B4-BE49-F238E27FC236}">
                  <a16:creationId xmlns:a16="http://schemas.microsoft.com/office/drawing/2014/main" id="{BBC6C308-D656-430F-8324-237C13CF4897}"/>
                </a:ext>
              </a:extLst>
            </p:cNvPr>
            <p:cNvSpPr txBox="1"/>
            <p:nvPr/>
          </p:nvSpPr>
          <p:spPr>
            <a:xfrm>
              <a:off x="3395473" y="5434148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79" name="TextBox 29">
              <a:extLst>
                <a:ext uri="{FF2B5EF4-FFF2-40B4-BE49-F238E27FC236}">
                  <a16:creationId xmlns:a16="http://schemas.microsoft.com/office/drawing/2014/main" id="{C2C26655-178B-40B6-895B-B22084E78511}"/>
                </a:ext>
              </a:extLst>
            </p:cNvPr>
            <p:cNvSpPr txBox="1"/>
            <p:nvPr/>
          </p:nvSpPr>
          <p:spPr>
            <a:xfrm>
              <a:off x="3395473" y="5478858"/>
              <a:ext cx="42888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كتلة جسم ما  ثابتة لا تتغير على سطح الأرض، وعلى سطح القمر و على أي كوكب آخر</a:t>
              </a:r>
              <a:endParaRPr lang="ar-SY" sz="2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80" name="Group 32">
            <a:extLst>
              <a:ext uri="{FF2B5EF4-FFF2-40B4-BE49-F238E27FC236}">
                <a16:creationId xmlns:a16="http://schemas.microsoft.com/office/drawing/2014/main" id="{1FC0A8A5-B5CE-44FA-BFF9-C176E9D00C49}"/>
              </a:ext>
            </a:extLst>
          </p:cNvPr>
          <p:cNvGrpSpPr/>
          <p:nvPr/>
        </p:nvGrpSpPr>
        <p:grpSpPr>
          <a:xfrm>
            <a:off x="6443494" y="1383397"/>
            <a:ext cx="275287" cy="275287"/>
            <a:chOff x="1750422" y="1134799"/>
            <a:chExt cx="275287" cy="275287"/>
          </a:xfrm>
        </p:grpSpPr>
        <p:sp>
          <p:nvSpPr>
            <p:cNvPr id="81" name="Oval 30">
              <a:extLst>
                <a:ext uri="{FF2B5EF4-FFF2-40B4-BE49-F238E27FC236}">
                  <a16:creationId xmlns:a16="http://schemas.microsoft.com/office/drawing/2014/main" id="{FBA3B2A6-7FC0-4C79-8FF6-56A5E5556C76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31">
              <a:extLst>
                <a:ext uri="{FF2B5EF4-FFF2-40B4-BE49-F238E27FC236}">
                  <a16:creationId xmlns:a16="http://schemas.microsoft.com/office/drawing/2014/main" id="{63388099-2CE8-49D4-8A16-3A94579D2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33">
            <a:extLst>
              <a:ext uri="{FF2B5EF4-FFF2-40B4-BE49-F238E27FC236}">
                <a16:creationId xmlns:a16="http://schemas.microsoft.com/office/drawing/2014/main" id="{7DB14193-FCC9-43A1-B3D6-2F84858EB3B1}"/>
              </a:ext>
            </a:extLst>
          </p:cNvPr>
          <p:cNvGrpSpPr/>
          <p:nvPr/>
        </p:nvGrpSpPr>
        <p:grpSpPr>
          <a:xfrm>
            <a:off x="6443494" y="2502551"/>
            <a:ext cx="275287" cy="275287"/>
            <a:chOff x="1750422" y="1134799"/>
            <a:chExt cx="275287" cy="275287"/>
          </a:xfrm>
        </p:grpSpPr>
        <p:sp>
          <p:nvSpPr>
            <p:cNvPr id="87" name="Oval 34">
              <a:extLst>
                <a:ext uri="{FF2B5EF4-FFF2-40B4-BE49-F238E27FC236}">
                  <a16:creationId xmlns:a16="http://schemas.microsoft.com/office/drawing/2014/main" id="{B21CD665-28B0-41DF-A169-12C781F0433C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35">
              <a:extLst>
                <a:ext uri="{FF2B5EF4-FFF2-40B4-BE49-F238E27FC236}">
                  <a16:creationId xmlns:a16="http://schemas.microsoft.com/office/drawing/2014/main" id="{E923EFB7-3D39-4874-B977-8ED87EFC8D1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9" name="Group 36">
            <a:extLst>
              <a:ext uri="{FF2B5EF4-FFF2-40B4-BE49-F238E27FC236}">
                <a16:creationId xmlns:a16="http://schemas.microsoft.com/office/drawing/2014/main" id="{B6DE5B81-76B7-4B14-81AD-FE7EC99A418B}"/>
              </a:ext>
            </a:extLst>
          </p:cNvPr>
          <p:cNvGrpSpPr/>
          <p:nvPr/>
        </p:nvGrpSpPr>
        <p:grpSpPr>
          <a:xfrm>
            <a:off x="6443494" y="3637211"/>
            <a:ext cx="275287" cy="275287"/>
            <a:chOff x="1750422" y="1134799"/>
            <a:chExt cx="275287" cy="275287"/>
          </a:xfrm>
        </p:grpSpPr>
        <p:sp>
          <p:nvSpPr>
            <p:cNvPr id="113" name="Oval 37">
              <a:extLst>
                <a:ext uri="{FF2B5EF4-FFF2-40B4-BE49-F238E27FC236}">
                  <a16:creationId xmlns:a16="http://schemas.microsoft.com/office/drawing/2014/main" id="{F6F5A17C-472E-4DF3-B344-461A06558F64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38">
              <a:extLst>
                <a:ext uri="{FF2B5EF4-FFF2-40B4-BE49-F238E27FC236}">
                  <a16:creationId xmlns:a16="http://schemas.microsoft.com/office/drawing/2014/main" id="{19CDC400-11F5-463A-98F6-D8F5B32080C8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39">
            <a:extLst>
              <a:ext uri="{FF2B5EF4-FFF2-40B4-BE49-F238E27FC236}">
                <a16:creationId xmlns:a16="http://schemas.microsoft.com/office/drawing/2014/main" id="{AD33F852-BBFD-4753-BCBB-F80FA9D4880B}"/>
              </a:ext>
            </a:extLst>
          </p:cNvPr>
          <p:cNvGrpSpPr/>
          <p:nvPr/>
        </p:nvGrpSpPr>
        <p:grpSpPr>
          <a:xfrm>
            <a:off x="6443494" y="4766245"/>
            <a:ext cx="275287" cy="275287"/>
            <a:chOff x="1750422" y="1134799"/>
            <a:chExt cx="275287" cy="275287"/>
          </a:xfrm>
        </p:grpSpPr>
        <p:sp>
          <p:nvSpPr>
            <p:cNvPr id="116" name="Oval 40">
              <a:extLst>
                <a:ext uri="{FF2B5EF4-FFF2-40B4-BE49-F238E27FC236}">
                  <a16:creationId xmlns:a16="http://schemas.microsoft.com/office/drawing/2014/main" id="{1913D530-F2F6-43C3-A590-FC63E84811FA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41">
              <a:extLst>
                <a:ext uri="{FF2B5EF4-FFF2-40B4-BE49-F238E27FC236}">
                  <a16:creationId xmlns:a16="http://schemas.microsoft.com/office/drawing/2014/main" id="{EA16E23F-6B92-4F79-A9B3-26ADB80FBDBC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42">
            <a:extLst>
              <a:ext uri="{FF2B5EF4-FFF2-40B4-BE49-F238E27FC236}">
                <a16:creationId xmlns:a16="http://schemas.microsoft.com/office/drawing/2014/main" id="{6621FB58-0E76-4E3C-94ED-D36EA4F81187}"/>
              </a:ext>
            </a:extLst>
          </p:cNvPr>
          <p:cNvGrpSpPr/>
          <p:nvPr/>
        </p:nvGrpSpPr>
        <p:grpSpPr>
          <a:xfrm>
            <a:off x="6443494" y="5880348"/>
            <a:ext cx="275287" cy="275287"/>
            <a:chOff x="1750422" y="1134799"/>
            <a:chExt cx="275287" cy="275287"/>
          </a:xfrm>
        </p:grpSpPr>
        <p:sp>
          <p:nvSpPr>
            <p:cNvPr id="120" name="Oval 43">
              <a:extLst>
                <a:ext uri="{FF2B5EF4-FFF2-40B4-BE49-F238E27FC236}">
                  <a16:creationId xmlns:a16="http://schemas.microsoft.com/office/drawing/2014/main" id="{E1F929B8-0F69-40A3-9E5A-470E00E2DA2B}"/>
                </a:ext>
              </a:extLst>
            </p:cNvPr>
            <p:cNvSpPr/>
            <p:nvPr/>
          </p:nvSpPr>
          <p:spPr>
            <a:xfrm>
              <a:off x="1750422" y="1134799"/>
              <a:ext cx="275287" cy="275287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44">
              <a:extLst>
                <a:ext uri="{FF2B5EF4-FFF2-40B4-BE49-F238E27FC236}">
                  <a16:creationId xmlns:a16="http://schemas.microsoft.com/office/drawing/2014/main" id="{897A745F-C55B-4F27-A521-28865F696B40}"/>
                </a:ext>
              </a:extLst>
            </p:cNvPr>
            <p:cNvSpPr/>
            <p:nvPr/>
          </p:nvSpPr>
          <p:spPr>
            <a:xfrm>
              <a:off x="1827254" y="1211631"/>
              <a:ext cx="121622" cy="12162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2" name="Straight Connector 46">
            <a:extLst>
              <a:ext uri="{FF2B5EF4-FFF2-40B4-BE49-F238E27FC236}">
                <a16:creationId xmlns:a16="http://schemas.microsoft.com/office/drawing/2014/main" id="{AE8AEA5B-8F79-4B4F-B12A-9CD54C2A6126}"/>
              </a:ext>
            </a:extLst>
          </p:cNvPr>
          <p:cNvCxnSpPr>
            <a:cxnSpLocks/>
          </p:cNvCxnSpPr>
          <p:nvPr/>
        </p:nvCxnSpPr>
        <p:spPr>
          <a:xfrm>
            <a:off x="6581137" y="831045"/>
            <a:ext cx="0" cy="55235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48">
            <a:extLst>
              <a:ext uri="{FF2B5EF4-FFF2-40B4-BE49-F238E27FC236}">
                <a16:creationId xmlns:a16="http://schemas.microsoft.com/office/drawing/2014/main" id="{1BD9EF04-9200-443F-B8C9-35702A445A05}"/>
              </a:ext>
            </a:extLst>
          </p:cNvPr>
          <p:cNvCxnSpPr>
            <a:cxnSpLocks/>
            <a:endCxn id="87" idx="0"/>
          </p:cNvCxnSpPr>
          <p:nvPr/>
        </p:nvCxnSpPr>
        <p:spPr>
          <a:xfrm>
            <a:off x="6581137" y="1656296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50">
            <a:extLst>
              <a:ext uri="{FF2B5EF4-FFF2-40B4-BE49-F238E27FC236}">
                <a16:creationId xmlns:a16="http://schemas.microsoft.com/office/drawing/2014/main" id="{0A3BCD9A-447A-4827-A42F-3540D613752C}"/>
              </a:ext>
            </a:extLst>
          </p:cNvPr>
          <p:cNvCxnSpPr>
            <a:cxnSpLocks/>
          </p:cNvCxnSpPr>
          <p:nvPr/>
        </p:nvCxnSpPr>
        <p:spPr>
          <a:xfrm>
            <a:off x="6581136" y="2785329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51">
            <a:extLst>
              <a:ext uri="{FF2B5EF4-FFF2-40B4-BE49-F238E27FC236}">
                <a16:creationId xmlns:a16="http://schemas.microsoft.com/office/drawing/2014/main" id="{92AAF67E-132D-41A8-82B8-54432ED4099D}"/>
              </a:ext>
            </a:extLst>
          </p:cNvPr>
          <p:cNvCxnSpPr>
            <a:cxnSpLocks/>
          </p:cNvCxnSpPr>
          <p:nvPr/>
        </p:nvCxnSpPr>
        <p:spPr>
          <a:xfrm>
            <a:off x="6581135" y="3922226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52">
            <a:extLst>
              <a:ext uri="{FF2B5EF4-FFF2-40B4-BE49-F238E27FC236}">
                <a16:creationId xmlns:a16="http://schemas.microsoft.com/office/drawing/2014/main" id="{5E7A645E-E549-40BF-BC35-1EA95147757A}"/>
              </a:ext>
            </a:extLst>
          </p:cNvPr>
          <p:cNvCxnSpPr>
            <a:cxnSpLocks/>
          </p:cNvCxnSpPr>
          <p:nvPr/>
        </p:nvCxnSpPr>
        <p:spPr>
          <a:xfrm>
            <a:off x="6581135" y="504234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53">
            <a:extLst>
              <a:ext uri="{FF2B5EF4-FFF2-40B4-BE49-F238E27FC236}">
                <a16:creationId xmlns:a16="http://schemas.microsoft.com/office/drawing/2014/main" id="{13E69CFE-DC75-452E-AFD4-FC29554CCB84}"/>
              </a:ext>
            </a:extLst>
          </p:cNvPr>
          <p:cNvCxnSpPr>
            <a:cxnSpLocks/>
          </p:cNvCxnSpPr>
          <p:nvPr/>
        </p:nvCxnSpPr>
        <p:spPr>
          <a:xfrm>
            <a:off x="6577643" y="6155140"/>
            <a:ext cx="1" cy="84625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54">
            <a:extLst>
              <a:ext uri="{FF2B5EF4-FFF2-40B4-BE49-F238E27FC236}">
                <a16:creationId xmlns:a16="http://schemas.microsoft.com/office/drawing/2014/main" id="{C031822E-D09B-4311-A1E0-A9A1D440B8AB}"/>
              </a:ext>
            </a:extLst>
          </p:cNvPr>
          <p:cNvSpPr txBox="1"/>
          <p:nvPr/>
        </p:nvSpPr>
        <p:spPr>
          <a:xfrm>
            <a:off x="4986943" y="1287596"/>
            <a:ext cx="140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 </a:t>
            </a:r>
            <a:r>
              <a:rPr lang="ar-SY" sz="2800" b="1" dirty="0">
                <a:solidFill>
                  <a:srgbClr val="FF0000"/>
                </a:solidFill>
              </a:rPr>
              <a:t>الإتزان</a:t>
            </a:r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29" name="TextBox 55">
            <a:extLst>
              <a:ext uri="{FF2B5EF4-FFF2-40B4-BE49-F238E27FC236}">
                <a16:creationId xmlns:a16="http://schemas.microsoft.com/office/drawing/2014/main" id="{8D715F9C-36DF-42AE-9DA0-4C9FEB66591E}"/>
              </a:ext>
            </a:extLst>
          </p:cNvPr>
          <p:cNvSpPr txBox="1"/>
          <p:nvPr/>
        </p:nvSpPr>
        <p:spPr>
          <a:xfrm>
            <a:off x="3774520" y="2489472"/>
            <a:ext cx="262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</a:t>
            </a:r>
            <a:r>
              <a:rPr lang="ar-SY" sz="2800" b="1" dirty="0">
                <a:solidFill>
                  <a:srgbClr val="00B050"/>
                </a:solidFill>
              </a:rPr>
              <a:t>مفهوم الوزن</a:t>
            </a:r>
            <a:r>
              <a:rPr lang="en-US" sz="24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</a:p>
        </p:txBody>
      </p:sp>
      <p:sp>
        <p:nvSpPr>
          <p:cNvPr id="131" name="TextBox 57">
            <a:extLst>
              <a:ext uri="{FF2B5EF4-FFF2-40B4-BE49-F238E27FC236}">
                <a16:creationId xmlns:a16="http://schemas.microsoft.com/office/drawing/2014/main" id="{4DE0E6F3-BD21-49AC-9312-177BAE80527E}"/>
              </a:ext>
            </a:extLst>
          </p:cNvPr>
          <p:cNvSpPr txBox="1"/>
          <p:nvPr/>
        </p:nvSpPr>
        <p:spPr>
          <a:xfrm>
            <a:off x="5075430" y="4810699"/>
            <a:ext cx="1232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 </a:t>
            </a:r>
            <a:r>
              <a:rPr lang="ar-SY" sz="2800" b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الكتلة</a:t>
            </a:r>
            <a:r>
              <a:rPr lang="ar-SY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</a:t>
            </a:r>
            <a:endParaRPr lang="en-US" sz="16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04082" y="0"/>
            <a:ext cx="4263956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5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317" y="1509132"/>
              <a:ext cx="4756996" cy="211817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2" grpId="0" animBg="1"/>
      <p:bldP spid="53" grpId="0" animBg="1"/>
      <p:bldP spid="57" grpId="0" animBg="1"/>
      <p:bldP spid="61" grpId="0" animBg="1"/>
      <p:bldP spid="69" grpId="0" animBg="1"/>
      <p:bldP spid="71" grpId="0" animBg="1"/>
      <p:bldP spid="75" grpId="0" animBg="1"/>
      <p:bldP spid="76" grpId="0" animBg="1"/>
      <p:bldP spid="128" grpId="0"/>
      <p:bldP spid="129" grpId="0"/>
      <p:bldP spid="1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36" y="2774928"/>
            <a:ext cx="1598887" cy="734488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11376" y="6621374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الإتزان ومركز الجاذبية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90425" y="2195561"/>
              <a:ext cx="1460638" cy="613405"/>
              <a:chOff x="3602064" y="5653352"/>
              <a:chExt cx="1460638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29959" y="5897425"/>
                <a:ext cx="14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المادة والطاقة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04082" y="0"/>
            <a:ext cx="4263956" cy="6655412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8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5"/>
            </a:xfrm>
            <a:grpFill/>
          </p:grpSpPr>
          <p:sp>
            <p:nvSpPr>
              <p:cNvPr id="9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9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9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5077" y="1509132"/>
              <a:ext cx="4688879" cy="2118170"/>
            </a:xfrm>
            <a:prstGeom prst="rect">
              <a:avLst/>
            </a:prstGeom>
            <a:grpFill/>
          </p:spPr>
        </p:pic>
      </p:grpSp>
      <p:sp>
        <p:nvSpPr>
          <p:cNvPr id="96" name="TextBox 7">
            <a:extLst>
              <a:ext uri="{FF2B5EF4-FFF2-40B4-BE49-F238E27FC236}">
                <a16:creationId xmlns:a16="http://schemas.microsoft.com/office/drawing/2014/main" id="{1C306612-4185-4365-96E3-47554762B431}"/>
              </a:ext>
            </a:extLst>
          </p:cNvPr>
          <p:cNvSpPr txBox="1"/>
          <p:nvPr/>
        </p:nvSpPr>
        <p:spPr>
          <a:xfrm>
            <a:off x="0" y="11386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Oswald" panose="02000503000000000000" pitchFamily="2" charset="0"/>
              </a:rPr>
              <a:t>العوامل التي يتوقف عليها وزن الجسم</a:t>
            </a:r>
          </a:p>
        </p:txBody>
      </p:sp>
      <p:grpSp>
        <p:nvGrpSpPr>
          <p:cNvPr id="97" name="Group 45">
            <a:extLst>
              <a:ext uri="{FF2B5EF4-FFF2-40B4-BE49-F238E27FC236}">
                <a16:creationId xmlns:a16="http://schemas.microsoft.com/office/drawing/2014/main" id="{8740B5B0-9919-4FC7-9A70-96122CE1A538}"/>
              </a:ext>
            </a:extLst>
          </p:cNvPr>
          <p:cNvGrpSpPr/>
          <p:nvPr/>
        </p:nvGrpSpPr>
        <p:grpSpPr>
          <a:xfrm>
            <a:off x="8714771" y="3387019"/>
            <a:ext cx="2115268" cy="1975383"/>
            <a:chOff x="4657266" y="2132503"/>
            <a:chExt cx="3540235" cy="3306115"/>
          </a:xfrm>
        </p:grpSpPr>
        <p:sp>
          <p:nvSpPr>
            <p:cNvPr id="98" name="Oval 46">
              <a:extLst>
                <a:ext uri="{FF2B5EF4-FFF2-40B4-BE49-F238E27FC236}">
                  <a16:creationId xmlns:a16="http://schemas.microsoft.com/office/drawing/2014/main" id="{98C4BA99-0D74-49A1-AE1E-281A16EDC1E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47">
              <a:extLst>
                <a:ext uri="{FF2B5EF4-FFF2-40B4-BE49-F238E27FC236}">
                  <a16:creationId xmlns:a16="http://schemas.microsoft.com/office/drawing/2014/main" id="{C66094EE-BE24-4440-B15A-E788A560BEA4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CC00"/>
                </a:gs>
                <a:gs pos="51000">
                  <a:srgbClr val="339966"/>
                </a:gs>
                <a:gs pos="71000">
                  <a:srgbClr val="FFCC00"/>
                </a:gs>
                <a:gs pos="86000">
                  <a:srgbClr val="CCFF66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Circle: Hollow 48">
              <a:extLst>
                <a:ext uri="{FF2B5EF4-FFF2-40B4-BE49-F238E27FC236}">
                  <a16:creationId xmlns:a16="http://schemas.microsoft.com/office/drawing/2014/main" id="{FE1293C9-A804-4BE2-A658-150240FB7EE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Freeform: Shape 49">
              <a:extLst>
                <a:ext uri="{FF2B5EF4-FFF2-40B4-BE49-F238E27FC236}">
                  <a16:creationId xmlns:a16="http://schemas.microsoft.com/office/drawing/2014/main" id="{6297FE6A-DD46-46A4-BFD1-F82252F302B6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: Shape 50">
              <a:extLst>
                <a:ext uri="{FF2B5EF4-FFF2-40B4-BE49-F238E27FC236}">
                  <a16:creationId xmlns:a16="http://schemas.microsoft.com/office/drawing/2014/main" id="{E17249A1-707A-4ECE-9065-A50AF88AD4C4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: Shape 51">
              <a:extLst>
                <a:ext uri="{FF2B5EF4-FFF2-40B4-BE49-F238E27FC236}">
                  <a16:creationId xmlns:a16="http://schemas.microsoft.com/office/drawing/2014/main" id="{0F4A8231-3BC5-4906-B12E-63D6A0558DB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Freeform: Shape 52">
              <a:extLst>
                <a:ext uri="{FF2B5EF4-FFF2-40B4-BE49-F238E27FC236}">
                  <a16:creationId xmlns:a16="http://schemas.microsoft.com/office/drawing/2014/main" id="{C4E90817-5E1F-4F3A-BCE9-738E8D76DE95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53">
              <a:extLst>
                <a:ext uri="{FF2B5EF4-FFF2-40B4-BE49-F238E27FC236}">
                  <a16:creationId xmlns:a16="http://schemas.microsoft.com/office/drawing/2014/main" id="{78EF7A4A-7D27-43AD-9CB1-DE99E95597AE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: Shape 54">
              <a:extLst>
                <a:ext uri="{FF2B5EF4-FFF2-40B4-BE49-F238E27FC236}">
                  <a16:creationId xmlns:a16="http://schemas.microsoft.com/office/drawing/2014/main" id="{AFDF0ECD-2E30-4C7C-BDF2-DE1871ED322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TextBox 55">
              <a:extLst>
                <a:ext uri="{FF2B5EF4-FFF2-40B4-BE49-F238E27FC236}">
                  <a16:creationId xmlns:a16="http://schemas.microsoft.com/office/drawing/2014/main" id="{523C3C05-037C-47E6-825D-516CA8542E1F}"/>
                </a:ext>
              </a:extLst>
            </p:cNvPr>
            <p:cNvSpPr txBox="1"/>
            <p:nvPr/>
          </p:nvSpPr>
          <p:spPr>
            <a:xfrm>
              <a:off x="5603597" y="2837737"/>
              <a:ext cx="1148657" cy="978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>
                      <a:alpha val="93000"/>
                    </a:schemeClr>
                  </a:solidFill>
                  <a:latin typeface="Oswald" panose="02000503000000000000" pitchFamily="2" charset="0"/>
                </a:rPr>
                <a:t>43</a:t>
              </a:r>
            </a:p>
          </p:txBody>
        </p:sp>
        <p:sp>
          <p:nvSpPr>
            <p:cNvPr id="108" name="TextBox 56">
              <a:extLst>
                <a:ext uri="{FF2B5EF4-FFF2-40B4-BE49-F238E27FC236}">
                  <a16:creationId xmlns:a16="http://schemas.microsoft.com/office/drawing/2014/main" id="{A23968E7-55EF-46BF-8E75-B6D619E6D329}"/>
                </a:ext>
              </a:extLst>
            </p:cNvPr>
            <p:cNvSpPr txBox="1"/>
            <p:nvPr/>
          </p:nvSpPr>
          <p:spPr>
            <a:xfrm>
              <a:off x="6507602" y="2871875"/>
              <a:ext cx="623454" cy="566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alpha val="84000"/>
                    </a:schemeClr>
                  </a:solidFill>
                  <a:latin typeface="Oswald" panose="02000503000000000000" pitchFamily="2" charset="0"/>
                </a:rPr>
                <a:t>%</a:t>
              </a:r>
            </a:p>
          </p:txBody>
        </p:sp>
      </p:grpSp>
      <p:grpSp>
        <p:nvGrpSpPr>
          <p:cNvPr id="109" name="Group 57">
            <a:extLst>
              <a:ext uri="{FF2B5EF4-FFF2-40B4-BE49-F238E27FC236}">
                <a16:creationId xmlns:a16="http://schemas.microsoft.com/office/drawing/2014/main" id="{66D52289-225C-4AC1-B31B-F3B0986573A4}"/>
              </a:ext>
            </a:extLst>
          </p:cNvPr>
          <p:cNvGrpSpPr/>
          <p:nvPr/>
        </p:nvGrpSpPr>
        <p:grpSpPr>
          <a:xfrm>
            <a:off x="7623053" y="2491269"/>
            <a:ext cx="1800876" cy="1681782"/>
            <a:chOff x="4657266" y="2132503"/>
            <a:chExt cx="3540235" cy="3306115"/>
          </a:xfrm>
        </p:grpSpPr>
        <p:sp>
          <p:nvSpPr>
            <p:cNvPr id="110" name="Oval 58">
              <a:extLst>
                <a:ext uri="{FF2B5EF4-FFF2-40B4-BE49-F238E27FC236}">
                  <a16:creationId xmlns:a16="http://schemas.microsoft.com/office/drawing/2014/main" id="{D4014386-FCFC-416A-828B-4C8FE68AE77D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59">
              <a:extLst>
                <a:ext uri="{FF2B5EF4-FFF2-40B4-BE49-F238E27FC236}">
                  <a16:creationId xmlns:a16="http://schemas.microsoft.com/office/drawing/2014/main" id="{2EE7C59A-0BE1-4765-A9C9-5AB8289D0FF5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66"/>
                </a:gs>
                <a:gs pos="51000">
                  <a:srgbClr val="FF0000"/>
                </a:gs>
                <a:gs pos="86000">
                  <a:srgbClr val="FF3399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Circle: Hollow 60">
              <a:extLst>
                <a:ext uri="{FF2B5EF4-FFF2-40B4-BE49-F238E27FC236}">
                  <a16:creationId xmlns:a16="http://schemas.microsoft.com/office/drawing/2014/main" id="{65E1A7C2-5199-46E1-8ECF-0540660C222F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Freeform: Shape 61">
              <a:extLst>
                <a:ext uri="{FF2B5EF4-FFF2-40B4-BE49-F238E27FC236}">
                  <a16:creationId xmlns:a16="http://schemas.microsoft.com/office/drawing/2014/main" id="{17C8AD72-FDDC-4D23-A4BA-59F5C69E7378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Freeform: Shape 62">
              <a:extLst>
                <a:ext uri="{FF2B5EF4-FFF2-40B4-BE49-F238E27FC236}">
                  <a16:creationId xmlns:a16="http://schemas.microsoft.com/office/drawing/2014/main" id="{F7A89EF1-8AA9-4ADB-A849-9743D5D49FF7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Freeform: Shape 63">
              <a:extLst>
                <a:ext uri="{FF2B5EF4-FFF2-40B4-BE49-F238E27FC236}">
                  <a16:creationId xmlns:a16="http://schemas.microsoft.com/office/drawing/2014/main" id="{4B73A81D-16D4-49DC-8103-D8870A87789A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Freeform: Shape 64">
              <a:extLst>
                <a:ext uri="{FF2B5EF4-FFF2-40B4-BE49-F238E27FC236}">
                  <a16:creationId xmlns:a16="http://schemas.microsoft.com/office/drawing/2014/main" id="{F233ECC9-C2AE-4BAE-BD3B-DE01B410F000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Oval 65">
              <a:extLst>
                <a:ext uri="{FF2B5EF4-FFF2-40B4-BE49-F238E27FC236}">
                  <a16:creationId xmlns:a16="http://schemas.microsoft.com/office/drawing/2014/main" id="{B1A973B5-9399-4ECF-A857-888370349530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Freeform: Shape 66">
              <a:extLst>
                <a:ext uri="{FF2B5EF4-FFF2-40B4-BE49-F238E27FC236}">
                  <a16:creationId xmlns:a16="http://schemas.microsoft.com/office/drawing/2014/main" id="{7AB4B423-7F3B-4B2A-BCFF-5222199C9850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BDAC329-1FAD-4ED4-BDFC-3968C7241C71}"/>
                </a:ext>
              </a:extLst>
            </p:cNvPr>
            <p:cNvSpPr txBox="1"/>
            <p:nvPr/>
          </p:nvSpPr>
          <p:spPr>
            <a:xfrm>
              <a:off x="5603515" y="2954999"/>
              <a:ext cx="1148656" cy="907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alpha val="95000"/>
                    </a:schemeClr>
                  </a:solidFill>
                  <a:latin typeface="Oswald" panose="02000503000000000000" pitchFamily="2" charset="0"/>
                </a:rPr>
                <a:t>37</a:t>
              </a:r>
            </a:p>
          </p:txBody>
        </p:sp>
        <p:sp>
          <p:nvSpPr>
            <p:cNvPr id="139" name="TextBox 68">
              <a:extLst>
                <a:ext uri="{FF2B5EF4-FFF2-40B4-BE49-F238E27FC236}">
                  <a16:creationId xmlns:a16="http://schemas.microsoft.com/office/drawing/2014/main" id="{CC7E9FF3-8D4C-4A2F-87FF-524414EAF058}"/>
                </a:ext>
              </a:extLst>
            </p:cNvPr>
            <p:cNvSpPr txBox="1"/>
            <p:nvPr/>
          </p:nvSpPr>
          <p:spPr>
            <a:xfrm>
              <a:off x="6507602" y="2871875"/>
              <a:ext cx="623455" cy="544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alpha val="84000"/>
                    </a:schemeClr>
                  </a:solidFill>
                  <a:latin typeface="Oswald" panose="02000503000000000000" pitchFamily="2" charset="0"/>
                </a:rPr>
                <a:t>%</a:t>
              </a:r>
            </a:p>
          </p:txBody>
        </p:sp>
      </p:grpSp>
      <p:grpSp>
        <p:nvGrpSpPr>
          <p:cNvPr id="140" name="Group 69">
            <a:extLst>
              <a:ext uri="{FF2B5EF4-FFF2-40B4-BE49-F238E27FC236}">
                <a16:creationId xmlns:a16="http://schemas.microsoft.com/office/drawing/2014/main" id="{A97A3817-E489-4475-9839-F678E3E05A49}"/>
              </a:ext>
            </a:extLst>
          </p:cNvPr>
          <p:cNvGrpSpPr/>
          <p:nvPr/>
        </p:nvGrpSpPr>
        <p:grpSpPr>
          <a:xfrm>
            <a:off x="6564168" y="1971669"/>
            <a:ext cx="1496967" cy="1397971"/>
            <a:chOff x="4657266" y="2132503"/>
            <a:chExt cx="3540235" cy="3306115"/>
          </a:xfrm>
        </p:grpSpPr>
        <p:sp>
          <p:nvSpPr>
            <p:cNvPr id="141" name="Oval 70">
              <a:extLst>
                <a:ext uri="{FF2B5EF4-FFF2-40B4-BE49-F238E27FC236}">
                  <a16:creationId xmlns:a16="http://schemas.microsoft.com/office/drawing/2014/main" id="{64BD9EC3-4987-4B11-8445-053751C315B0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71">
              <a:extLst>
                <a:ext uri="{FF2B5EF4-FFF2-40B4-BE49-F238E27FC236}">
                  <a16:creationId xmlns:a16="http://schemas.microsoft.com/office/drawing/2014/main" id="{CC4EEE0D-06CE-4667-8B6D-E30B6387AC67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6600CC"/>
                </a:gs>
                <a:gs pos="86000">
                  <a:srgbClr val="FF9900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Circle: Hollow 72">
              <a:extLst>
                <a:ext uri="{FF2B5EF4-FFF2-40B4-BE49-F238E27FC236}">
                  <a16:creationId xmlns:a16="http://schemas.microsoft.com/office/drawing/2014/main" id="{34ABEA2D-2C28-4B69-97E9-ADD1AE4E797A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4" name="Freeform: Shape 73">
              <a:extLst>
                <a:ext uri="{FF2B5EF4-FFF2-40B4-BE49-F238E27FC236}">
                  <a16:creationId xmlns:a16="http://schemas.microsoft.com/office/drawing/2014/main" id="{02099535-0EA2-4489-BC40-A8A0C234FA84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5" name="Freeform: Shape 74">
              <a:extLst>
                <a:ext uri="{FF2B5EF4-FFF2-40B4-BE49-F238E27FC236}">
                  <a16:creationId xmlns:a16="http://schemas.microsoft.com/office/drawing/2014/main" id="{1BB1D096-3953-4E25-954E-F4A273AC6235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6" name="Freeform: Shape 75">
              <a:extLst>
                <a:ext uri="{FF2B5EF4-FFF2-40B4-BE49-F238E27FC236}">
                  <a16:creationId xmlns:a16="http://schemas.microsoft.com/office/drawing/2014/main" id="{F4DE4D8F-3FDB-4D54-AE95-F88B3EA87EA6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7" name="Freeform: Shape 76">
              <a:extLst>
                <a:ext uri="{FF2B5EF4-FFF2-40B4-BE49-F238E27FC236}">
                  <a16:creationId xmlns:a16="http://schemas.microsoft.com/office/drawing/2014/main" id="{6E08E7EA-D151-4020-B65F-8130E00C559E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8" name="Oval 77">
              <a:extLst>
                <a:ext uri="{FF2B5EF4-FFF2-40B4-BE49-F238E27FC236}">
                  <a16:creationId xmlns:a16="http://schemas.microsoft.com/office/drawing/2014/main" id="{80565A87-1A64-4794-9A45-ABC44B98515C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Freeform: Shape 78">
              <a:extLst>
                <a:ext uri="{FF2B5EF4-FFF2-40B4-BE49-F238E27FC236}">
                  <a16:creationId xmlns:a16="http://schemas.microsoft.com/office/drawing/2014/main" id="{8C8B5FFA-28EF-47E3-A75C-59629B982FC8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0" name="TextBox 79">
              <a:extLst>
                <a:ext uri="{FF2B5EF4-FFF2-40B4-BE49-F238E27FC236}">
                  <a16:creationId xmlns:a16="http://schemas.microsoft.com/office/drawing/2014/main" id="{88D2CB91-A6C0-4E0E-A18F-5F2668CF9426}"/>
                </a:ext>
              </a:extLst>
            </p:cNvPr>
            <p:cNvSpPr txBox="1"/>
            <p:nvPr/>
          </p:nvSpPr>
          <p:spPr>
            <a:xfrm>
              <a:off x="5603516" y="2955000"/>
              <a:ext cx="1148655" cy="873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alpha val="93000"/>
                    </a:schemeClr>
                  </a:solidFill>
                  <a:latin typeface="Oswald" panose="02000503000000000000" pitchFamily="2" charset="0"/>
                </a:rPr>
                <a:t>20</a:t>
              </a:r>
            </a:p>
          </p:txBody>
        </p:sp>
        <p:sp>
          <p:nvSpPr>
            <p:cNvPr id="151" name="TextBox 80">
              <a:extLst>
                <a:ext uri="{FF2B5EF4-FFF2-40B4-BE49-F238E27FC236}">
                  <a16:creationId xmlns:a16="http://schemas.microsoft.com/office/drawing/2014/main" id="{4F7F4968-FB44-4297-95C0-7288616F1472}"/>
                </a:ext>
              </a:extLst>
            </p:cNvPr>
            <p:cNvSpPr txBox="1"/>
            <p:nvPr/>
          </p:nvSpPr>
          <p:spPr>
            <a:xfrm>
              <a:off x="6507602" y="2871875"/>
              <a:ext cx="623455" cy="544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alpha val="84000"/>
                    </a:schemeClr>
                  </a:solidFill>
                  <a:latin typeface="Oswald" panose="02000503000000000000" pitchFamily="2" charset="0"/>
                </a:rPr>
                <a:t>%</a:t>
              </a:r>
            </a:p>
          </p:txBody>
        </p:sp>
      </p:grpSp>
      <p:sp>
        <p:nvSpPr>
          <p:cNvPr id="152" name="TextBox 9">
            <a:extLst>
              <a:ext uri="{FF2B5EF4-FFF2-40B4-BE49-F238E27FC236}">
                <a16:creationId xmlns:a16="http://schemas.microsoft.com/office/drawing/2014/main" id="{7FC4B097-596B-4356-93D9-C5286975AFB7}"/>
              </a:ext>
            </a:extLst>
          </p:cNvPr>
          <p:cNvSpPr txBox="1"/>
          <p:nvPr/>
        </p:nvSpPr>
        <p:spPr>
          <a:xfrm>
            <a:off x="4740606" y="1737571"/>
            <a:ext cx="2003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كتلة الجسم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53" name="TextBox 82">
            <a:extLst>
              <a:ext uri="{FF2B5EF4-FFF2-40B4-BE49-F238E27FC236}">
                <a16:creationId xmlns:a16="http://schemas.microsoft.com/office/drawing/2014/main" id="{3D76A57D-3D47-46D3-84AE-A9C8C3E76C20}"/>
              </a:ext>
            </a:extLst>
          </p:cNvPr>
          <p:cNvSpPr txBox="1"/>
          <p:nvPr/>
        </p:nvSpPr>
        <p:spPr>
          <a:xfrm>
            <a:off x="3232864" y="3511067"/>
            <a:ext cx="432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كتلة الكوكب الموجود عليه الجسم</a:t>
            </a:r>
          </a:p>
        </p:txBody>
      </p:sp>
      <p:sp>
        <p:nvSpPr>
          <p:cNvPr id="154" name="TextBox 84">
            <a:extLst>
              <a:ext uri="{FF2B5EF4-FFF2-40B4-BE49-F238E27FC236}">
                <a16:creationId xmlns:a16="http://schemas.microsoft.com/office/drawing/2014/main" id="{88C8C0F2-72C6-4A15-A974-F0E6B962FF59}"/>
              </a:ext>
            </a:extLst>
          </p:cNvPr>
          <p:cNvSpPr txBox="1"/>
          <p:nvPr/>
        </p:nvSpPr>
        <p:spPr>
          <a:xfrm>
            <a:off x="5863771" y="5280345"/>
            <a:ext cx="395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بعد الجسم عن مركز الكوكب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"/>
                            </p:stCondLst>
                            <p:childTnLst>
                              <p:par>
                                <p:cTn id="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"/>
                            </p:stCondLst>
                            <p:childTnLst>
                              <p:par>
                                <p:cTn id="3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"/>
                            </p:stCondLst>
                            <p:childTnLst>
                              <p:par>
                                <p:cTn id="5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53" grpId="0"/>
      <p:bldP spid="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86" y="2779327"/>
            <a:ext cx="1598887" cy="734488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29275" y="6619875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500421" y="143969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950172" y="1173628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909573" y="1496671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537603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الإتزان ومركز الجاذبية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90425" y="2195561"/>
              <a:ext cx="1460638" cy="613405"/>
              <a:chOff x="3602064" y="5653352"/>
              <a:chExt cx="1460638" cy="61340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29959" y="5897425"/>
                <a:ext cx="14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المادة والطاقة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500421" y="1149809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3" name="Group 5">
            <a:extLst>
              <a:ext uri="{FF2B5EF4-FFF2-40B4-BE49-F238E27FC236}">
                <a16:creationId xmlns:a16="http://schemas.microsoft.com/office/drawing/2014/main" id="{E6E0A6A0-A1D9-41BA-9819-6A8A2DE85ED9}"/>
              </a:ext>
            </a:extLst>
          </p:cNvPr>
          <p:cNvGrpSpPr/>
          <p:nvPr/>
        </p:nvGrpSpPr>
        <p:grpSpPr>
          <a:xfrm>
            <a:off x="4469931" y="3121548"/>
            <a:ext cx="3295215" cy="3306115"/>
            <a:chOff x="4657266" y="2132503"/>
            <a:chExt cx="3540235" cy="3306115"/>
          </a:xfrm>
        </p:grpSpPr>
        <p:sp>
          <p:nvSpPr>
            <p:cNvPr id="64" name="Oval 25">
              <a:extLst>
                <a:ext uri="{FF2B5EF4-FFF2-40B4-BE49-F238E27FC236}">
                  <a16:creationId xmlns:a16="http://schemas.microsoft.com/office/drawing/2014/main" id="{9550E605-FF35-499D-BE7C-DCAF6AEF7655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26">
              <a:extLst>
                <a:ext uri="{FF2B5EF4-FFF2-40B4-BE49-F238E27FC236}">
                  <a16:creationId xmlns:a16="http://schemas.microsoft.com/office/drawing/2014/main" id="{B817EA50-2256-43A3-A9C3-F29A5EB418FF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3100A9"/>
                </a:gs>
                <a:gs pos="51000">
                  <a:srgbClr val="0B0159"/>
                </a:gs>
                <a:gs pos="71000">
                  <a:srgbClr val="74018F"/>
                </a:gs>
                <a:gs pos="86000">
                  <a:srgbClr val="BE01B5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Circle: Hollow 27">
              <a:extLst>
                <a:ext uri="{FF2B5EF4-FFF2-40B4-BE49-F238E27FC236}">
                  <a16:creationId xmlns:a16="http://schemas.microsoft.com/office/drawing/2014/main" id="{6B4D0F24-D43F-4934-B19B-F605409C8159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Freeform: Shape 28">
              <a:extLst>
                <a:ext uri="{FF2B5EF4-FFF2-40B4-BE49-F238E27FC236}">
                  <a16:creationId xmlns:a16="http://schemas.microsoft.com/office/drawing/2014/main" id="{CD3EAF94-9FF9-4799-969C-906424B7B062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Freeform: Shape 29">
              <a:extLst>
                <a:ext uri="{FF2B5EF4-FFF2-40B4-BE49-F238E27FC236}">
                  <a16:creationId xmlns:a16="http://schemas.microsoft.com/office/drawing/2014/main" id="{5E067A71-936A-4C73-93E6-572F58D459A9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Freeform: Shape 30">
              <a:extLst>
                <a:ext uri="{FF2B5EF4-FFF2-40B4-BE49-F238E27FC236}">
                  <a16:creationId xmlns:a16="http://schemas.microsoft.com/office/drawing/2014/main" id="{53D9A133-BC71-4865-B91E-6989DE3FD1E2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Freeform: Shape 31">
              <a:extLst>
                <a:ext uri="{FF2B5EF4-FFF2-40B4-BE49-F238E27FC236}">
                  <a16:creationId xmlns:a16="http://schemas.microsoft.com/office/drawing/2014/main" id="{ED1569A6-584B-462D-AAEB-23002A410D96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32">
              <a:extLst>
                <a:ext uri="{FF2B5EF4-FFF2-40B4-BE49-F238E27FC236}">
                  <a16:creationId xmlns:a16="http://schemas.microsoft.com/office/drawing/2014/main" id="{E7C4141E-71C0-4654-9CE9-1031BF4FF4DE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: Shape 19">
              <a:extLst>
                <a:ext uri="{FF2B5EF4-FFF2-40B4-BE49-F238E27FC236}">
                  <a16:creationId xmlns:a16="http://schemas.microsoft.com/office/drawing/2014/main" id="{C1FC2F6C-A24D-42DC-8B9E-347BA36D0B81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3">
              <a:extLst>
                <a:ext uri="{FF2B5EF4-FFF2-40B4-BE49-F238E27FC236}">
                  <a16:creationId xmlns:a16="http://schemas.microsoft.com/office/drawing/2014/main" id="{50F91829-7453-4DA7-88E7-8D51F2EB6982}"/>
                </a:ext>
              </a:extLst>
            </p:cNvPr>
            <p:cNvSpPr txBox="1"/>
            <p:nvPr/>
          </p:nvSpPr>
          <p:spPr>
            <a:xfrm>
              <a:off x="5603597" y="2837736"/>
              <a:ext cx="11486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>
                      <a:alpha val="96000"/>
                    </a:schemeClr>
                  </a:solidFill>
                  <a:latin typeface="Oswald" panose="02000503000000000000" pitchFamily="2" charset="0"/>
                </a:rPr>
                <a:t>75</a:t>
              </a:r>
            </a:p>
          </p:txBody>
        </p:sp>
        <p:sp>
          <p:nvSpPr>
            <p:cNvPr id="78" name="TextBox 24">
              <a:extLst>
                <a:ext uri="{FF2B5EF4-FFF2-40B4-BE49-F238E27FC236}">
                  <a16:creationId xmlns:a16="http://schemas.microsoft.com/office/drawing/2014/main" id="{AF215212-056B-4D6E-98C5-1DA772D899A5}"/>
                </a:ext>
              </a:extLst>
            </p:cNvPr>
            <p:cNvSpPr txBox="1"/>
            <p:nvPr/>
          </p:nvSpPr>
          <p:spPr>
            <a:xfrm>
              <a:off x="6507602" y="2871875"/>
              <a:ext cx="623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alpha val="84000"/>
                    </a:schemeClr>
                  </a:solidFill>
                  <a:latin typeface="Oswald" panose="02000503000000000000" pitchFamily="2" charset="0"/>
                </a:rPr>
                <a:t>%</a:t>
              </a:r>
            </a:p>
          </p:txBody>
        </p:sp>
      </p:grpSp>
      <p:grpSp>
        <p:nvGrpSpPr>
          <p:cNvPr id="79" name="Group 33">
            <a:extLst>
              <a:ext uri="{FF2B5EF4-FFF2-40B4-BE49-F238E27FC236}">
                <a16:creationId xmlns:a16="http://schemas.microsoft.com/office/drawing/2014/main" id="{1332A1C9-CA8C-4CB4-A482-174029F10E29}"/>
              </a:ext>
            </a:extLst>
          </p:cNvPr>
          <p:cNvGrpSpPr/>
          <p:nvPr/>
        </p:nvGrpSpPr>
        <p:grpSpPr>
          <a:xfrm>
            <a:off x="3535465" y="1042333"/>
            <a:ext cx="2506309" cy="2514600"/>
            <a:chOff x="4657266" y="2132503"/>
            <a:chExt cx="3540235" cy="3306115"/>
          </a:xfrm>
        </p:grpSpPr>
        <p:sp>
          <p:nvSpPr>
            <p:cNvPr id="80" name="Oval 34">
              <a:extLst>
                <a:ext uri="{FF2B5EF4-FFF2-40B4-BE49-F238E27FC236}">
                  <a16:creationId xmlns:a16="http://schemas.microsoft.com/office/drawing/2014/main" id="{2BB68C6D-018B-42A2-8CE2-A88E084648CC}"/>
                </a:ext>
              </a:extLst>
            </p:cNvPr>
            <p:cNvSpPr/>
            <p:nvPr/>
          </p:nvSpPr>
          <p:spPr>
            <a:xfrm>
              <a:off x="5563567" y="2897165"/>
              <a:ext cx="2633934" cy="2541453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tx1">
                    <a:alpha val="6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35">
              <a:extLst>
                <a:ext uri="{FF2B5EF4-FFF2-40B4-BE49-F238E27FC236}">
                  <a16:creationId xmlns:a16="http://schemas.microsoft.com/office/drawing/2014/main" id="{2680CEF9-67B3-477A-8D6B-ED3A46B5543A}"/>
                </a:ext>
              </a:extLst>
            </p:cNvPr>
            <p:cNvSpPr/>
            <p:nvPr/>
          </p:nvSpPr>
          <p:spPr>
            <a:xfrm>
              <a:off x="4934203" y="2137240"/>
              <a:ext cx="2514600" cy="2514600"/>
            </a:xfrm>
            <a:prstGeom prst="ellipse">
              <a:avLst/>
            </a:prstGeom>
            <a:gradFill flip="none" rotWithShape="1">
              <a:gsLst>
                <a:gs pos="29000">
                  <a:srgbClr val="0066CC"/>
                </a:gs>
                <a:gs pos="51000">
                  <a:srgbClr val="0B0159"/>
                </a:gs>
                <a:gs pos="71000">
                  <a:srgbClr val="3100A9"/>
                </a:gs>
                <a:gs pos="86000">
                  <a:srgbClr val="33CCFF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552450" h="495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Circle: Hollow 36">
              <a:extLst>
                <a:ext uri="{FF2B5EF4-FFF2-40B4-BE49-F238E27FC236}">
                  <a16:creationId xmlns:a16="http://schemas.microsoft.com/office/drawing/2014/main" id="{75432DC7-C5C2-4554-9597-18F0119AF495}"/>
                </a:ext>
              </a:extLst>
            </p:cNvPr>
            <p:cNvSpPr/>
            <p:nvPr/>
          </p:nvSpPr>
          <p:spPr>
            <a:xfrm>
              <a:off x="4920625" y="2132503"/>
              <a:ext cx="2514600" cy="2514600"/>
            </a:xfrm>
            <a:prstGeom prst="donut">
              <a:avLst>
                <a:gd name="adj" fmla="val 11685"/>
              </a:avLst>
            </a:prstGeom>
            <a:solidFill>
              <a:schemeClr val="bg1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Freeform: Shape 37">
              <a:extLst>
                <a:ext uri="{FF2B5EF4-FFF2-40B4-BE49-F238E27FC236}">
                  <a16:creationId xmlns:a16="http://schemas.microsoft.com/office/drawing/2014/main" id="{CEBB959F-F819-4F5B-A60F-A86C79765EC0}"/>
                </a:ext>
              </a:extLst>
            </p:cNvPr>
            <p:cNvSpPr/>
            <p:nvPr/>
          </p:nvSpPr>
          <p:spPr>
            <a:xfrm rot="19269039">
              <a:off x="6342048" y="2902472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Freeform: Shape 38">
              <a:extLst>
                <a:ext uri="{FF2B5EF4-FFF2-40B4-BE49-F238E27FC236}">
                  <a16:creationId xmlns:a16="http://schemas.microsoft.com/office/drawing/2014/main" id="{8B4A437B-35AC-4626-BD03-00E019A1CC83}"/>
                </a:ext>
              </a:extLst>
            </p:cNvPr>
            <p:cNvSpPr/>
            <p:nvPr/>
          </p:nvSpPr>
          <p:spPr>
            <a:xfrm rot="8013348">
              <a:off x="4615539" y="2761153"/>
              <a:ext cx="1340755" cy="1257301"/>
            </a:xfrm>
            <a:custGeom>
              <a:avLst/>
              <a:gdLst>
                <a:gd name="connsiteX0" fmla="*/ 533895 w 1340755"/>
                <a:gd name="connsiteY0" fmla="*/ 0 h 1257301"/>
                <a:gd name="connsiteX1" fmla="*/ 1340755 w 1340755"/>
                <a:gd name="connsiteY1" fmla="*/ 0 h 1257301"/>
                <a:gd name="connsiteX2" fmla="*/ 1340755 w 1340755"/>
                <a:gd name="connsiteY2" fmla="*/ 1 h 1257301"/>
                <a:gd name="connsiteX3" fmla="*/ 83455 w 1340755"/>
                <a:gd name="connsiteY3" fmla="*/ 1257301 h 1257301"/>
                <a:gd name="connsiteX4" fmla="*/ 0 w 1340755"/>
                <a:gd name="connsiteY4" fmla="*/ 1253087 h 1257301"/>
                <a:gd name="connsiteX5" fmla="*/ 0 w 1340755"/>
                <a:gd name="connsiteY5" fmla="*/ 442028 h 1257301"/>
                <a:gd name="connsiteX6" fmla="*/ 83455 w 1340755"/>
                <a:gd name="connsiteY6" fmla="*/ 450441 h 1257301"/>
                <a:gd name="connsiteX7" fmla="*/ 533895 w 1340755"/>
                <a:gd name="connsiteY7" fmla="*/ 1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0755" h="1257301">
                  <a:moveTo>
                    <a:pt x="533895" y="0"/>
                  </a:moveTo>
                  <a:lnTo>
                    <a:pt x="1340755" y="0"/>
                  </a:lnTo>
                  <a:lnTo>
                    <a:pt x="1340755" y="1"/>
                  </a:lnTo>
                  <a:cubicBezTo>
                    <a:pt x="1340755" y="694389"/>
                    <a:pt x="777843" y="1257301"/>
                    <a:pt x="83455" y="1257301"/>
                  </a:cubicBezTo>
                  <a:lnTo>
                    <a:pt x="0" y="1253087"/>
                  </a:lnTo>
                  <a:lnTo>
                    <a:pt x="0" y="442028"/>
                  </a:lnTo>
                  <a:lnTo>
                    <a:pt x="83455" y="450441"/>
                  </a:lnTo>
                  <a:cubicBezTo>
                    <a:pt x="332226" y="450441"/>
                    <a:pt x="533895" y="248772"/>
                    <a:pt x="533895" y="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Freeform: Shape 39">
              <a:extLst>
                <a:ext uri="{FF2B5EF4-FFF2-40B4-BE49-F238E27FC236}">
                  <a16:creationId xmlns:a16="http://schemas.microsoft.com/office/drawing/2014/main" id="{82A6C536-2962-4F96-8967-9BB56DAEE5EA}"/>
                </a:ext>
              </a:extLst>
            </p:cNvPr>
            <p:cNvSpPr/>
            <p:nvPr/>
          </p:nvSpPr>
          <p:spPr>
            <a:xfrm>
              <a:off x="5920918" y="2338381"/>
              <a:ext cx="321206" cy="264840"/>
            </a:xfrm>
            <a:custGeom>
              <a:avLst/>
              <a:gdLst>
                <a:gd name="connsiteX0" fmla="*/ 321206 w 321206"/>
                <a:gd name="connsiteY0" fmla="*/ 0 h 264840"/>
                <a:gd name="connsiteX1" fmla="*/ 321206 w 321206"/>
                <a:gd name="connsiteY1" fmla="*/ 239164 h 264840"/>
                <a:gd name="connsiteX2" fmla="*/ 252137 w 321206"/>
                <a:gd name="connsiteY2" fmla="*/ 242652 h 264840"/>
                <a:gd name="connsiteX3" fmla="*/ 139796 w 321206"/>
                <a:gd name="connsiteY3" fmla="*/ 264840 h 264840"/>
                <a:gd name="connsiteX4" fmla="*/ 0 w 321206"/>
                <a:gd name="connsiteY4" fmla="*/ 55744 h 264840"/>
                <a:gd name="connsiteX5" fmla="*/ 40046 w 321206"/>
                <a:gd name="connsiteY5" fmla="*/ 41783 h 264840"/>
                <a:gd name="connsiteX6" fmla="*/ 227685 w 321206"/>
                <a:gd name="connsiteY6" fmla="*/ 4723 h 264840"/>
                <a:gd name="connsiteX7" fmla="*/ 321206 w 321206"/>
                <a:gd name="connsiteY7" fmla="*/ 0 h 26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06" h="264840">
                  <a:moveTo>
                    <a:pt x="321206" y="0"/>
                  </a:moveTo>
                  <a:lnTo>
                    <a:pt x="321206" y="239164"/>
                  </a:lnTo>
                  <a:lnTo>
                    <a:pt x="252137" y="242652"/>
                  </a:lnTo>
                  <a:lnTo>
                    <a:pt x="139796" y="264840"/>
                  </a:lnTo>
                  <a:lnTo>
                    <a:pt x="0" y="55744"/>
                  </a:lnTo>
                  <a:lnTo>
                    <a:pt x="40046" y="41783"/>
                  </a:lnTo>
                  <a:cubicBezTo>
                    <a:pt x="100445" y="23816"/>
                    <a:pt x="163180" y="11274"/>
                    <a:pt x="227685" y="4723"/>
                  </a:cubicBezTo>
                  <a:lnTo>
                    <a:pt x="321206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Freeform: Shape 40">
              <a:extLst>
                <a:ext uri="{FF2B5EF4-FFF2-40B4-BE49-F238E27FC236}">
                  <a16:creationId xmlns:a16="http://schemas.microsoft.com/office/drawing/2014/main" id="{C3EB58B2-8886-4FFE-BBE7-7C25A2376154}"/>
                </a:ext>
              </a:extLst>
            </p:cNvPr>
            <p:cNvSpPr/>
            <p:nvPr/>
          </p:nvSpPr>
          <p:spPr>
            <a:xfrm>
              <a:off x="5229859" y="2433132"/>
              <a:ext cx="730384" cy="928066"/>
            </a:xfrm>
            <a:custGeom>
              <a:avLst/>
              <a:gdLst>
                <a:gd name="connsiteX0" fmla="*/ 594012 w 730384"/>
                <a:gd name="connsiteY0" fmla="*/ 0 h 928066"/>
                <a:gd name="connsiteX1" fmla="*/ 730384 w 730384"/>
                <a:gd name="connsiteY1" fmla="*/ 203976 h 928066"/>
                <a:gd name="connsiteX2" fmla="*/ 666363 w 730384"/>
                <a:gd name="connsiteY2" fmla="*/ 229645 h 928066"/>
                <a:gd name="connsiteX3" fmla="*/ 239163 w 730384"/>
                <a:gd name="connsiteY3" fmla="*/ 928066 h 928066"/>
                <a:gd name="connsiteX4" fmla="*/ 0 w 730384"/>
                <a:gd name="connsiteY4" fmla="*/ 928066 h 928066"/>
                <a:gd name="connsiteX5" fmla="*/ 557484 w 730384"/>
                <a:gd name="connsiteY5" fmla="*/ 16645 h 928066"/>
                <a:gd name="connsiteX6" fmla="*/ 594012 w 730384"/>
                <a:gd name="connsiteY6" fmla="*/ 0 h 92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0384" h="928066">
                  <a:moveTo>
                    <a:pt x="594012" y="0"/>
                  </a:moveTo>
                  <a:lnTo>
                    <a:pt x="730384" y="203976"/>
                  </a:lnTo>
                  <a:lnTo>
                    <a:pt x="666363" y="229645"/>
                  </a:lnTo>
                  <a:cubicBezTo>
                    <a:pt x="412745" y="359548"/>
                    <a:pt x="239163" y="623536"/>
                    <a:pt x="239163" y="928066"/>
                  </a:cubicBezTo>
                  <a:lnTo>
                    <a:pt x="0" y="928066"/>
                  </a:lnTo>
                  <a:cubicBezTo>
                    <a:pt x="0" y="530663"/>
                    <a:pt x="226518" y="186166"/>
                    <a:pt x="557484" y="16645"/>
                  </a:cubicBezTo>
                  <a:lnTo>
                    <a:pt x="594012" y="0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41">
              <a:extLst>
                <a:ext uri="{FF2B5EF4-FFF2-40B4-BE49-F238E27FC236}">
                  <a16:creationId xmlns:a16="http://schemas.microsoft.com/office/drawing/2014/main" id="{14B3AF5F-5A33-4F37-8AB4-678D67FA5D94}"/>
                </a:ext>
              </a:extLst>
            </p:cNvPr>
            <p:cNvSpPr/>
            <p:nvPr/>
          </p:nvSpPr>
          <p:spPr>
            <a:xfrm>
              <a:off x="4754574" y="2244252"/>
              <a:ext cx="1540745" cy="1486647"/>
            </a:xfrm>
            <a:prstGeom prst="ellipse">
              <a:avLst/>
            </a:prstGeom>
            <a:gradFill flip="none" rotWithShape="1">
              <a:gsLst>
                <a:gs pos="77000">
                  <a:srgbClr val="EEEEEE">
                    <a:alpha val="0"/>
                  </a:srgb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42">
              <a:extLst>
                <a:ext uri="{FF2B5EF4-FFF2-40B4-BE49-F238E27FC236}">
                  <a16:creationId xmlns:a16="http://schemas.microsoft.com/office/drawing/2014/main" id="{BA48122E-3788-43ED-8075-AFCB3B067CD2}"/>
                </a:ext>
              </a:extLst>
            </p:cNvPr>
            <p:cNvSpPr/>
            <p:nvPr/>
          </p:nvSpPr>
          <p:spPr>
            <a:xfrm>
              <a:off x="4999652" y="2150628"/>
              <a:ext cx="1537489" cy="1278373"/>
            </a:xfrm>
            <a:custGeom>
              <a:avLst/>
              <a:gdLst>
                <a:gd name="connsiteX0" fmla="*/ 1210571 w 1537489"/>
                <a:gd name="connsiteY0" fmla="*/ 0 h 1278373"/>
                <a:gd name="connsiteX1" fmla="*/ 1454544 w 1537489"/>
                <a:gd name="connsiteY1" fmla="*/ 24595 h 1278373"/>
                <a:gd name="connsiteX2" fmla="*/ 1537489 w 1537489"/>
                <a:gd name="connsiteY2" fmla="*/ 45922 h 1278373"/>
                <a:gd name="connsiteX3" fmla="*/ 1537489 w 1537489"/>
                <a:gd name="connsiteY3" fmla="*/ 150190 h 1278373"/>
                <a:gd name="connsiteX4" fmla="*/ 1434172 w 1537489"/>
                <a:gd name="connsiteY4" fmla="*/ 123624 h 1278373"/>
                <a:gd name="connsiteX5" fmla="*/ 1210571 w 1537489"/>
                <a:gd name="connsiteY5" fmla="*/ 101083 h 1278373"/>
                <a:gd name="connsiteX6" fmla="*/ 101083 w 1537489"/>
                <a:gd name="connsiteY6" fmla="*/ 1210571 h 1278373"/>
                <a:gd name="connsiteX7" fmla="*/ 104507 w 1537489"/>
                <a:gd name="connsiteY7" fmla="*/ 1278373 h 1278373"/>
                <a:gd name="connsiteX8" fmla="*/ 3424 w 1537489"/>
                <a:gd name="connsiteY8" fmla="*/ 1278373 h 1278373"/>
                <a:gd name="connsiteX9" fmla="*/ 0 w 1537489"/>
                <a:gd name="connsiteY9" fmla="*/ 1210571 h 1278373"/>
                <a:gd name="connsiteX10" fmla="*/ 1210571 w 1537489"/>
                <a:gd name="connsiteY10" fmla="*/ 0 h 127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489" h="1278373">
                  <a:moveTo>
                    <a:pt x="1210571" y="0"/>
                  </a:moveTo>
                  <a:cubicBezTo>
                    <a:pt x="1294144" y="0"/>
                    <a:pt x="1375738" y="8469"/>
                    <a:pt x="1454544" y="24595"/>
                  </a:cubicBezTo>
                  <a:lnTo>
                    <a:pt x="1537489" y="45922"/>
                  </a:lnTo>
                  <a:lnTo>
                    <a:pt x="1537489" y="150190"/>
                  </a:lnTo>
                  <a:lnTo>
                    <a:pt x="1434172" y="123624"/>
                  </a:lnTo>
                  <a:cubicBezTo>
                    <a:pt x="1361947" y="108845"/>
                    <a:pt x="1287165" y="101083"/>
                    <a:pt x="1210571" y="101083"/>
                  </a:cubicBezTo>
                  <a:cubicBezTo>
                    <a:pt x="597818" y="101083"/>
                    <a:pt x="101083" y="597818"/>
                    <a:pt x="101083" y="1210571"/>
                  </a:cubicBezTo>
                  <a:lnTo>
                    <a:pt x="104507" y="1278373"/>
                  </a:lnTo>
                  <a:lnTo>
                    <a:pt x="3424" y="1278373"/>
                  </a:lnTo>
                  <a:lnTo>
                    <a:pt x="0" y="1210571"/>
                  </a:lnTo>
                  <a:cubicBezTo>
                    <a:pt x="0" y="541991"/>
                    <a:pt x="541991" y="0"/>
                    <a:pt x="1210571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Box 43">
              <a:extLst>
                <a:ext uri="{FF2B5EF4-FFF2-40B4-BE49-F238E27FC236}">
                  <a16:creationId xmlns:a16="http://schemas.microsoft.com/office/drawing/2014/main" id="{A39345CB-DBEA-4D8C-B83D-49C8ABB2A360}"/>
                </a:ext>
              </a:extLst>
            </p:cNvPr>
            <p:cNvSpPr txBox="1"/>
            <p:nvPr/>
          </p:nvSpPr>
          <p:spPr>
            <a:xfrm>
              <a:off x="5603597" y="2837737"/>
              <a:ext cx="1148656" cy="1092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>
                      <a:alpha val="93000"/>
                    </a:schemeClr>
                  </a:solidFill>
                  <a:latin typeface="Oswald" panose="02000503000000000000" pitchFamily="2" charset="0"/>
                </a:rPr>
                <a:t>61</a:t>
              </a:r>
            </a:p>
          </p:txBody>
        </p:sp>
        <p:sp>
          <p:nvSpPr>
            <p:cNvPr id="116" name="TextBox 44">
              <a:extLst>
                <a:ext uri="{FF2B5EF4-FFF2-40B4-BE49-F238E27FC236}">
                  <a16:creationId xmlns:a16="http://schemas.microsoft.com/office/drawing/2014/main" id="{87C728DF-95C1-4813-8F7F-23E70F7281B3}"/>
                </a:ext>
              </a:extLst>
            </p:cNvPr>
            <p:cNvSpPr txBox="1"/>
            <p:nvPr/>
          </p:nvSpPr>
          <p:spPr>
            <a:xfrm>
              <a:off x="6507602" y="2871875"/>
              <a:ext cx="623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alpha val="84000"/>
                    </a:schemeClr>
                  </a:solidFill>
                  <a:latin typeface="Oswald" panose="02000503000000000000" pitchFamily="2" charset="0"/>
                </a:rPr>
                <a:t>%</a:t>
              </a:r>
            </a:p>
          </p:txBody>
        </p:sp>
      </p:grpSp>
      <p:sp>
        <p:nvSpPr>
          <p:cNvPr id="117" name="TextBox 86">
            <a:extLst>
              <a:ext uri="{FF2B5EF4-FFF2-40B4-BE49-F238E27FC236}">
                <a16:creationId xmlns:a16="http://schemas.microsoft.com/office/drawing/2014/main" id="{941650B4-5196-46CC-A1D6-541AAB2CF48B}"/>
              </a:ext>
            </a:extLst>
          </p:cNvPr>
          <p:cNvSpPr txBox="1"/>
          <p:nvPr/>
        </p:nvSpPr>
        <p:spPr>
          <a:xfrm>
            <a:off x="5128892" y="870879"/>
            <a:ext cx="596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قوة الجاذبية الأرضية: </a:t>
            </a:r>
            <a:r>
              <a:rPr lang="ar-SY" sz="2400" b="1" dirty="0">
                <a:latin typeface="Century Gothic" panose="020B0502020202020204" pitchFamily="34" charset="0"/>
              </a:rPr>
              <a:t>قوة جذب الأرض لجسم ما نحوها.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88">
            <a:extLst>
              <a:ext uri="{FF2B5EF4-FFF2-40B4-BE49-F238E27FC236}">
                <a16:creationId xmlns:a16="http://schemas.microsoft.com/office/drawing/2014/main" id="{3CD01C0D-49DD-4354-8B82-483C590B924A}"/>
              </a:ext>
            </a:extLst>
          </p:cNvPr>
          <p:cNvSpPr txBox="1"/>
          <p:nvPr/>
        </p:nvSpPr>
        <p:spPr>
          <a:xfrm>
            <a:off x="7542381" y="3213922"/>
            <a:ext cx="4398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مركز الجاذبية لجسم ما هو</a:t>
            </a:r>
            <a:r>
              <a:rPr lang="ar-SY" sz="2400" b="1" dirty="0">
                <a:latin typeface="Century Gothic" panose="020B0502020202020204" pitchFamily="34" charset="0"/>
              </a:rPr>
              <a:t>: </a:t>
            </a:r>
            <a:r>
              <a:rPr lang="ar-SY" sz="2400" b="1" dirty="0"/>
              <a:t>نقطة ارتكاز محصلة قوى الجاذبية المؤثرة على الجسم حيث يتوازن الجسم إذا ارتكز على هذه النقطة , بشرط أن تكون تلك النقطة مادية على الجسم نفسه . 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178</Words>
  <Application>Microsoft Office PowerPoint</Application>
  <PresentationFormat>شاشة عريضة</PresentationFormat>
  <Paragraphs>38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Oswald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1008</cp:revision>
  <dcterms:created xsi:type="dcterms:W3CDTF">2020-10-10T04:32:51Z</dcterms:created>
  <dcterms:modified xsi:type="dcterms:W3CDTF">2021-03-10T19:06:10Z</dcterms:modified>
</cp:coreProperties>
</file>