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 varScale="1">
        <p:scale>
          <a:sx n="48" d="100"/>
          <a:sy n="48" d="100"/>
        </p:scale>
        <p:origin x="3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C3651-A782-4F00-A158-DEE8CB98B128}" type="doc">
      <dgm:prSet loTypeId="urn:microsoft.com/office/officeart/2005/8/layout/target3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DC9658EC-8CB0-4BF9-A727-E78A093F4BE3}">
      <dgm:prSet custT="1"/>
      <dgm:spPr/>
      <dgm:t>
        <a:bodyPr/>
        <a:lstStyle/>
        <a:p>
          <a:pPr algn="r" rtl="1"/>
          <a:r>
            <a:rPr lang="ar-SY" sz="2800" dirty="0"/>
            <a:t>1)الأكثر انتشارا في المراعي العربية</a:t>
          </a:r>
          <a:endParaRPr lang="en-US" sz="2800" dirty="0"/>
        </a:p>
      </dgm:t>
    </dgm:pt>
    <dgm:pt modelId="{DFCE74CE-1278-4256-8A9A-0358DA877E2D}" type="parTrans" cxnId="{664B5B33-8BAD-48F8-9C53-256BD74DE048}">
      <dgm:prSet/>
      <dgm:spPr/>
      <dgm:t>
        <a:bodyPr/>
        <a:lstStyle/>
        <a:p>
          <a:pPr algn="r" rtl="1"/>
          <a:endParaRPr lang="ar-SA" sz="2400"/>
        </a:p>
      </dgm:t>
    </dgm:pt>
    <dgm:pt modelId="{C364A61D-7156-42BB-821D-3203C0E329FD}" type="sibTrans" cxnId="{664B5B33-8BAD-48F8-9C53-256BD74DE048}">
      <dgm:prSet/>
      <dgm:spPr/>
      <dgm:t>
        <a:bodyPr/>
        <a:lstStyle/>
        <a:p>
          <a:pPr algn="r" rtl="1"/>
          <a:endParaRPr lang="ar-SA" sz="2400"/>
        </a:p>
      </dgm:t>
    </dgm:pt>
    <dgm:pt modelId="{F8AC2753-79CA-42D6-B78D-BA516C46F88E}">
      <dgm:prSet custT="1"/>
      <dgm:spPr/>
      <dgm:t>
        <a:bodyPr/>
        <a:lstStyle/>
        <a:p>
          <a:pPr algn="r" rtl="1"/>
          <a:r>
            <a:rPr lang="ar-SY" sz="2800" dirty="0"/>
            <a:t>2)أكثر  الحيوانات المستأنسة و الملائمة لمراعي الوطن العربي و ذلك لتحملها الجفاف و الانتقال</a:t>
          </a:r>
          <a:endParaRPr lang="en-US" sz="2800" dirty="0"/>
        </a:p>
      </dgm:t>
    </dgm:pt>
    <dgm:pt modelId="{FE7435E8-0D62-4370-80DE-2A4A945BC315}" type="parTrans" cxnId="{2F8DC6A1-A053-42E9-A0D0-F902AC2DB359}">
      <dgm:prSet/>
      <dgm:spPr/>
      <dgm:t>
        <a:bodyPr/>
        <a:lstStyle/>
        <a:p>
          <a:pPr algn="r" rtl="1"/>
          <a:endParaRPr lang="ar-SA" sz="2400"/>
        </a:p>
      </dgm:t>
    </dgm:pt>
    <dgm:pt modelId="{A6DC6D84-C728-46F0-943E-B8CA5D8E300E}" type="sibTrans" cxnId="{2F8DC6A1-A053-42E9-A0D0-F902AC2DB359}">
      <dgm:prSet/>
      <dgm:spPr/>
      <dgm:t>
        <a:bodyPr/>
        <a:lstStyle/>
        <a:p>
          <a:pPr algn="r" rtl="1"/>
          <a:endParaRPr lang="ar-SA" sz="2400"/>
        </a:p>
      </dgm:t>
    </dgm:pt>
    <dgm:pt modelId="{721FC81B-1C60-4E1C-B2A8-BD2E041F21DA}">
      <dgm:prSet custT="1"/>
      <dgm:spPr/>
      <dgm:t>
        <a:bodyPr/>
        <a:lstStyle/>
        <a:p>
          <a:pPr algn="r" rtl="1"/>
          <a:r>
            <a:rPr lang="ar-SY" sz="2800"/>
            <a:t>3)لأهمية منتجاتها بالسبة للسكان </a:t>
          </a:r>
          <a:endParaRPr lang="en-US" sz="2800"/>
        </a:p>
      </dgm:t>
    </dgm:pt>
    <dgm:pt modelId="{1CFACC86-F30B-41EF-8F6B-425AE767C811}" type="parTrans" cxnId="{E4DD0CB8-DD11-49CD-8F05-6C083E3F07F9}">
      <dgm:prSet/>
      <dgm:spPr/>
      <dgm:t>
        <a:bodyPr/>
        <a:lstStyle/>
        <a:p>
          <a:pPr algn="r" rtl="1"/>
          <a:endParaRPr lang="ar-SA" sz="2400"/>
        </a:p>
      </dgm:t>
    </dgm:pt>
    <dgm:pt modelId="{7C06B241-B163-4B2D-88DE-89F6F346ED22}" type="sibTrans" cxnId="{E4DD0CB8-DD11-49CD-8F05-6C083E3F07F9}">
      <dgm:prSet/>
      <dgm:spPr/>
      <dgm:t>
        <a:bodyPr/>
        <a:lstStyle/>
        <a:p>
          <a:pPr algn="r" rtl="1"/>
          <a:endParaRPr lang="ar-SA" sz="2400"/>
        </a:p>
      </dgm:t>
    </dgm:pt>
    <dgm:pt modelId="{BC16D5E9-9C12-4DC2-B42B-3F6D58998EFD}">
      <dgm:prSet custT="1"/>
      <dgm:spPr/>
      <dgm:t>
        <a:bodyPr/>
        <a:lstStyle/>
        <a:p>
          <a:pPr algn="r" rtl="1"/>
          <a:r>
            <a:rPr lang="ar-SY" sz="2800"/>
            <a:t>4)لأنها مصدر أساسي من مصادر الثروة القومية</a:t>
          </a:r>
          <a:endParaRPr lang="en-US" sz="2800"/>
        </a:p>
      </dgm:t>
    </dgm:pt>
    <dgm:pt modelId="{22C96A07-9251-4742-A091-BD7E990D9960}" type="parTrans" cxnId="{2F4BC9D8-2743-4869-A94D-0C0325034EAD}">
      <dgm:prSet/>
      <dgm:spPr/>
      <dgm:t>
        <a:bodyPr/>
        <a:lstStyle/>
        <a:p>
          <a:pPr algn="r" rtl="1"/>
          <a:endParaRPr lang="ar-SA" sz="2400"/>
        </a:p>
      </dgm:t>
    </dgm:pt>
    <dgm:pt modelId="{A8B18B42-9D3C-497E-BF33-7EE7CBCD1D3C}" type="sibTrans" cxnId="{2F4BC9D8-2743-4869-A94D-0C0325034EAD}">
      <dgm:prSet/>
      <dgm:spPr/>
      <dgm:t>
        <a:bodyPr/>
        <a:lstStyle/>
        <a:p>
          <a:pPr algn="r" rtl="1"/>
          <a:endParaRPr lang="ar-SA" sz="2400"/>
        </a:p>
      </dgm:t>
    </dgm:pt>
    <dgm:pt modelId="{E2FE6E21-DF3B-4842-8563-7ABC17C16AB1}" type="pres">
      <dgm:prSet presAssocID="{18EC3651-A782-4F00-A158-DEE8CB98B12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40DA593-94F4-4DA8-91D2-81FFEBD634C0}" type="pres">
      <dgm:prSet presAssocID="{DC9658EC-8CB0-4BF9-A727-E78A093F4BE3}" presName="circle1" presStyleLbl="node1" presStyleIdx="0" presStyleCnt="4"/>
      <dgm:spPr/>
    </dgm:pt>
    <dgm:pt modelId="{6C606697-BFB1-461B-AD3C-8095C5B10800}" type="pres">
      <dgm:prSet presAssocID="{DC9658EC-8CB0-4BF9-A727-E78A093F4BE3}" presName="space" presStyleCnt="0"/>
      <dgm:spPr/>
    </dgm:pt>
    <dgm:pt modelId="{DBF65686-2887-41E1-9F27-BD9763D11CAE}" type="pres">
      <dgm:prSet presAssocID="{DC9658EC-8CB0-4BF9-A727-E78A093F4BE3}" presName="rect1" presStyleLbl="alignAcc1" presStyleIdx="0" presStyleCnt="4" custScaleY="100000"/>
      <dgm:spPr/>
    </dgm:pt>
    <dgm:pt modelId="{F1744E0F-53F2-48FB-B714-E91B332F4E31}" type="pres">
      <dgm:prSet presAssocID="{F8AC2753-79CA-42D6-B78D-BA516C46F88E}" presName="vertSpace2" presStyleLbl="node1" presStyleIdx="0" presStyleCnt="4"/>
      <dgm:spPr/>
    </dgm:pt>
    <dgm:pt modelId="{DBDA8DF5-B37C-4283-8489-38E1EC44F76A}" type="pres">
      <dgm:prSet presAssocID="{F8AC2753-79CA-42D6-B78D-BA516C46F88E}" presName="circle2" presStyleLbl="node1" presStyleIdx="1" presStyleCnt="4"/>
      <dgm:spPr/>
    </dgm:pt>
    <dgm:pt modelId="{18DABC79-20FE-4BE4-9F50-241639D446ED}" type="pres">
      <dgm:prSet presAssocID="{F8AC2753-79CA-42D6-B78D-BA516C46F88E}" presName="rect2" presStyleLbl="alignAcc1" presStyleIdx="1" presStyleCnt="4"/>
      <dgm:spPr/>
    </dgm:pt>
    <dgm:pt modelId="{EA7C0433-4CFB-4735-9319-0F3D1D6A3A86}" type="pres">
      <dgm:prSet presAssocID="{721FC81B-1C60-4E1C-B2A8-BD2E041F21DA}" presName="vertSpace3" presStyleLbl="node1" presStyleIdx="1" presStyleCnt="4"/>
      <dgm:spPr/>
    </dgm:pt>
    <dgm:pt modelId="{EC9FAE7E-6108-4E78-A8F2-6795F1215E32}" type="pres">
      <dgm:prSet presAssocID="{721FC81B-1C60-4E1C-B2A8-BD2E041F21DA}" presName="circle3" presStyleLbl="node1" presStyleIdx="2" presStyleCnt="4"/>
      <dgm:spPr/>
    </dgm:pt>
    <dgm:pt modelId="{F0297E11-BF99-448C-BAD3-612DA04A3F87}" type="pres">
      <dgm:prSet presAssocID="{721FC81B-1C60-4E1C-B2A8-BD2E041F21DA}" presName="rect3" presStyleLbl="alignAcc1" presStyleIdx="2" presStyleCnt="4"/>
      <dgm:spPr/>
    </dgm:pt>
    <dgm:pt modelId="{A5C2AEF1-374F-4C92-B7D9-B166874806B1}" type="pres">
      <dgm:prSet presAssocID="{BC16D5E9-9C12-4DC2-B42B-3F6D58998EFD}" presName="vertSpace4" presStyleLbl="node1" presStyleIdx="2" presStyleCnt="4"/>
      <dgm:spPr/>
    </dgm:pt>
    <dgm:pt modelId="{02D2EF26-7426-4364-9E93-1C8FC41993C8}" type="pres">
      <dgm:prSet presAssocID="{BC16D5E9-9C12-4DC2-B42B-3F6D58998EFD}" presName="circle4" presStyleLbl="node1" presStyleIdx="3" presStyleCnt="4"/>
      <dgm:spPr/>
    </dgm:pt>
    <dgm:pt modelId="{1CA0D8FC-9873-4166-B67D-8D8C1244C5B8}" type="pres">
      <dgm:prSet presAssocID="{BC16D5E9-9C12-4DC2-B42B-3F6D58998EFD}" presName="rect4" presStyleLbl="alignAcc1" presStyleIdx="3" presStyleCnt="4"/>
      <dgm:spPr/>
    </dgm:pt>
    <dgm:pt modelId="{053317B0-321B-4ABA-BB9E-4BF0A6339B1F}" type="pres">
      <dgm:prSet presAssocID="{DC9658EC-8CB0-4BF9-A727-E78A093F4BE3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4A976968-17AB-48BE-A636-A6185F8D4CA8}" type="pres">
      <dgm:prSet presAssocID="{F8AC2753-79CA-42D6-B78D-BA516C46F88E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74E15649-319B-4BFA-BCA5-E122387F46E9}" type="pres">
      <dgm:prSet presAssocID="{721FC81B-1C60-4E1C-B2A8-BD2E041F21DA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5D49966C-1554-49F4-B515-651773F1B5AC}" type="pres">
      <dgm:prSet presAssocID="{BC16D5E9-9C12-4DC2-B42B-3F6D58998EFD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EF87711E-69D1-4969-81CC-8464733BB1B7}" type="presOf" srcId="{F8AC2753-79CA-42D6-B78D-BA516C46F88E}" destId="{18DABC79-20FE-4BE4-9F50-241639D446ED}" srcOrd="0" destOrd="0" presId="urn:microsoft.com/office/officeart/2005/8/layout/target3"/>
    <dgm:cxn modelId="{069C8430-B7AD-442B-AD86-DAC35ECC9A3C}" type="presOf" srcId="{DC9658EC-8CB0-4BF9-A727-E78A093F4BE3}" destId="{053317B0-321B-4ABA-BB9E-4BF0A6339B1F}" srcOrd="1" destOrd="0" presId="urn:microsoft.com/office/officeart/2005/8/layout/target3"/>
    <dgm:cxn modelId="{664B5B33-8BAD-48F8-9C53-256BD74DE048}" srcId="{18EC3651-A782-4F00-A158-DEE8CB98B128}" destId="{DC9658EC-8CB0-4BF9-A727-E78A093F4BE3}" srcOrd="0" destOrd="0" parTransId="{DFCE74CE-1278-4256-8A9A-0358DA877E2D}" sibTransId="{C364A61D-7156-42BB-821D-3203C0E329FD}"/>
    <dgm:cxn modelId="{97912C84-2DBE-430D-B392-B8ED6178695E}" type="presOf" srcId="{BC16D5E9-9C12-4DC2-B42B-3F6D58998EFD}" destId="{5D49966C-1554-49F4-B515-651773F1B5AC}" srcOrd="1" destOrd="0" presId="urn:microsoft.com/office/officeart/2005/8/layout/target3"/>
    <dgm:cxn modelId="{828C6B93-0CDF-4938-B34F-358E2A9423C8}" type="presOf" srcId="{721FC81B-1C60-4E1C-B2A8-BD2E041F21DA}" destId="{74E15649-319B-4BFA-BCA5-E122387F46E9}" srcOrd="1" destOrd="0" presId="urn:microsoft.com/office/officeart/2005/8/layout/target3"/>
    <dgm:cxn modelId="{D0305C9D-CDC0-4B81-9A7D-DC5AE7BE7B1E}" type="presOf" srcId="{DC9658EC-8CB0-4BF9-A727-E78A093F4BE3}" destId="{DBF65686-2887-41E1-9F27-BD9763D11CAE}" srcOrd="0" destOrd="0" presId="urn:microsoft.com/office/officeart/2005/8/layout/target3"/>
    <dgm:cxn modelId="{2F8DC6A1-A053-42E9-A0D0-F902AC2DB359}" srcId="{18EC3651-A782-4F00-A158-DEE8CB98B128}" destId="{F8AC2753-79CA-42D6-B78D-BA516C46F88E}" srcOrd="1" destOrd="0" parTransId="{FE7435E8-0D62-4370-80DE-2A4A945BC315}" sibTransId="{A6DC6D84-C728-46F0-943E-B8CA5D8E300E}"/>
    <dgm:cxn modelId="{866816A3-6DAB-4784-B41A-3D5DDF8B9473}" type="presOf" srcId="{18EC3651-A782-4F00-A158-DEE8CB98B128}" destId="{E2FE6E21-DF3B-4842-8563-7ABC17C16AB1}" srcOrd="0" destOrd="0" presId="urn:microsoft.com/office/officeart/2005/8/layout/target3"/>
    <dgm:cxn modelId="{E4DD0CB8-DD11-49CD-8F05-6C083E3F07F9}" srcId="{18EC3651-A782-4F00-A158-DEE8CB98B128}" destId="{721FC81B-1C60-4E1C-B2A8-BD2E041F21DA}" srcOrd="2" destOrd="0" parTransId="{1CFACC86-F30B-41EF-8F6B-425AE767C811}" sibTransId="{7C06B241-B163-4B2D-88DE-89F6F346ED22}"/>
    <dgm:cxn modelId="{697C77BE-D387-47A2-AB4A-632BD30C5B8A}" type="presOf" srcId="{F8AC2753-79CA-42D6-B78D-BA516C46F88E}" destId="{4A976968-17AB-48BE-A636-A6185F8D4CA8}" srcOrd="1" destOrd="0" presId="urn:microsoft.com/office/officeart/2005/8/layout/target3"/>
    <dgm:cxn modelId="{9C53D7D0-855D-4341-BFA4-67BB1BE735E5}" type="presOf" srcId="{BC16D5E9-9C12-4DC2-B42B-3F6D58998EFD}" destId="{1CA0D8FC-9873-4166-B67D-8D8C1244C5B8}" srcOrd="0" destOrd="0" presId="urn:microsoft.com/office/officeart/2005/8/layout/target3"/>
    <dgm:cxn modelId="{2F4BC9D8-2743-4869-A94D-0C0325034EAD}" srcId="{18EC3651-A782-4F00-A158-DEE8CB98B128}" destId="{BC16D5E9-9C12-4DC2-B42B-3F6D58998EFD}" srcOrd="3" destOrd="0" parTransId="{22C96A07-9251-4742-A091-BD7E990D9960}" sibTransId="{A8B18B42-9D3C-497E-BF33-7EE7CBCD1D3C}"/>
    <dgm:cxn modelId="{028E51F9-C0B4-4C4D-8652-2BD8D90F9AB8}" type="presOf" srcId="{721FC81B-1C60-4E1C-B2A8-BD2E041F21DA}" destId="{F0297E11-BF99-448C-BAD3-612DA04A3F87}" srcOrd="0" destOrd="0" presId="urn:microsoft.com/office/officeart/2005/8/layout/target3"/>
    <dgm:cxn modelId="{9CF9D343-0C63-4833-ABB1-545CBD5AAF96}" type="presParOf" srcId="{E2FE6E21-DF3B-4842-8563-7ABC17C16AB1}" destId="{240DA593-94F4-4DA8-91D2-81FFEBD634C0}" srcOrd="0" destOrd="0" presId="urn:microsoft.com/office/officeart/2005/8/layout/target3"/>
    <dgm:cxn modelId="{60AB4CA6-875C-40CA-BB19-4CB1F82A8AA0}" type="presParOf" srcId="{E2FE6E21-DF3B-4842-8563-7ABC17C16AB1}" destId="{6C606697-BFB1-461B-AD3C-8095C5B10800}" srcOrd="1" destOrd="0" presId="urn:microsoft.com/office/officeart/2005/8/layout/target3"/>
    <dgm:cxn modelId="{82815B92-1567-4C60-AB48-7598E64E1BD1}" type="presParOf" srcId="{E2FE6E21-DF3B-4842-8563-7ABC17C16AB1}" destId="{DBF65686-2887-41E1-9F27-BD9763D11CAE}" srcOrd="2" destOrd="0" presId="urn:microsoft.com/office/officeart/2005/8/layout/target3"/>
    <dgm:cxn modelId="{579CA894-A861-48A4-A9BF-1891CE9614EF}" type="presParOf" srcId="{E2FE6E21-DF3B-4842-8563-7ABC17C16AB1}" destId="{F1744E0F-53F2-48FB-B714-E91B332F4E31}" srcOrd="3" destOrd="0" presId="urn:microsoft.com/office/officeart/2005/8/layout/target3"/>
    <dgm:cxn modelId="{A55226C6-C5B1-40A3-85A4-03265A24EDEC}" type="presParOf" srcId="{E2FE6E21-DF3B-4842-8563-7ABC17C16AB1}" destId="{DBDA8DF5-B37C-4283-8489-38E1EC44F76A}" srcOrd="4" destOrd="0" presId="urn:microsoft.com/office/officeart/2005/8/layout/target3"/>
    <dgm:cxn modelId="{4D1C9EC2-4B97-470B-881E-57B53E7A4F56}" type="presParOf" srcId="{E2FE6E21-DF3B-4842-8563-7ABC17C16AB1}" destId="{18DABC79-20FE-4BE4-9F50-241639D446ED}" srcOrd="5" destOrd="0" presId="urn:microsoft.com/office/officeart/2005/8/layout/target3"/>
    <dgm:cxn modelId="{CD7F17B3-FD6E-454E-AEE9-88BD4DB47666}" type="presParOf" srcId="{E2FE6E21-DF3B-4842-8563-7ABC17C16AB1}" destId="{EA7C0433-4CFB-4735-9319-0F3D1D6A3A86}" srcOrd="6" destOrd="0" presId="urn:microsoft.com/office/officeart/2005/8/layout/target3"/>
    <dgm:cxn modelId="{F162A89C-EF97-4DCC-9119-9851A05F3D1F}" type="presParOf" srcId="{E2FE6E21-DF3B-4842-8563-7ABC17C16AB1}" destId="{EC9FAE7E-6108-4E78-A8F2-6795F1215E32}" srcOrd="7" destOrd="0" presId="urn:microsoft.com/office/officeart/2005/8/layout/target3"/>
    <dgm:cxn modelId="{CFD3783A-7DEB-4F7E-88BD-17C013FF5E11}" type="presParOf" srcId="{E2FE6E21-DF3B-4842-8563-7ABC17C16AB1}" destId="{F0297E11-BF99-448C-BAD3-612DA04A3F87}" srcOrd="8" destOrd="0" presId="urn:microsoft.com/office/officeart/2005/8/layout/target3"/>
    <dgm:cxn modelId="{73865861-3109-4905-8F6E-85A7C6BA0688}" type="presParOf" srcId="{E2FE6E21-DF3B-4842-8563-7ABC17C16AB1}" destId="{A5C2AEF1-374F-4C92-B7D9-B166874806B1}" srcOrd="9" destOrd="0" presId="urn:microsoft.com/office/officeart/2005/8/layout/target3"/>
    <dgm:cxn modelId="{DF196A45-A1E4-4D59-A29E-ECCB65247A4D}" type="presParOf" srcId="{E2FE6E21-DF3B-4842-8563-7ABC17C16AB1}" destId="{02D2EF26-7426-4364-9E93-1C8FC41993C8}" srcOrd="10" destOrd="0" presId="urn:microsoft.com/office/officeart/2005/8/layout/target3"/>
    <dgm:cxn modelId="{4597E2CB-071E-4617-A9F5-6EB4AA6BDE2A}" type="presParOf" srcId="{E2FE6E21-DF3B-4842-8563-7ABC17C16AB1}" destId="{1CA0D8FC-9873-4166-B67D-8D8C1244C5B8}" srcOrd="11" destOrd="0" presId="urn:microsoft.com/office/officeart/2005/8/layout/target3"/>
    <dgm:cxn modelId="{005CC5A2-64A5-4824-B816-06436A768CEA}" type="presParOf" srcId="{E2FE6E21-DF3B-4842-8563-7ABC17C16AB1}" destId="{053317B0-321B-4ABA-BB9E-4BF0A6339B1F}" srcOrd="12" destOrd="0" presId="urn:microsoft.com/office/officeart/2005/8/layout/target3"/>
    <dgm:cxn modelId="{047EC8AB-7484-477C-89FB-858FC4A9896E}" type="presParOf" srcId="{E2FE6E21-DF3B-4842-8563-7ABC17C16AB1}" destId="{4A976968-17AB-48BE-A636-A6185F8D4CA8}" srcOrd="13" destOrd="0" presId="urn:microsoft.com/office/officeart/2005/8/layout/target3"/>
    <dgm:cxn modelId="{1CD6DCD8-B883-4D84-B364-9961AED6981C}" type="presParOf" srcId="{E2FE6E21-DF3B-4842-8563-7ABC17C16AB1}" destId="{74E15649-319B-4BFA-BCA5-E122387F46E9}" srcOrd="14" destOrd="0" presId="urn:microsoft.com/office/officeart/2005/8/layout/target3"/>
    <dgm:cxn modelId="{5013E7E5-E515-4919-822B-8CC83B6EBA28}" type="presParOf" srcId="{E2FE6E21-DF3B-4842-8563-7ABC17C16AB1}" destId="{5D49966C-1554-49F4-B515-651773F1B5A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DA593-94F4-4DA8-91D2-81FFEBD634C0}">
      <dsp:nvSpPr>
        <dsp:cNvPr id="0" name=""/>
        <dsp:cNvSpPr/>
      </dsp:nvSpPr>
      <dsp:spPr>
        <a:xfrm>
          <a:off x="0" y="0"/>
          <a:ext cx="3476492" cy="347649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F65686-2887-41E1-9F27-BD9763D11CAE}">
      <dsp:nvSpPr>
        <dsp:cNvPr id="0" name=""/>
        <dsp:cNvSpPr/>
      </dsp:nvSpPr>
      <dsp:spPr>
        <a:xfrm>
          <a:off x="1738246" y="0"/>
          <a:ext cx="8167755" cy="34764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1)الأكثر انتشارا في المراعي العربية</a:t>
          </a:r>
          <a:endParaRPr lang="en-US" sz="2800" kern="1200" dirty="0"/>
        </a:p>
      </dsp:txBody>
      <dsp:txXfrm>
        <a:off x="1738246" y="0"/>
        <a:ext cx="8167755" cy="738754"/>
      </dsp:txXfrm>
    </dsp:sp>
    <dsp:sp modelId="{DBDA8DF5-B37C-4283-8489-38E1EC44F76A}">
      <dsp:nvSpPr>
        <dsp:cNvPr id="0" name=""/>
        <dsp:cNvSpPr/>
      </dsp:nvSpPr>
      <dsp:spPr>
        <a:xfrm>
          <a:off x="456289" y="738754"/>
          <a:ext cx="2563912" cy="25639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DABC79-20FE-4BE4-9F50-241639D446ED}">
      <dsp:nvSpPr>
        <dsp:cNvPr id="0" name=""/>
        <dsp:cNvSpPr/>
      </dsp:nvSpPr>
      <dsp:spPr>
        <a:xfrm>
          <a:off x="1738246" y="738754"/>
          <a:ext cx="8167755" cy="25639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2)أكثر  الحيوانات المستأنسة و الملائمة لمراعي الوطن العربي و ذلك لتحملها الجفاف و الانتقال</a:t>
          </a:r>
          <a:endParaRPr lang="en-US" sz="2800" kern="1200" dirty="0"/>
        </a:p>
      </dsp:txBody>
      <dsp:txXfrm>
        <a:off x="1738246" y="738754"/>
        <a:ext cx="8167755" cy="738754"/>
      </dsp:txXfrm>
    </dsp:sp>
    <dsp:sp modelId="{EC9FAE7E-6108-4E78-A8F2-6795F1215E32}">
      <dsp:nvSpPr>
        <dsp:cNvPr id="0" name=""/>
        <dsp:cNvSpPr/>
      </dsp:nvSpPr>
      <dsp:spPr>
        <a:xfrm>
          <a:off x="912579" y="1477509"/>
          <a:ext cx="1651333" cy="165133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297E11-BF99-448C-BAD3-612DA04A3F87}">
      <dsp:nvSpPr>
        <dsp:cNvPr id="0" name=""/>
        <dsp:cNvSpPr/>
      </dsp:nvSpPr>
      <dsp:spPr>
        <a:xfrm>
          <a:off x="1738246" y="1477509"/>
          <a:ext cx="8167755" cy="1651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/>
            <a:t>3)لأهمية منتجاتها بالسبة للسكان </a:t>
          </a:r>
          <a:endParaRPr lang="en-US" sz="2800" kern="1200"/>
        </a:p>
      </dsp:txBody>
      <dsp:txXfrm>
        <a:off x="1738246" y="1477509"/>
        <a:ext cx="8167755" cy="738754"/>
      </dsp:txXfrm>
    </dsp:sp>
    <dsp:sp modelId="{02D2EF26-7426-4364-9E93-1C8FC41993C8}">
      <dsp:nvSpPr>
        <dsp:cNvPr id="0" name=""/>
        <dsp:cNvSpPr/>
      </dsp:nvSpPr>
      <dsp:spPr>
        <a:xfrm>
          <a:off x="1368868" y="2216263"/>
          <a:ext cx="738754" cy="7387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A0D8FC-9873-4166-B67D-8D8C1244C5B8}">
      <dsp:nvSpPr>
        <dsp:cNvPr id="0" name=""/>
        <dsp:cNvSpPr/>
      </dsp:nvSpPr>
      <dsp:spPr>
        <a:xfrm>
          <a:off x="1738246" y="2216263"/>
          <a:ext cx="8167755" cy="7387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/>
            <a:t>4)لأنها مصدر أساسي من مصادر الثروة القومية</a:t>
          </a:r>
          <a:endParaRPr lang="en-US" sz="2800" kern="1200"/>
        </a:p>
      </dsp:txBody>
      <dsp:txXfrm>
        <a:off x="1738246" y="2216263"/>
        <a:ext cx="8167755" cy="738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3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4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1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8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4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6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6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9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8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D1D7-2AA9-4402-A26E-A2C4224226B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7BBF-87BE-4131-A7EF-207EBF21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7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7520"/>
          </a:xfrm>
          <a:prstGeom prst="rect">
            <a:avLst/>
          </a:prstGeom>
        </p:spPr>
      </p:pic>
      <p:sp>
        <p:nvSpPr>
          <p:cNvPr id="4" name="مخطط انسيابي: معالجة متعاقبة 3"/>
          <p:cNvSpPr/>
          <p:nvPr/>
        </p:nvSpPr>
        <p:spPr>
          <a:xfrm>
            <a:off x="4293703" y="854765"/>
            <a:ext cx="6936929" cy="3332532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8800" dirty="0"/>
              <a:t>الإنتاج الحيواني في الوطن العربي</a:t>
            </a:r>
            <a:endParaRPr lang="en-US" sz="88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94129" y="6185647"/>
            <a:ext cx="2716306" cy="5916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dirty="0"/>
              <a:t>الاسم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848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7520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-80638" y="1562620"/>
            <a:ext cx="12272638" cy="3473613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4400" dirty="0"/>
              <a:t>يمتلك الوطن العربي أعدادا متنوعة من الثروة الحيوانية التي تساهم </a:t>
            </a:r>
          </a:p>
          <a:p>
            <a:r>
              <a:rPr lang="ar-SY" sz="4400" dirty="0"/>
              <a:t>في موارد الدخل لكثير من الدول العربية  و هي ثروة قابلة للنمو إذا</a:t>
            </a:r>
          </a:p>
          <a:p>
            <a:r>
              <a:rPr lang="ar-SY" sz="4400" dirty="0"/>
              <a:t> ما تدخل الإنسان بعمله واجتهاده ووسائله الحديثة لرعايتها و تنظيم</a:t>
            </a:r>
          </a:p>
          <a:p>
            <a:r>
              <a:rPr lang="ar-SY" sz="4400" dirty="0"/>
              <a:t> استغلالها و تحسين أنواعها و إعداد الغذاء الكافي لها و تتربى هذه </a:t>
            </a:r>
          </a:p>
          <a:p>
            <a:r>
              <a:rPr lang="ar-SY" sz="4400" dirty="0"/>
              <a:t>الحيوانات في المراعي و بعضها في الأراضي الزراعية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944976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7520"/>
          </a:xfrm>
          <a:prstGeom prst="rect">
            <a:avLst/>
          </a:prstGeom>
        </p:spPr>
      </p:pic>
      <p:sp>
        <p:nvSpPr>
          <p:cNvPr id="2" name="مستطيل مستدير الزوايا 1"/>
          <p:cNvSpPr/>
          <p:nvPr/>
        </p:nvSpPr>
        <p:spPr>
          <a:xfrm>
            <a:off x="9856694" y="87406"/>
            <a:ext cx="2335306" cy="65890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الثروة الرعوية</a:t>
            </a:r>
            <a:endParaRPr lang="en-US" sz="3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574388" y="746312"/>
            <a:ext cx="9617612" cy="1384995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2800" dirty="0"/>
              <a:t>يمتلك الوطن العربي أنواعا كثيرة من الثروة الرعوية و</a:t>
            </a:r>
          </a:p>
          <a:p>
            <a:r>
              <a:rPr lang="ar-SY" sz="2800" dirty="0"/>
              <a:t>تحتل الأغنام العربية مكانا مهما ضمن الثروة الرعوية ويرجع ذلك إلى الأسباب التالية</a:t>
            </a:r>
            <a:endParaRPr lang="en-US" sz="2800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2768430607"/>
              </p:ext>
            </p:extLst>
          </p:nvPr>
        </p:nvGraphicFramePr>
        <p:xfrm>
          <a:off x="2286000" y="1700420"/>
          <a:ext cx="9906001" cy="3476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مستطيل مستدير الزوايا 7"/>
          <p:cNvSpPr/>
          <p:nvPr/>
        </p:nvSpPr>
        <p:spPr>
          <a:xfrm>
            <a:off x="8651631" y="5176912"/>
            <a:ext cx="3540369" cy="65890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تربية الدواجن</a:t>
            </a:r>
            <a:r>
              <a:rPr lang="en-US" sz="3200" b="1" dirty="0"/>
              <a:t>  </a:t>
            </a:r>
            <a:r>
              <a:rPr lang="ar-SY" sz="3200" b="1" dirty="0"/>
              <a:t> والطيور</a:t>
            </a:r>
            <a:endParaRPr lang="en-US" sz="32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11731" y="5903893"/>
            <a:ext cx="11780269" cy="954107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2800" dirty="0"/>
              <a:t>تنتشر الدواجن و الطيور في جميع الدول العربية و يكفي الإنتاج  فيها حاجة السكان المحلية في معظم الأقطار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31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0DA593-94F4-4DA8-91D2-81FFEBD63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240DA593-94F4-4DA8-91D2-81FFEBD634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240DA593-94F4-4DA8-91D2-81FFEBD63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240DA593-94F4-4DA8-91D2-81FFEBD63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F65686-2887-41E1-9F27-BD9763D11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graphicEl>
                                              <a:dgm id="{DBF65686-2887-41E1-9F27-BD9763D11C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DBF65686-2887-41E1-9F27-BD9763D11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DBF65686-2887-41E1-9F27-BD9763D11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DA8DF5-B37C-4283-8489-38E1EC44F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graphicEl>
                                              <a:dgm id="{DBDA8DF5-B37C-4283-8489-38E1EC44F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DBDA8DF5-B37C-4283-8489-38E1EC44F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DBDA8DF5-B37C-4283-8489-38E1EC44F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DABC79-20FE-4BE4-9F50-241639D44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graphicEl>
                                              <a:dgm id="{18DABC79-20FE-4BE4-9F50-241639D44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18DABC79-20FE-4BE4-9F50-241639D44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graphicEl>
                                              <a:dgm id="{18DABC79-20FE-4BE4-9F50-241639D44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9FAE7E-6108-4E78-A8F2-6795F1215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graphicEl>
                                              <a:dgm id="{EC9FAE7E-6108-4E78-A8F2-6795F1215E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EC9FAE7E-6108-4E78-A8F2-6795F1215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graphicEl>
                                              <a:dgm id="{EC9FAE7E-6108-4E78-A8F2-6795F1215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297E11-BF99-448C-BAD3-612DA04A3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graphicEl>
                                              <a:dgm id="{F0297E11-BF99-448C-BAD3-612DA04A3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F0297E11-BF99-448C-BAD3-612DA04A3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graphicEl>
                                              <a:dgm id="{F0297E11-BF99-448C-BAD3-612DA04A3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D2EF26-7426-4364-9E93-1C8FC4199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graphicEl>
                                              <a:dgm id="{02D2EF26-7426-4364-9E93-1C8FC4199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graphicEl>
                                              <a:dgm id="{02D2EF26-7426-4364-9E93-1C8FC4199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graphicEl>
                                              <a:dgm id="{02D2EF26-7426-4364-9E93-1C8FC4199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A0D8FC-9873-4166-B67D-8D8C1244C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graphicEl>
                                              <a:dgm id="{1CA0D8FC-9873-4166-B67D-8D8C1244C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graphicEl>
                                              <a:dgm id="{1CA0D8FC-9873-4166-B67D-8D8C1244C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graphicEl>
                                              <a:dgm id="{1CA0D8FC-9873-4166-B67D-8D8C1244C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Graphic spid="7" grpId="0">
        <p:bldSub>
          <a:bldDgm bld="one"/>
        </p:bldSub>
      </p:bldGraphic>
      <p:bldP spid="8" grpId="0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90" y="0"/>
            <a:ext cx="12207590" cy="6858000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8743505" y="373345"/>
            <a:ext cx="3405809" cy="88771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b="1" dirty="0"/>
              <a:t>الثروة المائية</a:t>
            </a:r>
            <a:endParaRPr lang="en-US" sz="40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423068" y="1554896"/>
            <a:ext cx="6726246" cy="3477875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4400" b="1" dirty="0"/>
              <a:t>دول الوطن العربي دول بحرية لها سواحل و مسطحات مائية وواسعة منها المالحة و منها العذبة لذلك تتنوع الثروة المائية في الوطن العربي</a:t>
            </a: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3"/>
          <a:srcRect l="28662" t="22690" r="23518" b="14266"/>
          <a:stretch/>
        </p:blipFill>
        <p:spPr>
          <a:xfrm>
            <a:off x="21851" y="1186739"/>
            <a:ext cx="5685525" cy="421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8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161</Words>
  <Application>Microsoft Office PowerPoint</Application>
  <PresentationFormat>شاشة عريضة</PresentationFormat>
  <Paragraphs>18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8</cp:revision>
  <dcterms:created xsi:type="dcterms:W3CDTF">2021-03-13T07:29:53Z</dcterms:created>
  <dcterms:modified xsi:type="dcterms:W3CDTF">2021-03-13T11:53:18Z</dcterms:modified>
</cp:coreProperties>
</file>