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4" r:id="rId2"/>
    <p:sldId id="471" r:id="rId3"/>
    <p:sldId id="482" r:id="rId4"/>
    <p:sldId id="484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804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B6494D-CC17-44C5-9A22-E1EBEBCA65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1D34BE-F516-4364-A344-C3B501699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1" r="39192" b="57408"/>
          <a:stretch>
            <a:fillRect/>
          </a:stretch>
        </p:blipFill>
        <p:spPr>
          <a:xfrm rot="10800000" flipH="1">
            <a:off x="2205060" y="3937016"/>
            <a:ext cx="2262497" cy="2920984"/>
          </a:xfrm>
          <a:custGeom>
            <a:avLst/>
            <a:gdLst>
              <a:gd name="connsiteX0" fmla="*/ 9465 w 1838279"/>
              <a:gd name="connsiteY0" fmla="*/ 2920984 h 2920984"/>
              <a:gd name="connsiteX1" fmla="*/ 26465 w 1838279"/>
              <a:gd name="connsiteY1" fmla="*/ 2803919 h 2920984"/>
              <a:gd name="connsiteX2" fmla="*/ 1466957 w 1838279"/>
              <a:gd name="connsiteY2" fmla="*/ 331173 h 2920984"/>
              <a:gd name="connsiteX3" fmla="*/ 1838279 w 1838279"/>
              <a:gd name="connsiteY3" fmla="*/ 0 h 2920984"/>
              <a:gd name="connsiteX4" fmla="*/ 611275 w 1838279"/>
              <a:gd name="connsiteY4" fmla="*/ 0 h 2920984"/>
              <a:gd name="connsiteX5" fmla="*/ 481656 w 1838279"/>
              <a:gd name="connsiteY5" fmla="*/ 261309 h 2920984"/>
              <a:gd name="connsiteX6" fmla="*/ 0 w 1838279"/>
              <a:gd name="connsiteY6" fmla="*/ 2638423 h 29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79" h="2920984">
                <a:moveTo>
                  <a:pt x="9465" y="2920984"/>
                </a:moveTo>
                <a:lnTo>
                  <a:pt x="26465" y="2803919"/>
                </a:lnTo>
                <a:cubicBezTo>
                  <a:pt x="177900" y="1955224"/>
                  <a:pt x="649974" y="1112928"/>
                  <a:pt x="1466957" y="331173"/>
                </a:cubicBezTo>
                <a:lnTo>
                  <a:pt x="1838279" y="0"/>
                </a:lnTo>
                <a:lnTo>
                  <a:pt x="611275" y="0"/>
                </a:lnTo>
                <a:lnTo>
                  <a:pt x="481656" y="261309"/>
                </a:lnTo>
                <a:cubicBezTo>
                  <a:pt x="177563" y="939870"/>
                  <a:pt x="0" y="1757886"/>
                  <a:pt x="0" y="2638423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3C3C5-34DF-4B87-8282-C6E3FCB79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2934" r="69636"/>
          <a:stretch>
            <a:fillRect/>
          </a:stretch>
        </p:blipFill>
        <p:spPr>
          <a:xfrm>
            <a:off x="867547" y="201214"/>
            <a:ext cx="3298571" cy="6656787"/>
          </a:xfrm>
          <a:custGeom>
            <a:avLst/>
            <a:gdLst>
              <a:gd name="connsiteX0" fmla="*/ 2680089 w 2680089"/>
              <a:gd name="connsiteY0" fmla="*/ 0 h 6656787"/>
              <a:gd name="connsiteX1" fmla="*/ 2615589 w 2680089"/>
              <a:gd name="connsiteY1" fmla="*/ 43171 h 6656787"/>
              <a:gd name="connsiteX2" fmla="*/ 928263 w 2680089"/>
              <a:gd name="connsiteY2" fmla="*/ 4018365 h 6656787"/>
              <a:gd name="connsiteX3" fmla="*/ 1436983 w 2680089"/>
              <a:gd name="connsiteY3" fmla="*/ 6484080 h 6656787"/>
              <a:gd name="connsiteX4" fmla="*/ 1524215 w 2680089"/>
              <a:gd name="connsiteY4" fmla="*/ 6656787 h 6656787"/>
              <a:gd name="connsiteX5" fmla="*/ 343995 w 2680089"/>
              <a:gd name="connsiteY5" fmla="*/ 6656787 h 6656787"/>
              <a:gd name="connsiteX6" fmla="*/ 260284 w 2680089"/>
              <a:gd name="connsiteY6" fmla="*/ 6450287 h 6656787"/>
              <a:gd name="connsiteX7" fmla="*/ 189211 w 2680089"/>
              <a:gd name="connsiteY7" fmla="*/ 3333339 h 6656787"/>
              <a:gd name="connsiteX8" fmla="*/ 2669787 w 2680089"/>
              <a:gd name="connsiteY8" fmla="*/ 3794 h 665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089" h="6656787">
                <a:moveTo>
                  <a:pt x="2680089" y="0"/>
                </a:moveTo>
                <a:lnTo>
                  <a:pt x="2615589" y="43171"/>
                </a:lnTo>
                <a:cubicBezTo>
                  <a:pt x="1617214" y="755401"/>
                  <a:pt x="928263" y="2267765"/>
                  <a:pt x="928263" y="4018365"/>
                </a:cubicBezTo>
                <a:cubicBezTo>
                  <a:pt x="928263" y="4931722"/>
                  <a:pt x="1115804" y="5780228"/>
                  <a:pt x="1436983" y="6484080"/>
                </a:cubicBezTo>
                <a:lnTo>
                  <a:pt x="1524215" y="6656787"/>
                </a:lnTo>
                <a:lnTo>
                  <a:pt x="343995" y="6656787"/>
                </a:lnTo>
                <a:lnTo>
                  <a:pt x="260284" y="6450287"/>
                </a:lnTo>
                <a:cubicBezTo>
                  <a:pt x="-47917" y="5579973"/>
                  <a:pt x="-95959" y="4472229"/>
                  <a:pt x="189211" y="3333339"/>
                </a:cubicBezTo>
                <a:cubicBezTo>
                  <a:pt x="599144" y="1696185"/>
                  <a:pt x="1586053" y="440269"/>
                  <a:pt x="2669787" y="3794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977041-3AF2-4CDC-B8D6-A0C5730CD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6"/>
          <a:stretch>
            <a:fillRect/>
          </a:stretch>
        </p:blipFill>
        <p:spPr>
          <a:xfrm flipH="1">
            <a:off x="0" y="0"/>
            <a:ext cx="4284783" cy="6858000"/>
          </a:xfrm>
          <a:custGeom>
            <a:avLst/>
            <a:gdLst>
              <a:gd name="connsiteX0" fmla="*/ 3481386 w 3481386"/>
              <a:gd name="connsiteY0" fmla="*/ 0 h 6858000"/>
              <a:gd name="connsiteX1" fmla="*/ 0 w 3481386"/>
              <a:gd name="connsiteY1" fmla="*/ 0 h 6858000"/>
              <a:gd name="connsiteX2" fmla="*/ 138668 w 3481386"/>
              <a:gd name="connsiteY2" fmla="*/ 49754 h 6858000"/>
              <a:gd name="connsiteX3" fmla="*/ 2741017 w 3481386"/>
              <a:gd name="connsiteY3" fmla="*/ 3496059 h 6858000"/>
              <a:gd name="connsiteX4" fmla="*/ 2652136 w 3481386"/>
              <a:gd name="connsiteY4" fmla="*/ 6732979 h 6858000"/>
              <a:gd name="connsiteX5" fmla="*/ 2600194 w 3481386"/>
              <a:gd name="connsiteY5" fmla="*/ 6858000 h 6858000"/>
              <a:gd name="connsiteX6" fmla="*/ 3481386 w 34813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1386" h="6858000">
                <a:moveTo>
                  <a:pt x="3481386" y="0"/>
                </a:moveTo>
                <a:lnTo>
                  <a:pt x="0" y="0"/>
                </a:lnTo>
                <a:lnTo>
                  <a:pt x="138668" y="49754"/>
                </a:lnTo>
                <a:cubicBezTo>
                  <a:pt x="1280142" y="498155"/>
                  <a:pt x="2315806" y="1797885"/>
                  <a:pt x="2741017" y="3496059"/>
                </a:cubicBezTo>
                <a:cubicBezTo>
                  <a:pt x="3036816" y="4677398"/>
                  <a:pt x="2981191" y="5827881"/>
                  <a:pt x="2652136" y="6732979"/>
                </a:cubicBezTo>
                <a:lnTo>
                  <a:pt x="2600194" y="6858000"/>
                </a:lnTo>
                <a:lnTo>
                  <a:pt x="3481386" y="685800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34322-3E5B-4D1A-8242-F1B3038A8F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38" y="342900"/>
            <a:ext cx="192258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9CD5B82-8254-4169-A945-2AF9D4D234CC}"/>
              </a:ext>
            </a:extLst>
          </p:cNvPr>
          <p:cNvSpPr txBox="1"/>
          <p:nvPr/>
        </p:nvSpPr>
        <p:spPr>
          <a:xfrm>
            <a:off x="3622431" y="848819"/>
            <a:ext cx="5533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defRPr/>
            </a:pPr>
            <a:r>
              <a:rPr lang="ar-SY" sz="4400" b="1" dirty="0"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C503C-D75A-4F03-80FB-A833CAAA2F45}"/>
              </a:ext>
            </a:extLst>
          </p:cNvPr>
          <p:cNvSpPr txBox="1"/>
          <p:nvPr/>
        </p:nvSpPr>
        <p:spPr>
          <a:xfrm>
            <a:off x="4079631" y="1951636"/>
            <a:ext cx="5533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ar-SY" sz="4400" b="1" dirty="0">
                <a:solidFill>
                  <a:prstClr val="black"/>
                </a:solidFill>
                <a:latin typeface="Orator Std" panose="020D0509020203030204" pitchFamily="49" charset="0"/>
              </a:rPr>
              <a:t>اسم الطالب .......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923458-90E7-4F50-A5F4-1DBC10719F05}"/>
              </a:ext>
            </a:extLst>
          </p:cNvPr>
          <p:cNvSpPr txBox="1"/>
          <p:nvPr/>
        </p:nvSpPr>
        <p:spPr>
          <a:xfrm>
            <a:off x="3235569" y="2839813"/>
            <a:ext cx="7221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ar-SY" sz="4400" b="1" dirty="0">
                <a:solidFill>
                  <a:prstClr val="black"/>
                </a:solidFill>
                <a:latin typeface="Orator Std" panose="020D0509020203030204" pitchFamily="49" charset="0"/>
              </a:rPr>
              <a:t>الصف .........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C622A8-62C9-4FE2-884E-A90BFE2435BF}"/>
              </a:ext>
            </a:extLst>
          </p:cNvPr>
          <p:cNvCxnSpPr/>
          <p:nvPr/>
        </p:nvCxnSpPr>
        <p:spPr>
          <a:xfrm>
            <a:off x="4079631" y="6134100"/>
            <a:ext cx="2344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9E54C1-584F-46EA-9246-244BA3274A74}"/>
              </a:ext>
            </a:extLst>
          </p:cNvPr>
          <p:cNvCxnSpPr/>
          <p:nvPr/>
        </p:nvCxnSpPr>
        <p:spPr>
          <a:xfrm>
            <a:off x="9155723" y="6134100"/>
            <a:ext cx="2344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513DD3-06C9-4A17-B877-6C16B3A59BE0}"/>
              </a:ext>
            </a:extLst>
          </p:cNvPr>
          <p:cNvSpPr txBox="1"/>
          <p:nvPr/>
        </p:nvSpPr>
        <p:spPr>
          <a:xfrm>
            <a:off x="10096993" y="90426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b="1" dirty="0">
              <a:solidFill>
                <a:srgbClr val="8E5722"/>
              </a:solidFill>
              <a:latin typeface="Orator Std" panose="020D0509020203030204" pitchFamily="49" charset="0"/>
            </a:endParaRPr>
          </a:p>
          <a:p>
            <a:pPr algn="ctr"/>
            <a:endParaRPr lang="en-US" sz="1600" b="1" dirty="0">
              <a:solidFill>
                <a:srgbClr val="8E5722"/>
              </a:solidFill>
              <a:latin typeface="Orator Std" panose="020D0509020203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2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4" y="2868029"/>
            <a:ext cx="669106" cy="46118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876745" y="1735867"/>
              <a:ext cx="17816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الجينات و الوراثة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568945" y="2195561"/>
              <a:ext cx="2367270" cy="540371"/>
              <a:chOff x="3080584" y="5653352"/>
              <a:chExt cx="2367270" cy="54037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080584" y="5824391"/>
                <a:ext cx="23672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التكاثر و زيادة النسل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5619021" y="157002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5580476" y="1211368"/>
            <a:ext cx="5203638" cy="963637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5767276" y="1375550"/>
            <a:ext cx="4480028" cy="461665"/>
            <a:chOff x="3957050" y="745024"/>
            <a:chExt cx="4278079" cy="461665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5370761" y="754743"/>
              <a:ext cx="1979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3957050" y="745024"/>
              <a:ext cx="4278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لزيادة إنتاج  محصول زراعي  </a:t>
              </a:r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 القمح ) 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619021" y="272423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580476" y="2365574"/>
            <a:ext cx="5203638" cy="963637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580476" y="2434366"/>
            <a:ext cx="5203637" cy="830997"/>
            <a:chOff x="3172645" y="1914706"/>
            <a:chExt cx="5318598" cy="830997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172645" y="1914706"/>
              <a:ext cx="5318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1-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يمكن استخدام طريقة الشتلات و التهجين مع أنواع جديدة من القمح ذات الإنتاجية العالية</a:t>
              </a: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5504040" y="387843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5580476" y="3519780"/>
            <a:ext cx="5203638" cy="963637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5580476" y="3528155"/>
            <a:ext cx="5203637" cy="977837"/>
            <a:chOff x="4122809" y="3071529"/>
            <a:chExt cx="4395067" cy="977837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4788843" y="3071529"/>
              <a:ext cx="2700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4122809" y="3218369"/>
              <a:ext cx="4395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2- 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يمكن استخدام حبوب ذات الفلقتين و التي تعطي إنتاجية أكثر</a:t>
              </a: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4431980" y="1651358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4431980" y="2770512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4431980" y="3905172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4569623" y="1099006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569623" y="1924257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4569622" y="3053290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54">
            <a:extLst>
              <a:ext uri="{FF2B5EF4-FFF2-40B4-BE49-F238E27FC236}">
                <a16:creationId xmlns:a16="http://schemas.microsoft.com/office/drawing/2014/main" id="{C031822E-D09B-4311-A1E0-A9A1D440B8AB}"/>
              </a:ext>
            </a:extLst>
          </p:cNvPr>
          <p:cNvSpPr txBox="1"/>
          <p:nvPr/>
        </p:nvSpPr>
        <p:spPr>
          <a:xfrm>
            <a:off x="3182166" y="1520013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29" name="TextBox 55">
            <a:extLst>
              <a:ext uri="{FF2B5EF4-FFF2-40B4-BE49-F238E27FC236}">
                <a16:creationId xmlns:a16="http://schemas.microsoft.com/office/drawing/2014/main" id="{8D715F9C-36DF-42AE-9DA0-4C9FEB66591E}"/>
              </a:ext>
            </a:extLst>
          </p:cNvPr>
          <p:cNvSpPr txBox="1"/>
          <p:nvPr/>
        </p:nvSpPr>
        <p:spPr>
          <a:xfrm>
            <a:off x="3382719" y="2566655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30" name="TextBox 56">
            <a:extLst>
              <a:ext uri="{FF2B5EF4-FFF2-40B4-BE49-F238E27FC236}">
                <a16:creationId xmlns:a16="http://schemas.microsoft.com/office/drawing/2014/main" id="{3980D961-55D5-4430-9D91-42E44620DBEA}"/>
              </a:ext>
            </a:extLst>
          </p:cNvPr>
          <p:cNvSpPr txBox="1"/>
          <p:nvPr/>
        </p:nvSpPr>
        <p:spPr>
          <a:xfrm>
            <a:off x="3425998" y="366737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grpSp>
        <p:nvGrpSpPr>
          <p:cNvPr id="9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558259" y="-325183"/>
            <a:ext cx="2014399" cy="6085120"/>
            <a:chOff x="7774691" y="-3254975"/>
            <a:chExt cx="5029652" cy="6459880"/>
          </a:xfrm>
          <a:solidFill>
            <a:srgbClr val="7030A0"/>
          </a:solidFill>
        </p:grpSpPr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6459880"/>
              <a:chOff x="2000433" y="-5383479"/>
              <a:chExt cx="8318662" cy="10684147"/>
            </a:xfrm>
            <a:grpFill/>
          </p:grpSpPr>
          <p:sp>
            <p:nvSpPr>
              <p:cNvPr id="9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5"/>
                <a:ext cx="8318662" cy="310737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481" y="1473563"/>
              <a:ext cx="4655359" cy="1610449"/>
            </a:xfrm>
            <a:prstGeom prst="rect">
              <a:avLst/>
            </a:prstGeom>
            <a:grpFill/>
          </p:spPr>
        </p:pic>
      </p:grpSp>
      <p:sp>
        <p:nvSpPr>
          <p:cNvPr id="91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4891459" y="304402"/>
            <a:ext cx="6011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Oswald" panose="02000503000000000000" pitchFamily="2" charset="0"/>
              </a:rPr>
              <a:t>التكاثر و زيادة النسل</a:t>
            </a:r>
          </a:p>
        </p:txBody>
      </p:sp>
    </p:spTree>
    <p:extLst>
      <p:ext uri="{BB962C8B-B14F-4D97-AF65-F5344CB8AC3E}">
        <p14:creationId xmlns:p14="http://schemas.microsoft.com/office/powerpoint/2010/main" val="33605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128" grpId="0"/>
      <p:bldP spid="129" grpId="0"/>
      <p:bldP spid="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33" y="2868029"/>
            <a:ext cx="669106" cy="46118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876745" y="1735867"/>
              <a:ext cx="17816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الجينات و الوراثة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568945" y="2195561"/>
              <a:ext cx="2367270" cy="540371"/>
              <a:chOff x="3080584" y="5653352"/>
              <a:chExt cx="2367270" cy="54037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080584" y="5824391"/>
                <a:ext cx="23672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التكاثر و زيادة النسل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5619021" y="157002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5580476" y="1211368"/>
            <a:ext cx="5203638" cy="963637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5942280" y="1317507"/>
            <a:ext cx="4480028" cy="830997"/>
            <a:chOff x="4124165" y="686981"/>
            <a:chExt cx="4278079" cy="830997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5370761" y="754743"/>
              <a:ext cx="1979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4124165" y="686981"/>
              <a:ext cx="42780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تعتبر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الحشرات الأكثر انتشاراً من مجموعات الكائنات الحية :</a:t>
              </a: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619021" y="272423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580476" y="2365574"/>
            <a:ext cx="5203638" cy="963637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580476" y="2491190"/>
            <a:ext cx="5203637" cy="832230"/>
            <a:chOff x="3172645" y="1971530"/>
            <a:chExt cx="5318598" cy="832230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172645" y="1972763"/>
              <a:ext cx="5318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يقدّر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علماء الحشرات أن </a:t>
              </a:r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العدد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الفعلي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لأنواع الحشرات الحية يمكن أن يصل إلى 5-10 ملايين </a:t>
              </a: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5504040" y="387843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5580476" y="3519780"/>
            <a:ext cx="5203638" cy="963637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5580476" y="3528155"/>
            <a:ext cx="5203637" cy="977837"/>
            <a:chOff x="4122809" y="3071529"/>
            <a:chExt cx="4395067" cy="977837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4788843" y="3071529"/>
              <a:ext cx="2700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4122809" y="3218369"/>
              <a:ext cx="4395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 الأنواع التي تحتوي على أكبر عدد من الأصناف هي </a:t>
              </a:r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غمديات الأجنحة 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مثل : الخنفساء</a:t>
              </a:r>
            </a:p>
          </p:txBody>
        </p:sp>
      </p:grpSp>
      <p:sp>
        <p:nvSpPr>
          <p:cNvPr id="75" name="Rectangle 26">
            <a:extLst>
              <a:ext uri="{FF2B5EF4-FFF2-40B4-BE49-F238E27FC236}">
                <a16:creationId xmlns:a16="http://schemas.microsoft.com/office/drawing/2014/main" id="{89D6F0CF-CCEB-45FE-9333-E8F2650899FF}"/>
              </a:ext>
            </a:extLst>
          </p:cNvPr>
          <p:cNvSpPr/>
          <p:nvPr/>
        </p:nvSpPr>
        <p:spPr>
          <a:xfrm rot="21082034">
            <a:off x="5552384" y="5012750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27">
            <a:extLst>
              <a:ext uri="{FF2B5EF4-FFF2-40B4-BE49-F238E27FC236}">
                <a16:creationId xmlns:a16="http://schemas.microsoft.com/office/drawing/2014/main" id="{BAE10F31-B448-4A5E-A6C6-9BBD02CFDF59}"/>
              </a:ext>
            </a:extLst>
          </p:cNvPr>
          <p:cNvSpPr/>
          <p:nvPr/>
        </p:nvSpPr>
        <p:spPr>
          <a:xfrm>
            <a:off x="4639959" y="4681589"/>
            <a:ext cx="6689930" cy="123887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63">
            <a:extLst>
              <a:ext uri="{FF2B5EF4-FFF2-40B4-BE49-F238E27FC236}">
                <a16:creationId xmlns:a16="http://schemas.microsoft.com/office/drawing/2014/main" id="{74828066-0E60-4204-A73C-28C03E20C82D}"/>
              </a:ext>
            </a:extLst>
          </p:cNvPr>
          <p:cNvGrpSpPr/>
          <p:nvPr/>
        </p:nvGrpSpPr>
        <p:grpSpPr>
          <a:xfrm>
            <a:off x="4343999" y="4789246"/>
            <a:ext cx="7106231" cy="1009616"/>
            <a:chOff x="2251270" y="5434148"/>
            <a:chExt cx="5712852" cy="1009616"/>
          </a:xfrm>
        </p:grpSpPr>
        <p:sp>
          <p:nvSpPr>
            <p:cNvPr id="78" name="TextBox 28">
              <a:extLst>
                <a:ext uri="{FF2B5EF4-FFF2-40B4-BE49-F238E27FC236}">
                  <a16:creationId xmlns:a16="http://schemas.microsoft.com/office/drawing/2014/main" id="{BBC6C308-D656-430F-8324-237C13CF4897}"/>
                </a:ext>
              </a:extLst>
            </p:cNvPr>
            <p:cNvSpPr txBox="1"/>
            <p:nvPr/>
          </p:nvSpPr>
          <p:spPr>
            <a:xfrm>
              <a:off x="3395473" y="5434148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9" name="TextBox 29">
              <a:extLst>
                <a:ext uri="{FF2B5EF4-FFF2-40B4-BE49-F238E27FC236}">
                  <a16:creationId xmlns:a16="http://schemas.microsoft.com/office/drawing/2014/main" id="{C2C26655-178B-40B6-895B-B22084E78511}"/>
                </a:ext>
              </a:extLst>
            </p:cNvPr>
            <p:cNvSpPr txBox="1"/>
            <p:nvPr/>
          </p:nvSpPr>
          <p:spPr>
            <a:xfrm>
              <a:off x="2251270" y="5612767"/>
              <a:ext cx="5712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حرشفيات الأجنحة 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مثل :الفراشات والعث  </a:t>
              </a:r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وغشائيات الأجنحة 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مثل : النمل و النحل و الدبابير , و </a:t>
              </a:r>
              <a:r>
                <a:rPr lang="ar-SY" sz="24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ثنائيات الأجنحة</a:t>
              </a:r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مثل الذباب الحقيقي</a:t>
              </a: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4431980" y="1460580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4431980" y="2579734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4431980" y="3714394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AD33F852-BBFD-4753-BCBB-F80FA9D4880B}"/>
              </a:ext>
            </a:extLst>
          </p:cNvPr>
          <p:cNvGrpSpPr/>
          <p:nvPr/>
        </p:nvGrpSpPr>
        <p:grpSpPr>
          <a:xfrm>
            <a:off x="4431980" y="4843428"/>
            <a:ext cx="275287" cy="275287"/>
            <a:chOff x="1750422" y="1134799"/>
            <a:chExt cx="275287" cy="275287"/>
          </a:xfrm>
        </p:grpSpPr>
        <p:sp>
          <p:nvSpPr>
            <p:cNvPr id="116" name="Oval 40">
              <a:extLst>
                <a:ext uri="{FF2B5EF4-FFF2-40B4-BE49-F238E27FC236}">
                  <a16:creationId xmlns:a16="http://schemas.microsoft.com/office/drawing/2014/main" id="{1913D530-F2F6-43C3-A590-FC63E84811FA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41">
              <a:extLst>
                <a:ext uri="{FF2B5EF4-FFF2-40B4-BE49-F238E27FC236}">
                  <a16:creationId xmlns:a16="http://schemas.microsoft.com/office/drawing/2014/main" id="{EA16E23F-6B92-4F79-A9B3-26ADB80FBDB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4569623" y="908228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569623" y="173347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4569622" y="2862512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1">
            <a:extLst>
              <a:ext uri="{FF2B5EF4-FFF2-40B4-BE49-F238E27FC236}">
                <a16:creationId xmlns:a16="http://schemas.microsoft.com/office/drawing/2014/main" id="{92AAF67E-132D-41A8-82B8-54432ED4099D}"/>
              </a:ext>
            </a:extLst>
          </p:cNvPr>
          <p:cNvCxnSpPr>
            <a:cxnSpLocks/>
          </p:cNvCxnSpPr>
          <p:nvPr/>
        </p:nvCxnSpPr>
        <p:spPr>
          <a:xfrm>
            <a:off x="4569621" y="399940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52">
            <a:extLst>
              <a:ext uri="{FF2B5EF4-FFF2-40B4-BE49-F238E27FC236}">
                <a16:creationId xmlns:a16="http://schemas.microsoft.com/office/drawing/2014/main" id="{5E7A645E-E549-40BF-BC35-1EA95147757A}"/>
              </a:ext>
            </a:extLst>
          </p:cNvPr>
          <p:cNvCxnSpPr>
            <a:cxnSpLocks/>
          </p:cNvCxnSpPr>
          <p:nvPr/>
        </p:nvCxnSpPr>
        <p:spPr>
          <a:xfrm>
            <a:off x="4569621" y="5119523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54">
            <a:extLst>
              <a:ext uri="{FF2B5EF4-FFF2-40B4-BE49-F238E27FC236}">
                <a16:creationId xmlns:a16="http://schemas.microsoft.com/office/drawing/2014/main" id="{C031822E-D09B-4311-A1E0-A9A1D440B8AB}"/>
              </a:ext>
            </a:extLst>
          </p:cNvPr>
          <p:cNvSpPr txBox="1"/>
          <p:nvPr/>
        </p:nvSpPr>
        <p:spPr>
          <a:xfrm>
            <a:off x="3382719" y="142298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29" name="TextBox 55">
            <a:extLst>
              <a:ext uri="{FF2B5EF4-FFF2-40B4-BE49-F238E27FC236}">
                <a16:creationId xmlns:a16="http://schemas.microsoft.com/office/drawing/2014/main" id="{8D715F9C-36DF-42AE-9DA0-4C9FEB66591E}"/>
              </a:ext>
            </a:extLst>
          </p:cNvPr>
          <p:cNvSpPr txBox="1"/>
          <p:nvPr/>
        </p:nvSpPr>
        <p:spPr>
          <a:xfrm>
            <a:off x="3382719" y="2566655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30" name="TextBox 56">
            <a:extLst>
              <a:ext uri="{FF2B5EF4-FFF2-40B4-BE49-F238E27FC236}">
                <a16:creationId xmlns:a16="http://schemas.microsoft.com/office/drawing/2014/main" id="{3980D961-55D5-4430-9D91-42E44620DBEA}"/>
              </a:ext>
            </a:extLst>
          </p:cNvPr>
          <p:cNvSpPr txBox="1"/>
          <p:nvPr/>
        </p:nvSpPr>
        <p:spPr>
          <a:xfrm>
            <a:off x="3425998" y="366737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31" name="TextBox 57">
            <a:extLst>
              <a:ext uri="{FF2B5EF4-FFF2-40B4-BE49-F238E27FC236}">
                <a16:creationId xmlns:a16="http://schemas.microsoft.com/office/drawing/2014/main" id="{4DE0E6F3-BD21-49AC-9312-177BAE80527E}"/>
              </a:ext>
            </a:extLst>
          </p:cNvPr>
          <p:cNvSpPr txBox="1"/>
          <p:nvPr/>
        </p:nvSpPr>
        <p:spPr>
          <a:xfrm>
            <a:off x="3382719" y="4811763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en-US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558259" y="-325183"/>
            <a:ext cx="2014399" cy="6085120"/>
            <a:chOff x="7774691" y="-3254975"/>
            <a:chExt cx="5029652" cy="6459880"/>
          </a:xfrm>
          <a:solidFill>
            <a:srgbClr val="7030A0"/>
          </a:solidFill>
        </p:grpSpPr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6459880"/>
              <a:chOff x="2000433" y="-5383479"/>
              <a:chExt cx="8318662" cy="10684147"/>
            </a:xfrm>
            <a:grpFill/>
          </p:grpSpPr>
          <p:sp>
            <p:nvSpPr>
              <p:cNvPr id="9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5"/>
                <a:ext cx="8318662" cy="310737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389" y="1420645"/>
              <a:ext cx="4655359" cy="168973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2851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75" grpId="0" animBg="1"/>
      <p:bldP spid="76" grpId="0" animBg="1"/>
      <p:bldP spid="128" grpId="0"/>
      <p:bldP spid="129" grpId="0"/>
      <p:bldP spid="130" grpId="0"/>
      <p:bldP spid="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65" y="2905339"/>
            <a:ext cx="845534" cy="582786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57067" y="1930237"/>
              <a:ext cx="2021772" cy="688959"/>
              <a:chOff x="3368706" y="5388028"/>
              <a:chExt cx="2021772" cy="688959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0570" y="5388028"/>
                <a:ext cx="1508906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الجينات و الوراثة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68706" y="5781421"/>
                <a:ext cx="2021772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التكاثر و زيادة النسل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2641600" y="333573"/>
            <a:ext cx="9517143" cy="520710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حدِّد الطريقة التي تتّبعها الكائنات الحية للحفاظ على نسلها و زيادة عددها:</a:t>
            </a:r>
            <a:endParaRPr lang="ar-SY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1019462"/>
            <a:ext cx="5573485" cy="5795936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6171974" y="1838874"/>
            <a:ext cx="1444622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حبوب الإلقاح</a:t>
            </a:r>
            <a:endParaRPr lang="ar-SY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473803" y="1838874"/>
            <a:ext cx="1444622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نباتات جديدة</a:t>
            </a:r>
            <a:endParaRPr lang="ar-SY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5977314" y="3088015"/>
            <a:ext cx="1833942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Y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التزاوج و الإخصاب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6167438" y="4412927"/>
            <a:ext cx="1444622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بيوض كثيرة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4473803" y="5682927"/>
            <a:ext cx="1444622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اللون</a:t>
            </a:r>
            <a:endParaRPr lang="ar-SY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3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161</Words>
  <Application>Microsoft Office PowerPoint</Application>
  <PresentationFormat>شاشة عريضة</PresentationFormat>
  <Paragraphs>33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Orator Std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1991</cp:revision>
  <dcterms:created xsi:type="dcterms:W3CDTF">2020-10-10T04:32:51Z</dcterms:created>
  <dcterms:modified xsi:type="dcterms:W3CDTF">2021-03-24T21:37:25Z</dcterms:modified>
</cp:coreProperties>
</file>