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4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72"/>
      </p:cViewPr>
      <p:guideLst>
        <p:guide orient="horz" pos="2183"/>
        <p:guide pos="3840"/>
        <p:guide orient="horz" pos="73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22" y="2890196"/>
            <a:ext cx="807220" cy="58299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700" cy="1371176"/>
            <a:chOff x="485885" y="1529365"/>
            <a:chExt cx="2711202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906497"/>
              <a:ext cx="2491097" cy="628641"/>
              <a:chOff x="2997524" y="5364288"/>
              <a:chExt cx="2491097" cy="62864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49653" y="5364288"/>
                <a:ext cx="1380332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المحلول -المخلوط -المستحلب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7143476" y="778904"/>
            <a:ext cx="4997890" cy="5830262"/>
            <a:chOff x="3770289" y="960325"/>
            <a:chExt cx="3840691" cy="5830262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70289" y="960325"/>
              <a:ext cx="377495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المخلوط :</a:t>
              </a:r>
              <a:r>
                <a:rPr lang="ar-SY" sz="2400" b="1" dirty="0"/>
                <a:t> يتكون من مادتين أو أكثر تختلط معاً ويمكن فصل مكونات المخلوط بعضها عن بعض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836021" y="1896940"/>
              <a:ext cx="3774959" cy="4893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المحلول: </a:t>
              </a:r>
              <a:r>
                <a:rPr lang="ar-SY" sz="2400" b="1" dirty="0"/>
                <a:t>هو مزيج متجانس ناتج عن ذوبان مادة أو أكثر في مادة أخرى</a:t>
              </a:r>
            </a:p>
            <a:p>
              <a:pPr algn="r"/>
              <a:r>
                <a:rPr lang="ar-SY" sz="2400" b="1" dirty="0"/>
                <a:t>حيث تكون </a:t>
              </a:r>
              <a:r>
                <a:rPr lang="ar-SY" sz="2400" b="1" dirty="0">
                  <a:solidFill>
                    <a:srgbClr val="C00000"/>
                  </a:solidFill>
                </a:rPr>
                <a:t>خصائص المحلول </a:t>
              </a:r>
              <a:r>
                <a:rPr lang="ar-SY" sz="2400" b="1" dirty="0"/>
                <a:t>الطعم واللون متشابهة في جميع أجزائه ويتكون المحلول من</a:t>
              </a:r>
            </a:p>
            <a:p>
              <a:pPr algn="r"/>
              <a:r>
                <a:rPr lang="ar-SY" sz="2400" b="1" dirty="0"/>
                <a:t>جزأين رئيسين هما </a:t>
              </a:r>
              <a:r>
                <a:rPr lang="ar-SY" sz="2400" b="1" dirty="0">
                  <a:solidFill>
                    <a:srgbClr val="C00000"/>
                  </a:solidFill>
                </a:rPr>
                <a:t>المذاب والمذيب</a:t>
              </a:r>
              <a:r>
                <a:rPr lang="ar-SY" sz="2400" b="1" dirty="0"/>
                <a:t>.</a:t>
              </a:r>
            </a:p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المذاب: </a:t>
              </a:r>
              <a:r>
                <a:rPr lang="ar-SY" sz="2400" b="1" dirty="0"/>
                <a:t>مادة أو أكثر تتفكك جزيئاتها وتذوب في مادة أخرى من ذلك الملح و السكر المذاب وفي</a:t>
              </a:r>
              <a:r>
                <a:rPr lang="ar-SY" sz="2400" dirty="0"/>
                <a:t> </a:t>
              </a:r>
              <a:r>
                <a:rPr lang="ar-SY" sz="2400" b="1" dirty="0"/>
                <a:t>معظم المحاليل يمثل المذاب أقل كمية في المحلول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المذيب: </a:t>
              </a:r>
              <a:r>
                <a:rPr lang="ar-SY" sz="2400" b="1" dirty="0"/>
                <a:t>مادة لها القدرة على تفكيك جزيئات        المذاب تمثل غالباً أكبر كمية في المحلول</a:t>
              </a:r>
            </a:p>
            <a:p>
              <a:r>
                <a:rPr lang="ar-SY" sz="2400" dirty="0">
                  <a:solidFill>
                    <a:srgbClr val="C00000"/>
                  </a:solidFill>
                </a:rPr>
                <a:t>(الماء أكثر المذيبات أهمية في حياتنا اليومية)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3" y="14657"/>
            <a:ext cx="5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المحلول و المخلوط و المستحلب  </a:t>
            </a:r>
          </a:p>
        </p:txBody>
      </p:sp>
      <p:pic>
        <p:nvPicPr>
          <p:cNvPr id="5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57" y="1037599"/>
            <a:ext cx="2045381" cy="1967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41" y="3694035"/>
            <a:ext cx="2045381" cy="2446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52" y="3694035"/>
            <a:ext cx="3146713" cy="2498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43" y="2900542"/>
            <a:ext cx="786978" cy="56837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616395"/>
              <a:chOff x="3223147" y="5351973"/>
              <a:chExt cx="2317906" cy="61639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8323" y="5351973"/>
                <a:ext cx="1427554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672803"/>
                <a:ext cx="2317906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المحلول -المخلوط -المستحلب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5849258" y="584920"/>
            <a:ext cx="5936344" cy="3477875"/>
            <a:chOff x="4108441" y="1466408"/>
            <a:chExt cx="3220038" cy="4659597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108441" y="1466408"/>
              <a:ext cx="3220038" cy="46595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الراسب: </a:t>
              </a:r>
              <a:r>
                <a:rPr lang="ar-SY" sz="2400" b="1" dirty="0"/>
                <a:t>هو المادة الصلبة المتشكلة في المحلول السائل</a:t>
              </a:r>
            </a:p>
            <a:p>
              <a:pPr algn="r"/>
              <a:endParaRPr lang="ar-SY" sz="2400" b="1" dirty="0"/>
            </a:p>
            <a:p>
              <a:pPr algn="r"/>
              <a:r>
                <a:rPr lang="ar-SY" sz="2000" b="1" dirty="0"/>
                <a:t> </a:t>
              </a:r>
              <a:r>
                <a:rPr lang="ar-SY" sz="2400" b="1" dirty="0">
                  <a:solidFill>
                    <a:srgbClr val="C00000"/>
                  </a:solidFill>
                </a:rPr>
                <a:t>المستحلب :</a:t>
              </a:r>
              <a:endParaRPr lang="ar-SY" sz="2000" b="1" dirty="0">
                <a:solidFill>
                  <a:srgbClr val="C00000"/>
                </a:solidFill>
              </a:endParaRPr>
            </a:p>
            <a:p>
              <a:pPr algn="r"/>
              <a:r>
                <a:rPr lang="ar-SY" sz="2400" b="1" dirty="0"/>
                <a:t>هو خليط من مادتين سائلتين أو أكثر لا تذوبان ولا تمتزجان حيث إن في المستحلب إحدى المادتين السائلتين تتناثر في الأخرى 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من الأمثلة </a:t>
              </a:r>
              <a:r>
                <a:rPr lang="ar-SY" sz="2400" b="1" dirty="0"/>
                <a:t>على المستحلبات الحليب والمايونيز. </a:t>
              </a:r>
            </a:p>
            <a:p>
              <a:pPr algn="r"/>
              <a:r>
                <a:rPr lang="ar-SY" sz="2400" b="1" dirty="0"/>
                <a:t>عند إضافة الزيت إلى الماء لن تمتزج المادتان السائلتان, إلا عند إضافة الصابون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4" y="654045"/>
            <a:ext cx="2669589" cy="1545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4" y="3261562"/>
            <a:ext cx="2125880" cy="3170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5" y="2900542"/>
            <a:ext cx="807075" cy="58288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69227" y="1894182"/>
              <a:ext cx="2317906" cy="628547"/>
              <a:chOff x="3180866" y="5351973"/>
              <a:chExt cx="2317906" cy="62854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72549" y="5351973"/>
                <a:ext cx="1398738" cy="56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  <a:p>
                <a:pPr lvl="0" algn="ctr">
                  <a:defRPr/>
                </a:pPr>
                <a:endPara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80866" y="5684955"/>
                <a:ext cx="2317906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المحلول -المخلوط -المستحلب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858466" y="361801"/>
            <a:ext cx="5197363" cy="3785652"/>
            <a:chOff x="3551270" y="623757"/>
            <a:chExt cx="3993979" cy="3785652"/>
          </a:xfrm>
          <a:noFill/>
        </p:grpSpPr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551270" y="623757"/>
              <a:ext cx="3993979" cy="37856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المستحلبات </a:t>
              </a:r>
              <a:r>
                <a:rPr lang="ar-SY" sz="2400" b="1" dirty="0"/>
                <a:t>هي مادة </a:t>
              </a:r>
              <a:r>
                <a:rPr lang="ar-SY" sz="2400" b="1" dirty="0">
                  <a:solidFill>
                    <a:srgbClr val="C00000"/>
                  </a:solidFill>
                </a:rPr>
                <a:t>أحد</a:t>
              </a:r>
              <a:r>
                <a:rPr lang="ar-SY" sz="2400" b="1" dirty="0"/>
                <a:t> أطرافها </a:t>
              </a:r>
              <a:r>
                <a:rPr lang="ar-SY" sz="2400" b="1" dirty="0">
                  <a:solidFill>
                    <a:srgbClr val="C00000"/>
                  </a:solidFill>
                </a:rPr>
                <a:t>محب</a:t>
              </a:r>
              <a:r>
                <a:rPr lang="ar-SY" sz="2400" b="1" dirty="0"/>
                <a:t> </a:t>
              </a:r>
              <a:r>
                <a:rPr lang="ar-SY" sz="2400" b="1" dirty="0">
                  <a:solidFill>
                    <a:srgbClr val="C00000"/>
                  </a:solidFill>
                </a:rPr>
                <a:t>للماء</a:t>
              </a:r>
              <a:r>
                <a:rPr lang="ar-SY" sz="2400" b="1" dirty="0"/>
                <a:t> والطرف الأخر </a:t>
              </a:r>
              <a:r>
                <a:rPr lang="ar-SY" sz="2400" b="1" dirty="0">
                  <a:solidFill>
                    <a:srgbClr val="C00000"/>
                  </a:solidFill>
                </a:rPr>
                <a:t>محب للزيت </a:t>
              </a:r>
              <a:r>
                <a:rPr lang="ar-SY" sz="2400" b="1" dirty="0"/>
                <a:t>(كاره للماء).</a:t>
              </a:r>
            </a:p>
            <a:p>
              <a:pPr algn="r"/>
              <a:r>
                <a:rPr lang="ar-SY" sz="2400" b="1" dirty="0"/>
                <a:t>حيث تجعل من الممكن للماء والزيت أن ينتشر في بعضهما بعضاً، مكونين مستحلباً ثابتاً متجانساً.</a:t>
              </a:r>
            </a:p>
            <a:p>
              <a:pPr algn="r"/>
              <a:endParaRPr lang="ar-SY" sz="2400" b="1" dirty="0"/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استخدم</a:t>
              </a:r>
              <a:r>
                <a:rPr lang="ar-SY" sz="2400" b="1" dirty="0"/>
                <a:t> الإغريق القدماء </a:t>
              </a:r>
              <a:r>
                <a:rPr lang="ar-SY" sz="2400" b="1" dirty="0">
                  <a:solidFill>
                    <a:srgbClr val="C00000"/>
                  </a:solidFill>
                </a:rPr>
                <a:t>طاقة الإستحلاب </a:t>
              </a:r>
              <a:r>
                <a:rPr lang="ar-SY" sz="2400" b="1" dirty="0"/>
                <a:t>في شمع النحل في منتجات التجميل، وكان </a:t>
              </a:r>
              <a:r>
                <a:rPr lang="ar-SY" sz="2400" b="1" dirty="0">
                  <a:solidFill>
                    <a:srgbClr val="C00000"/>
                  </a:solidFill>
                </a:rPr>
                <a:t>البيض </a:t>
              </a:r>
              <a:r>
                <a:rPr lang="ar-SY" sz="2400" b="1" dirty="0"/>
                <a:t>أول مستحلب استخدم على الإطلاق في « </a:t>
              </a:r>
              <a:r>
                <a:rPr lang="ar-SY" sz="2400" b="1" dirty="0">
                  <a:solidFill>
                    <a:srgbClr val="C00000"/>
                  </a:solidFill>
                </a:rPr>
                <a:t>إنتاج الغذاء </a:t>
              </a:r>
              <a:r>
                <a:rPr lang="ar-SY" sz="2400" b="1" dirty="0"/>
                <a:t>»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بعض</a:t>
              </a:r>
              <a:r>
                <a:rPr lang="ar-SY" sz="2400" b="1" dirty="0"/>
                <a:t> الاستخدامات العامة للمستحلبات: </a:t>
              </a:r>
            </a:p>
            <a:p>
              <a:pPr algn="r"/>
              <a:r>
                <a:rPr lang="ar-SY" sz="2400" b="1" dirty="0"/>
                <a:t>الخبز - الشيكولاتة - البوظة</a:t>
              </a:r>
              <a:endParaRPr lang="en-US" sz="24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Oval 6">
            <a:extLst>
              <a:ext uri="{FF2B5EF4-FFF2-40B4-BE49-F238E27FC236}">
                <a16:creationId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689921" y="2452696"/>
            <a:ext cx="4244687" cy="416043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7727305" y="543703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1529579" y="4704015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D9692B9D-8A30-4113-BCF5-FBED55D4F074}"/>
              </a:ext>
            </a:extLst>
          </p:cNvPr>
          <p:cNvSpPr/>
          <p:nvPr/>
        </p:nvSpPr>
        <p:spPr>
          <a:xfrm>
            <a:off x="6934608" y="4665334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6" grpId="0" animBg="1"/>
      <p:bldP spid="26" grpId="1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261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2569</cp:revision>
  <dcterms:created xsi:type="dcterms:W3CDTF">2020-10-10T04:32:51Z</dcterms:created>
  <dcterms:modified xsi:type="dcterms:W3CDTF">2021-03-29T14:31:19Z</dcterms:modified>
</cp:coreProperties>
</file>