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57" r:id="rId3"/>
    <p:sldId id="471" r:id="rId4"/>
    <p:sldId id="455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31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828"/>
      </p:cViewPr>
      <p:guideLst>
        <p:guide orient="horz" pos="2183"/>
        <p:guide pos="3840"/>
        <p:guide orient="horz" pos="2631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5" y="2843011"/>
            <a:ext cx="469022" cy="57264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59902" y="6674830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568945" y="193026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44765" y="1198866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994232" y="1507369"/>
            <a:ext cx="2748179" cy="1373561"/>
            <a:chOff x="408714" y="1466183"/>
            <a:chExt cx="2748179" cy="13735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08714" y="1466183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771856" y="1794155"/>
              <a:ext cx="1961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426164"/>
              <a:ext cx="2367270" cy="413580"/>
              <a:chOff x="3080584" y="5883955"/>
              <a:chExt cx="2367270" cy="4135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598546" y="5883955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97425"/>
                <a:ext cx="2367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الغذاء المتوازن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568945" y="1198866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4947697" y="173608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الغذاء المتوازن</a:t>
            </a: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31526" y="39039"/>
            <a:ext cx="1701777" cy="6085120"/>
            <a:chOff x="7774693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3" y="-3254975"/>
              <a:ext cx="5029652" cy="6459880"/>
              <a:chOff x="2000436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6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912" y="1437802"/>
              <a:ext cx="4307208" cy="1637448"/>
            </a:xfrm>
            <a:prstGeom prst="rect">
              <a:avLst/>
            </a:prstGeom>
            <a:grpFill/>
          </p:spPr>
        </p:pic>
      </p:grpSp>
      <p:sp>
        <p:nvSpPr>
          <p:cNvPr id="59" name="Freeform: Shape 16">
            <a:extLst>
              <a:ext uri="{FF2B5EF4-FFF2-40B4-BE49-F238E27FC236}">
                <a16:creationId xmlns:a16="http://schemas.microsoft.com/office/drawing/2014/main" id="{4B05F23D-1060-4C50-A67C-5AC0A00142B1}"/>
              </a:ext>
            </a:extLst>
          </p:cNvPr>
          <p:cNvSpPr/>
          <p:nvPr/>
        </p:nvSpPr>
        <p:spPr>
          <a:xfrm>
            <a:off x="6503693" y="5157138"/>
            <a:ext cx="2061028" cy="1190171"/>
          </a:xfrm>
          <a:custGeom>
            <a:avLst/>
            <a:gdLst>
              <a:gd name="connsiteX0" fmla="*/ 914400 w 2061028"/>
              <a:gd name="connsiteY0" fmla="*/ 0 h 1190171"/>
              <a:gd name="connsiteX1" fmla="*/ 0 w 2061028"/>
              <a:gd name="connsiteY1" fmla="*/ 1190171 h 1190171"/>
              <a:gd name="connsiteX2" fmla="*/ 1422400 w 2061028"/>
              <a:gd name="connsiteY2" fmla="*/ 1175657 h 1190171"/>
              <a:gd name="connsiteX3" fmla="*/ 2061028 w 2061028"/>
              <a:gd name="connsiteY3" fmla="*/ 217714 h 1190171"/>
              <a:gd name="connsiteX4" fmla="*/ 914400 w 2061028"/>
              <a:gd name="connsiteY4" fmla="*/ 0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028" h="1190171">
                <a:moveTo>
                  <a:pt x="914400" y="0"/>
                </a:moveTo>
                <a:lnTo>
                  <a:pt x="0" y="1190171"/>
                </a:lnTo>
                <a:lnTo>
                  <a:pt x="1422400" y="1175657"/>
                </a:lnTo>
                <a:lnTo>
                  <a:pt x="2061028" y="217714"/>
                </a:lnTo>
                <a:lnTo>
                  <a:pt x="914400" y="0"/>
                </a:lnTo>
                <a:close/>
              </a:path>
            </a:pathLst>
          </a:custGeom>
          <a:gradFill flip="none" rotWithShape="1">
            <a:gsLst>
              <a:gs pos="1500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30">
            <a:extLst>
              <a:ext uri="{FF2B5EF4-FFF2-40B4-BE49-F238E27FC236}">
                <a16:creationId xmlns:a16="http://schemas.microsoft.com/office/drawing/2014/main" id="{B3F00CCA-E74A-4725-81B3-DCFAAF4D337A}"/>
              </a:ext>
            </a:extLst>
          </p:cNvPr>
          <p:cNvGrpSpPr/>
          <p:nvPr/>
        </p:nvGrpSpPr>
        <p:grpSpPr>
          <a:xfrm>
            <a:off x="7382492" y="4213708"/>
            <a:ext cx="1198115" cy="1190172"/>
            <a:chOff x="6082401" y="4209140"/>
            <a:chExt cx="1198115" cy="1190172"/>
          </a:xfrm>
        </p:grpSpPr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BDDEBFB0-6572-4A98-9C7B-11A167BD8FAC}"/>
                </a:ext>
              </a:extLst>
            </p:cNvPr>
            <p:cNvSpPr/>
            <p:nvPr/>
          </p:nvSpPr>
          <p:spPr>
            <a:xfrm>
              <a:off x="6082401" y="4209140"/>
              <a:ext cx="1190172" cy="1190172"/>
            </a:xfrm>
            <a:prstGeom prst="rect">
              <a:avLst/>
            </a:prstGeom>
            <a:gradFill>
              <a:gsLst>
                <a:gs pos="0">
                  <a:srgbClr val="FF00FF"/>
                </a:gs>
                <a:gs pos="100000">
                  <a:srgbClr val="660066"/>
                </a:gs>
              </a:gsLst>
              <a:lin ang="10800000" scaled="1"/>
            </a:gradFill>
            <a:ln>
              <a:noFill/>
            </a:ln>
            <a:scene3d>
              <a:camera prst="obliqueTopLeft"/>
              <a:lightRig rig="threePt" dir="t"/>
            </a:scene3d>
            <a:sp3d extrusionH="1250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F5FE8838-AC21-4445-8242-AF2DC8916425}"/>
                </a:ext>
              </a:extLst>
            </p:cNvPr>
            <p:cNvSpPr txBox="1"/>
            <p:nvPr/>
          </p:nvSpPr>
          <p:spPr>
            <a:xfrm>
              <a:off x="6090344" y="4270832"/>
              <a:ext cx="119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73" name="Freeform: Shape 47">
            <a:extLst>
              <a:ext uri="{FF2B5EF4-FFF2-40B4-BE49-F238E27FC236}">
                <a16:creationId xmlns:a16="http://schemas.microsoft.com/office/drawing/2014/main" id="{A9AA21B1-B33D-4A15-95E4-4D0CC92D9D14}"/>
              </a:ext>
            </a:extLst>
          </p:cNvPr>
          <p:cNvSpPr/>
          <p:nvPr/>
        </p:nvSpPr>
        <p:spPr>
          <a:xfrm>
            <a:off x="6512421" y="1597424"/>
            <a:ext cx="595086" cy="1596571"/>
          </a:xfrm>
          <a:custGeom>
            <a:avLst/>
            <a:gdLst>
              <a:gd name="connsiteX0" fmla="*/ 595086 w 595086"/>
              <a:gd name="connsiteY0" fmla="*/ 1204685 h 1596571"/>
              <a:gd name="connsiteX1" fmla="*/ 0 w 595086"/>
              <a:gd name="connsiteY1" fmla="*/ 1596571 h 1596571"/>
              <a:gd name="connsiteX2" fmla="*/ 72572 w 595086"/>
              <a:gd name="connsiteY2" fmla="*/ 261257 h 1596571"/>
              <a:gd name="connsiteX3" fmla="*/ 595086 w 595086"/>
              <a:gd name="connsiteY3" fmla="*/ 0 h 1596571"/>
              <a:gd name="connsiteX4" fmla="*/ 595086 w 595086"/>
              <a:gd name="connsiteY4" fmla="*/ 1204685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1596571">
                <a:moveTo>
                  <a:pt x="595086" y="1204685"/>
                </a:moveTo>
                <a:lnTo>
                  <a:pt x="0" y="1596571"/>
                </a:lnTo>
                <a:lnTo>
                  <a:pt x="72572" y="261257"/>
                </a:lnTo>
                <a:lnTo>
                  <a:pt x="595086" y="0"/>
                </a:lnTo>
                <a:lnTo>
                  <a:pt x="595086" y="1204685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17">
            <a:extLst>
              <a:ext uri="{FF2B5EF4-FFF2-40B4-BE49-F238E27FC236}">
                <a16:creationId xmlns:a16="http://schemas.microsoft.com/office/drawing/2014/main" id="{118B37AA-BDE9-4A32-8985-5F167DAC80ED}"/>
              </a:ext>
            </a:extLst>
          </p:cNvPr>
          <p:cNvSpPr/>
          <p:nvPr/>
        </p:nvSpPr>
        <p:spPr>
          <a:xfrm>
            <a:off x="6510526" y="374337"/>
            <a:ext cx="595086" cy="1596571"/>
          </a:xfrm>
          <a:custGeom>
            <a:avLst/>
            <a:gdLst>
              <a:gd name="connsiteX0" fmla="*/ 595086 w 595086"/>
              <a:gd name="connsiteY0" fmla="*/ 1204685 h 1596571"/>
              <a:gd name="connsiteX1" fmla="*/ 0 w 595086"/>
              <a:gd name="connsiteY1" fmla="*/ 1596571 h 1596571"/>
              <a:gd name="connsiteX2" fmla="*/ 72572 w 595086"/>
              <a:gd name="connsiteY2" fmla="*/ 261257 h 1596571"/>
              <a:gd name="connsiteX3" fmla="*/ 595086 w 595086"/>
              <a:gd name="connsiteY3" fmla="*/ 0 h 1596571"/>
              <a:gd name="connsiteX4" fmla="*/ 595086 w 595086"/>
              <a:gd name="connsiteY4" fmla="*/ 1204685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1596571">
                <a:moveTo>
                  <a:pt x="595086" y="1204685"/>
                </a:moveTo>
                <a:lnTo>
                  <a:pt x="0" y="1596571"/>
                </a:lnTo>
                <a:lnTo>
                  <a:pt x="72572" y="261257"/>
                </a:lnTo>
                <a:lnTo>
                  <a:pt x="595086" y="0"/>
                </a:lnTo>
                <a:lnTo>
                  <a:pt x="595086" y="1204685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10">
            <a:extLst>
              <a:ext uri="{FF2B5EF4-FFF2-40B4-BE49-F238E27FC236}">
                <a16:creationId xmlns:a16="http://schemas.microsoft.com/office/drawing/2014/main" id="{E970BCA4-5E02-414E-96C3-591995FC0FBC}"/>
              </a:ext>
            </a:extLst>
          </p:cNvPr>
          <p:cNvSpPr/>
          <p:nvPr/>
        </p:nvSpPr>
        <p:spPr>
          <a:xfrm>
            <a:off x="5059291" y="6347310"/>
            <a:ext cx="2061028" cy="1190171"/>
          </a:xfrm>
          <a:custGeom>
            <a:avLst/>
            <a:gdLst>
              <a:gd name="connsiteX0" fmla="*/ 914400 w 2061028"/>
              <a:gd name="connsiteY0" fmla="*/ 0 h 1190171"/>
              <a:gd name="connsiteX1" fmla="*/ 0 w 2061028"/>
              <a:gd name="connsiteY1" fmla="*/ 1190171 h 1190171"/>
              <a:gd name="connsiteX2" fmla="*/ 1422400 w 2061028"/>
              <a:gd name="connsiteY2" fmla="*/ 1175657 h 1190171"/>
              <a:gd name="connsiteX3" fmla="*/ 2061028 w 2061028"/>
              <a:gd name="connsiteY3" fmla="*/ 217714 h 1190171"/>
              <a:gd name="connsiteX4" fmla="*/ 914400 w 2061028"/>
              <a:gd name="connsiteY4" fmla="*/ 0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028" h="1190171">
                <a:moveTo>
                  <a:pt x="914400" y="0"/>
                </a:moveTo>
                <a:lnTo>
                  <a:pt x="0" y="1190171"/>
                </a:lnTo>
                <a:lnTo>
                  <a:pt x="1422400" y="1175657"/>
                </a:lnTo>
                <a:lnTo>
                  <a:pt x="2061028" y="217714"/>
                </a:lnTo>
                <a:lnTo>
                  <a:pt x="914400" y="0"/>
                </a:lnTo>
                <a:close/>
              </a:path>
            </a:pathLst>
          </a:custGeom>
          <a:gradFill flip="none" rotWithShape="1">
            <a:gsLst>
              <a:gs pos="1500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9">
            <a:extLst>
              <a:ext uri="{FF2B5EF4-FFF2-40B4-BE49-F238E27FC236}">
                <a16:creationId xmlns:a16="http://schemas.microsoft.com/office/drawing/2014/main" id="{5A132AB3-2DDC-43C5-B084-A364F1BB7C05}"/>
              </a:ext>
            </a:extLst>
          </p:cNvPr>
          <p:cNvSpPr/>
          <p:nvPr/>
        </p:nvSpPr>
        <p:spPr>
          <a:xfrm>
            <a:off x="5327921" y="2776795"/>
            <a:ext cx="595086" cy="1596571"/>
          </a:xfrm>
          <a:custGeom>
            <a:avLst/>
            <a:gdLst>
              <a:gd name="connsiteX0" fmla="*/ 595086 w 595086"/>
              <a:gd name="connsiteY0" fmla="*/ 1204685 h 1596571"/>
              <a:gd name="connsiteX1" fmla="*/ 0 w 595086"/>
              <a:gd name="connsiteY1" fmla="*/ 1596571 h 1596571"/>
              <a:gd name="connsiteX2" fmla="*/ 72572 w 595086"/>
              <a:gd name="connsiteY2" fmla="*/ 261257 h 1596571"/>
              <a:gd name="connsiteX3" fmla="*/ 595086 w 595086"/>
              <a:gd name="connsiteY3" fmla="*/ 0 h 1596571"/>
              <a:gd name="connsiteX4" fmla="*/ 595086 w 595086"/>
              <a:gd name="connsiteY4" fmla="*/ 1204685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1596571">
                <a:moveTo>
                  <a:pt x="595086" y="1204685"/>
                </a:moveTo>
                <a:lnTo>
                  <a:pt x="0" y="1596571"/>
                </a:lnTo>
                <a:lnTo>
                  <a:pt x="72572" y="261257"/>
                </a:lnTo>
                <a:lnTo>
                  <a:pt x="595086" y="0"/>
                </a:lnTo>
                <a:lnTo>
                  <a:pt x="595086" y="1204685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8">
            <a:extLst>
              <a:ext uri="{FF2B5EF4-FFF2-40B4-BE49-F238E27FC236}">
                <a16:creationId xmlns:a16="http://schemas.microsoft.com/office/drawing/2014/main" id="{538EFAE5-F621-4BDD-A2A0-45737A3D551D}"/>
              </a:ext>
            </a:extLst>
          </p:cNvPr>
          <p:cNvSpPr/>
          <p:nvPr/>
        </p:nvSpPr>
        <p:spPr>
          <a:xfrm>
            <a:off x="5400378" y="5157140"/>
            <a:ext cx="522514" cy="1843314"/>
          </a:xfrm>
          <a:custGeom>
            <a:avLst/>
            <a:gdLst>
              <a:gd name="connsiteX0" fmla="*/ 595086 w 595086"/>
              <a:gd name="connsiteY0" fmla="*/ 1204685 h 1596571"/>
              <a:gd name="connsiteX1" fmla="*/ 0 w 595086"/>
              <a:gd name="connsiteY1" fmla="*/ 1596571 h 1596571"/>
              <a:gd name="connsiteX2" fmla="*/ 72572 w 595086"/>
              <a:gd name="connsiteY2" fmla="*/ 261257 h 1596571"/>
              <a:gd name="connsiteX3" fmla="*/ 595086 w 595086"/>
              <a:gd name="connsiteY3" fmla="*/ 0 h 1596571"/>
              <a:gd name="connsiteX4" fmla="*/ 595086 w 595086"/>
              <a:gd name="connsiteY4" fmla="*/ 1204685 h 1596571"/>
              <a:gd name="connsiteX0" fmla="*/ 522514 w 522514"/>
              <a:gd name="connsiteY0" fmla="*/ 1204685 h 1843314"/>
              <a:gd name="connsiteX1" fmla="*/ 43542 w 522514"/>
              <a:gd name="connsiteY1" fmla="*/ 1843314 h 1843314"/>
              <a:gd name="connsiteX2" fmla="*/ 0 w 522514"/>
              <a:gd name="connsiteY2" fmla="*/ 261257 h 1843314"/>
              <a:gd name="connsiteX3" fmla="*/ 522514 w 522514"/>
              <a:gd name="connsiteY3" fmla="*/ 0 h 1843314"/>
              <a:gd name="connsiteX4" fmla="*/ 522514 w 522514"/>
              <a:gd name="connsiteY4" fmla="*/ 1204685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14" h="1843314">
                <a:moveTo>
                  <a:pt x="522514" y="1204685"/>
                </a:moveTo>
                <a:lnTo>
                  <a:pt x="43542" y="1843314"/>
                </a:lnTo>
                <a:lnTo>
                  <a:pt x="0" y="261257"/>
                </a:lnTo>
                <a:lnTo>
                  <a:pt x="522514" y="0"/>
                </a:lnTo>
                <a:lnTo>
                  <a:pt x="522514" y="1204685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rgbClr val="BFBFBF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1">
            <a:extLst>
              <a:ext uri="{FF2B5EF4-FFF2-40B4-BE49-F238E27FC236}">
                <a16:creationId xmlns:a16="http://schemas.microsoft.com/office/drawing/2014/main" id="{3523C6EC-74A8-44F5-8B61-A619FCD081BE}"/>
              </a:ext>
            </a:extLst>
          </p:cNvPr>
          <p:cNvGrpSpPr/>
          <p:nvPr/>
        </p:nvGrpSpPr>
        <p:grpSpPr>
          <a:xfrm>
            <a:off x="6184377" y="5418395"/>
            <a:ext cx="1211943" cy="1190172"/>
            <a:chOff x="4884286" y="5413827"/>
            <a:chExt cx="1211943" cy="1190172"/>
          </a:xfrm>
        </p:grpSpPr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58797A35-C816-4722-89B2-E7A65D120EBD}"/>
                </a:ext>
              </a:extLst>
            </p:cNvPr>
            <p:cNvSpPr/>
            <p:nvPr/>
          </p:nvSpPr>
          <p:spPr>
            <a:xfrm>
              <a:off x="4884286" y="5413827"/>
              <a:ext cx="1190172" cy="1190172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10800000" scaled="1"/>
            </a:gradFill>
            <a:ln>
              <a:noFill/>
            </a:ln>
            <a:scene3d>
              <a:camera prst="obliqueTopLeft"/>
              <a:lightRig rig="threePt" dir="t"/>
            </a:scene3d>
            <a:sp3d extrusionH="1250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A51AAB24-9B5D-440A-B8E2-FA9C6953F735}"/>
                </a:ext>
              </a:extLst>
            </p:cNvPr>
            <p:cNvSpPr txBox="1"/>
            <p:nvPr/>
          </p:nvSpPr>
          <p:spPr>
            <a:xfrm>
              <a:off x="4906057" y="5457707"/>
              <a:ext cx="119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85" name="Group 3">
            <a:extLst>
              <a:ext uri="{FF2B5EF4-FFF2-40B4-BE49-F238E27FC236}">
                <a16:creationId xmlns:a16="http://schemas.microsoft.com/office/drawing/2014/main" id="{3989FB36-4CAC-4DDD-9729-4A97AB6D8B17}"/>
              </a:ext>
            </a:extLst>
          </p:cNvPr>
          <p:cNvGrpSpPr/>
          <p:nvPr/>
        </p:nvGrpSpPr>
        <p:grpSpPr>
          <a:xfrm>
            <a:off x="6184377" y="3038051"/>
            <a:ext cx="1211943" cy="1190172"/>
            <a:chOff x="4884286" y="3033483"/>
            <a:chExt cx="1211943" cy="1190172"/>
          </a:xfrm>
        </p:grpSpPr>
        <p:sp>
          <p:nvSpPr>
            <p:cNvPr id="86" name="Rectangle 6">
              <a:extLst>
                <a:ext uri="{FF2B5EF4-FFF2-40B4-BE49-F238E27FC236}">
                  <a16:creationId xmlns:a16="http://schemas.microsoft.com/office/drawing/2014/main" id="{E1D3A5FC-D593-4185-838E-661AFF1685C3}"/>
                </a:ext>
              </a:extLst>
            </p:cNvPr>
            <p:cNvSpPr/>
            <p:nvPr/>
          </p:nvSpPr>
          <p:spPr>
            <a:xfrm>
              <a:off x="4884286" y="3033483"/>
              <a:ext cx="1190172" cy="1190172"/>
            </a:xfrm>
            <a:prstGeom prst="rect">
              <a:avLst/>
            </a:prstGeom>
            <a:gradFill flip="none" rotWithShape="1">
              <a:gsLst>
                <a:gs pos="0">
                  <a:srgbClr val="FF9900"/>
                </a:gs>
                <a:gs pos="100000">
                  <a:srgbClr val="CC3300"/>
                </a:gs>
              </a:gsLst>
              <a:lin ang="10800000" scaled="1"/>
              <a:tileRect/>
            </a:gradFill>
            <a:ln>
              <a:noFill/>
            </a:ln>
            <a:scene3d>
              <a:camera prst="obliqueTopLeft"/>
              <a:lightRig rig="threePt" dir="t"/>
            </a:scene3d>
            <a:sp3d extrusionH="1250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19">
              <a:extLst>
                <a:ext uri="{FF2B5EF4-FFF2-40B4-BE49-F238E27FC236}">
                  <a16:creationId xmlns:a16="http://schemas.microsoft.com/office/drawing/2014/main" id="{3D67CC76-7396-4B4A-9D30-735DD2C08DCF}"/>
                </a:ext>
              </a:extLst>
            </p:cNvPr>
            <p:cNvSpPr txBox="1"/>
            <p:nvPr/>
          </p:nvSpPr>
          <p:spPr>
            <a:xfrm>
              <a:off x="4906057" y="3077031"/>
              <a:ext cx="119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91" name="Group 34">
            <a:extLst>
              <a:ext uri="{FF2B5EF4-FFF2-40B4-BE49-F238E27FC236}">
                <a16:creationId xmlns:a16="http://schemas.microsoft.com/office/drawing/2014/main" id="{F8D7A273-6FF8-48BC-B570-61787C3EC458}"/>
              </a:ext>
            </a:extLst>
          </p:cNvPr>
          <p:cNvGrpSpPr/>
          <p:nvPr/>
        </p:nvGrpSpPr>
        <p:grpSpPr>
          <a:xfrm>
            <a:off x="7374808" y="1828155"/>
            <a:ext cx="1198115" cy="1211600"/>
            <a:chOff x="6074717" y="1823587"/>
            <a:chExt cx="1198115" cy="1211600"/>
          </a:xfrm>
        </p:grpSpPr>
        <p:sp>
          <p:nvSpPr>
            <p:cNvPr id="102" name="Rectangle 14">
              <a:extLst>
                <a:ext uri="{FF2B5EF4-FFF2-40B4-BE49-F238E27FC236}">
                  <a16:creationId xmlns:a16="http://schemas.microsoft.com/office/drawing/2014/main" id="{7415CF97-92C2-4C56-B78E-37EE51F55757}"/>
                </a:ext>
              </a:extLst>
            </p:cNvPr>
            <p:cNvSpPr/>
            <p:nvPr/>
          </p:nvSpPr>
          <p:spPr>
            <a:xfrm>
              <a:off x="6074717" y="1845015"/>
              <a:ext cx="1190172" cy="1190172"/>
            </a:xfrm>
            <a:prstGeom prst="rect">
              <a:avLst/>
            </a:prstGeom>
            <a:gradFill flip="none" rotWithShape="1">
              <a:gsLst>
                <a:gs pos="0">
                  <a:srgbClr val="008080"/>
                </a:gs>
                <a:gs pos="100000">
                  <a:srgbClr val="003366"/>
                </a:gs>
              </a:gsLst>
              <a:lin ang="10800000" scaled="1"/>
              <a:tileRect/>
            </a:gradFill>
            <a:ln>
              <a:noFill/>
            </a:ln>
            <a:scene3d>
              <a:camera prst="obliqueTopLeft"/>
              <a:lightRig rig="threePt" dir="t"/>
            </a:scene3d>
            <a:sp3d extrusionH="1250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21">
              <a:extLst>
                <a:ext uri="{FF2B5EF4-FFF2-40B4-BE49-F238E27FC236}">
                  <a16:creationId xmlns:a16="http://schemas.microsoft.com/office/drawing/2014/main" id="{1FB353FF-0458-4051-831C-CD11E0CF380B}"/>
                </a:ext>
              </a:extLst>
            </p:cNvPr>
            <p:cNvSpPr txBox="1"/>
            <p:nvPr/>
          </p:nvSpPr>
          <p:spPr>
            <a:xfrm>
              <a:off x="6082660" y="1823587"/>
              <a:ext cx="119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104" name="Group 2">
            <a:extLst>
              <a:ext uri="{FF2B5EF4-FFF2-40B4-BE49-F238E27FC236}">
                <a16:creationId xmlns:a16="http://schemas.microsoft.com/office/drawing/2014/main" id="{5B918840-D181-4605-ABAE-EF869FBE1D81}"/>
              </a:ext>
            </a:extLst>
          </p:cNvPr>
          <p:cNvGrpSpPr/>
          <p:nvPr/>
        </p:nvGrpSpPr>
        <p:grpSpPr>
          <a:xfrm>
            <a:off x="6184377" y="4228223"/>
            <a:ext cx="1190172" cy="1255650"/>
            <a:chOff x="4884286" y="4223655"/>
            <a:chExt cx="1190172" cy="1255650"/>
          </a:xfrm>
        </p:grpSpPr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A70B7735-2E2B-4348-818D-0A0261048D8F}"/>
                </a:ext>
              </a:extLst>
            </p:cNvPr>
            <p:cNvSpPr/>
            <p:nvPr/>
          </p:nvSpPr>
          <p:spPr>
            <a:xfrm>
              <a:off x="4884286" y="4223655"/>
              <a:ext cx="1190172" cy="1190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bliqueTopLeft"/>
              <a:lightRig rig="flat" dir="t"/>
            </a:scene3d>
            <a:sp3d extrusionH="1250950"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22">
              <a:extLst>
                <a:ext uri="{FF2B5EF4-FFF2-40B4-BE49-F238E27FC236}">
                  <a16:creationId xmlns:a16="http://schemas.microsoft.com/office/drawing/2014/main" id="{76B871D1-DD54-4226-801B-B3BD1A3826AE}"/>
                </a:ext>
              </a:extLst>
            </p:cNvPr>
            <p:cNvSpPr/>
            <p:nvPr/>
          </p:nvSpPr>
          <p:spPr>
            <a:xfrm>
              <a:off x="5003683" y="4383308"/>
              <a:ext cx="769261" cy="769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26">
              <a:extLst>
                <a:ext uri="{FF2B5EF4-FFF2-40B4-BE49-F238E27FC236}">
                  <a16:creationId xmlns:a16="http://schemas.microsoft.com/office/drawing/2014/main" id="{BB81A678-4229-4DDD-908E-F6E5577B2746}"/>
                </a:ext>
              </a:extLst>
            </p:cNvPr>
            <p:cNvSpPr/>
            <p:nvPr/>
          </p:nvSpPr>
          <p:spPr>
            <a:xfrm>
              <a:off x="5003683" y="5087091"/>
              <a:ext cx="820056" cy="392214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Graphic 31" descr="Bullseye">
              <a:extLst>
                <a:ext uri="{FF2B5EF4-FFF2-40B4-BE49-F238E27FC236}">
                  <a16:creationId xmlns:a16="http://schemas.microsoft.com/office/drawing/2014/main" id="{DA73BF1C-8CC9-4779-A6A8-88BAA7A92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5111" y="4550221"/>
              <a:ext cx="457200" cy="457200"/>
            </a:xfrm>
            <a:prstGeom prst="rect">
              <a:avLst/>
            </a:prstGeom>
          </p:spPr>
        </p:pic>
      </p:grpSp>
      <p:grpSp>
        <p:nvGrpSpPr>
          <p:cNvPr id="109" name="Group 32">
            <a:extLst>
              <a:ext uri="{FF2B5EF4-FFF2-40B4-BE49-F238E27FC236}">
                <a16:creationId xmlns:a16="http://schemas.microsoft.com/office/drawing/2014/main" id="{621A28F0-6712-4557-88D9-BE3B7F3F1A52}"/>
              </a:ext>
            </a:extLst>
          </p:cNvPr>
          <p:cNvGrpSpPr/>
          <p:nvPr/>
        </p:nvGrpSpPr>
        <p:grpSpPr>
          <a:xfrm>
            <a:off x="7382492" y="3023535"/>
            <a:ext cx="1190172" cy="1226621"/>
            <a:chOff x="6082401" y="3018967"/>
            <a:chExt cx="1190172" cy="1226621"/>
          </a:xfrm>
        </p:grpSpPr>
        <p:sp>
          <p:nvSpPr>
            <p:cNvPr id="110" name="Rectangle 13">
              <a:extLst>
                <a:ext uri="{FF2B5EF4-FFF2-40B4-BE49-F238E27FC236}">
                  <a16:creationId xmlns:a16="http://schemas.microsoft.com/office/drawing/2014/main" id="{3FEDC4F8-0599-4812-AEEE-1F06DCE306C2}"/>
                </a:ext>
              </a:extLst>
            </p:cNvPr>
            <p:cNvSpPr/>
            <p:nvPr/>
          </p:nvSpPr>
          <p:spPr>
            <a:xfrm>
              <a:off x="6082401" y="3018967"/>
              <a:ext cx="1190172" cy="1190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bliqueTopLeft"/>
              <a:lightRig rig="flat" dir="t"/>
            </a:scene3d>
            <a:sp3d extrusionH="1250950"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25">
              <a:extLst>
                <a:ext uri="{FF2B5EF4-FFF2-40B4-BE49-F238E27FC236}">
                  <a16:creationId xmlns:a16="http://schemas.microsoft.com/office/drawing/2014/main" id="{FF384624-9A37-4A76-9BF2-530835BDEB19}"/>
                </a:ext>
              </a:extLst>
            </p:cNvPr>
            <p:cNvSpPr/>
            <p:nvPr/>
          </p:nvSpPr>
          <p:spPr>
            <a:xfrm>
              <a:off x="6234115" y="3120562"/>
              <a:ext cx="769261" cy="769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29">
              <a:extLst>
                <a:ext uri="{FF2B5EF4-FFF2-40B4-BE49-F238E27FC236}">
                  <a16:creationId xmlns:a16="http://schemas.microsoft.com/office/drawing/2014/main" id="{6DE3794D-4E16-4EF4-B47D-46F4D1201EE2}"/>
                </a:ext>
              </a:extLst>
            </p:cNvPr>
            <p:cNvSpPr/>
            <p:nvPr/>
          </p:nvSpPr>
          <p:spPr>
            <a:xfrm>
              <a:off x="6208717" y="3853374"/>
              <a:ext cx="820056" cy="392214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33" descr="Stopwatch">
              <a:extLst>
                <a:ext uri="{FF2B5EF4-FFF2-40B4-BE49-F238E27FC236}">
                  <a16:creationId xmlns:a16="http://schemas.microsoft.com/office/drawing/2014/main" id="{9E1CDDCB-CFA6-4956-86A8-60F00753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07857" y="3283694"/>
              <a:ext cx="457200" cy="457200"/>
            </a:xfrm>
            <a:prstGeom prst="rect">
              <a:avLst/>
            </a:prstGeom>
          </p:spPr>
        </p:pic>
      </p:grpSp>
      <p:grpSp>
        <p:nvGrpSpPr>
          <p:cNvPr id="116" name="Group 36">
            <a:extLst>
              <a:ext uri="{FF2B5EF4-FFF2-40B4-BE49-F238E27FC236}">
                <a16:creationId xmlns:a16="http://schemas.microsoft.com/office/drawing/2014/main" id="{27FD92DC-4800-45F0-A403-7EBFF036F3F6}"/>
              </a:ext>
            </a:extLst>
          </p:cNvPr>
          <p:cNvGrpSpPr/>
          <p:nvPr/>
        </p:nvGrpSpPr>
        <p:grpSpPr>
          <a:xfrm>
            <a:off x="7366865" y="644895"/>
            <a:ext cx="1190172" cy="1266550"/>
            <a:chOff x="6066774" y="640327"/>
            <a:chExt cx="1190172" cy="1266550"/>
          </a:xfrm>
        </p:grpSpPr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9624906E-AF0D-4937-906F-E0BC30215167}"/>
                </a:ext>
              </a:extLst>
            </p:cNvPr>
            <p:cNvSpPr/>
            <p:nvPr/>
          </p:nvSpPr>
          <p:spPr>
            <a:xfrm>
              <a:off x="6066774" y="640327"/>
              <a:ext cx="1190172" cy="1190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bliqueTopLeft"/>
              <a:lightRig rig="flat" dir="t"/>
            </a:scene3d>
            <a:sp3d extrusionH="1250950"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24">
              <a:extLst>
                <a:ext uri="{FF2B5EF4-FFF2-40B4-BE49-F238E27FC236}">
                  <a16:creationId xmlns:a16="http://schemas.microsoft.com/office/drawing/2014/main" id="{303EBA60-8059-4E3B-A736-6E618303A2AB}"/>
                </a:ext>
              </a:extLst>
            </p:cNvPr>
            <p:cNvSpPr/>
            <p:nvPr/>
          </p:nvSpPr>
          <p:spPr>
            <a:xfrm>
              <a:off x="6226432" y="772769"/>
              <a:ext cx="769261" cy="769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28">
              <a:extLst>
                <a:ext uri="{FF2B5EF4-FFF2-40B4-BE49-F238E27FC236}">
                  <a16:creationId xmlns:a16="http://schemas.microsoft.com/office/drawing/2014/main" id="{E83BD331-19A5-4B6B-9DE8-ABB0639F652F}"/>
                </a:ext>
              </a:extLst>
            </p:cNvPr>
            <p:cNvSpPr/>
            <p:nvPr/>
          </p:nvSpPr>
          <p:spPr>
            <a:xfrm>
              <a:off x="6226431" y="1514663"/>
              <a:ext cx="820056" cy="392214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35" descr="House">
              <a:extLst>
                <a:ext uri="{FF2B5EF4-FFF2-40B4-BE49-F238E27FC236}">
                  <a16:creationId xmlns:a16="http://schemas.microsoft.com/office/drawing/2014/main" id="{984CF112-47FA-4F68-BDFE-4F6755ED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61545" y="901586"/>
              <a:ext cx="457200" cy="457200"/>
            </a:xfrm>
            <a:prstGeom prst="rect">
              <a:avLst/>
            </a:prstGeom>
          </p:spPr>
        </p:pic>
      </p:grpSp>
      <p:grpSp>
        <p:nvGrpSpPr>
          <p:cNvPr id="121" name="Group 46">
            <a:extLst>
              <a:ext uri="{FF2B5EF4-FFF2-40B4-BE49-F238E27FC236}">
                <a16:creationId xmlns:a16="http://schemas.microsoft.com/office/drawing/2014/main" id="{0A6610E4-0DD1-4CEB-B1DD-03AE5773DB63}"/>
              </a:ext>
            </a:extLst>
          </p:cNvPr>
          <p:cNvGrpSpPr/>
          <p:nvPr/>
        </p:nvGrpSpPr>
        <p:grpSpPr>
          <a:xfrm>
            <a:off x="2901123" y="4027103"/>
            <a:ext cx="3088146" cy="1872269"/>
            <a:chOff x="1601032" y="4022535"/>
            <a:chExt cx="3088146" cy="1872269"/>
          </a:xfrm>
        </p:grpSpPr>
        <p:sp>
          <p:nvSpPr>
            <p:cNvPr id="126" name="TextBox 38">
              <a:extLst>
                <a:ext uri="{FF2B5EF4-FFF2-40B4-BE49-F238E27FC236}">
                  <a16:creationId xmlns:a16="http://schemas.microsoft.com/office/drawing/2014/main" id="{251D58D1-2275-4076-9016-D06865E304D2}"/>
                </a:ext>
              </a:extLst>
            </p:cNvPr>
            <p:cNvSpPr txBox="1"/>
            <p:nvPr/>
          </p:nvSpPr>
          <p:spPr>
            <a:xfrm>
              <a:off x="2101173" y="4022535"/>
              <a:ext cx="2307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rgbClr val="25679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39">
              <a:extLst>
                <a:ext uri="{FF2B5EF4-FFF2-40B4-BE49-F238E27FC236}">
                  <a16:creationId xmlns:a16="http://schemas.microsoft.com/office/drawing/2014/main" id="{2F4F31D2-2270-4778-A8FC-C36F5B31D149}"/>
                </a:ext>
              </a:extLst>
            </p:cNvPr>
            <p:cNvSpPr txBox="1"/>
            <p:nvPr/>
          </p:nvSpPr>
          <p:spPr>
            <a:xfrm>
              <a:off x="1601032" y="4263588"/>
              <a:ext cx="308814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B0F0"/>
                  </a:solidFill>
                </a:rPr>
                <a:t>تعتبر الفيتامينات والأملاح : </a:t>
              </a:r>
              <a:r>
                <a:rPr lang="ar-SY" sz="2000" b="1" dirty="0"/>
                <a:t>جزءاً</a:t>
              </a:r>
              <a:r>
                <a:rPr lang="ar-SY" sz="2000" b="1" dirty="0">
                  <a:solidFill>
                    <a:srgbClr val="00B0F0"/>
                  </a:solidFill>
                </a:rPr>
                <a:t> </a:t>
              </a:r>
              <a:r>
                <a:rPr lang="ar-SY" sz="2000" b="1" dirty="0"/>
                <a:t>أساسياً من النظام الغذائي المتوازن إذ يحتاج إليها الجسم بكميات قليلة للقيام بعدد من العمليات الكيميائية الحيوية</a:t>
              </a:r>
              <a:r>
                <a:rPr lang="ar-SY" sz="2000" b="1" dirty="0">
                  <a:solidFill>
                    <a:srgbClr val="00B0F0"/>
                  </a:solidFill>
                </a:rPr>
                <a:t> 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8CE2651F-481A-4CE8-8BF1-471BB5F84440}"/>
              </a:ext>
            </a:extLst>
          </p:cNvPr>
          <p:cNvGrpSpPr/>
          <p:nvPr/>
        </p:nvGrpSpPr>
        <p:grpSpPr>
          <a:xfrm>
            <a:off x="3615120" y="1639656"/>
            <a:ext cx="2307772" cy="1256716"/>
            <a:chOff x="1795912" y="1635088"/>
            <a:chExt cx="2826889" cy="1256716"/>
          </a:xfrm>
        </p:grpSpPr>
        <p:sp>
          <p:nvSpPr>
            <p:cNvPr id="132" name="TextBox 40">
              <a:extLst>
                <a:ext uri="{FF2B5EF4-FFF2-40B4-BE49-F238E27FC236}">
                  <a16:creationId xmlns:a16="http://schemas.microsoft.com/office/drawing/2014/main" id="{85FFC1CF-E662-4A99-B6F0-210033571E1B}"/>
                </a:ext>
              </a:extLst>
            </p:cNvPr>
            <p:cNvSpPr txBox="1"/>
            <p:nvPr/>
          </p:nvSpPr>
          <p:spPr>
            <a:xfrm>
              <a:off x="2315029" y="1635088"/>
              <a:ext cx="2307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rgbClr val="9D432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41">
              <a:extLst>
                <a:ext uri="{FF2B5EF4-FFF2-40B4-BE49-F238E27FC236}">
                  <a16:creationId xmlns:a16="http://schemas.microsoft.com/office/drawing/2014/main" id="{220472C7-AA10-4F7D-8EF1-76EB901037BA}"/>
                </a:ext>
              </a:extLst>
            </p:cNvPr>
            <p:cNvSpPr txBox="1"/>
            <p:nvPr/>
          </p:nvSpPr>
          <p:spPr>
            <a:xfrm>
              <a:off x="1795912" y="1876141"/>
              <a:ext cx="28268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</a:rPr>
                <a:t>تقسَّم الفيتامينات إلى : </a:t>
              </a:r>
              <a:r>
                <a:rPr lang="ar-SY" sz="2000" b="1" dirty="0"/>
                <a:t>فيتامينات تذوب في الماء وأخرى تذوب في الدهون.</a:t>
              </a:r>
              <a:r>
                <a:rPr lang="ar-SY" sz="2000" b="1" dirty="0">
                  <a:solidFill>
                    <a:schemeClr val="accent2"/>
                  </a:solidFill>
                </a:rPr>
                <a:t> </a:t>
              </a:r>
              <a:endParaRPr lang="en-US" sz="3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777BD36E-4D19-437C-83D7-C361F5680AF6}"/>
              </a:ext>
            </a:extLst>
          </p:cNvPr>
          <p:cNvGrpSpPr/>
          <p:nvPr/>
        </p:nvGrpSpPr>
        <p:grpSpPr>
          <a:xfrm>
            <a:off x="8486847" y="3040990"/>
            <a:ext cx="2826889" cy="1226519"/>
            <a:chOff x="7186756" y="3036422"/>
            <a:chExt cx="2826889" cy="1226519"/>
          </a:xfrm>
        </p:grpSpPr>
        <p:sp>
          <p:nvSpPr>
            <p:cNvPr id="135" name="TextBox 42">
              <a:extLst>
                <a:ext uri="{FF2B5EF4-FFF2-40B4-BE49-F238E27FC236}">
                  <a16:creationId xmlns:a16="http://schemas.microsoft.com/office/drawing/2014/main" id="{D65BCBB8-62EA-4902-B8AB-EFB06A8F2D42}"/>
                </a:ext>
              </a:extLst>
            </p:cNvPr>
            <p:cNvSpPr txBox="1"/>
            <p:nvPr/>
          </p:nvSpPr>
          <p:spPr>
            <a:xfrm>
              <a:off x="7446315" y="3036422"/>
              <a:ext cx="2307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8E018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TextBox 43">
              <a:extLst>
                <a:ext uri="{FF2B5EF4-FFF2-40B4-BE49-F238E27FC236}">
                  <a16:creationId xmlns:a16="http://schemas.microsoft.com/office/drawing/2014/main" id="{E8700C0C-DBD1-4DB3-87C4-80775E187FB2}"/>
                </a:ext>
              </a:extLst>
            </p:cNvPr>
            <p:cNvSpPr txBox="1"/>
            <p:nvPr/>
          </p:nvSpPr>
          <p:spPr>
            <a:xfrm>
              <a:off x="7186756" y="3555055"/>
              <a:ext cx="2826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D60093"/>
                  </a:solidFill>
                </a:rPr>
                <a:t>الفيتامينات: </a:t>
              </a:r>
              <a:r>
                <a:rPr lang="ar-SY" sz="2000" b="1" dirty="0"/>
                <a:t>مركَّبات كيميائية معقَّدة يحتاج إليها الجسم</a:t>
              </a:r>
              <a:endParaRPr lang="en-US" sz="3600" b="1" dirty="0"/>
            </a:p>
          </p:txBody>
        </p:sp>
      </p:grpSp>
      <p:grpSp>
        <p:nvGrpSpPr>
          <p:cNvPr id="137" name="Group 49">
            <a:extLst>
              <a:ext uri="{FF2B5EF4-FFF2-40B4-BE49-F238E27FC236}">
                <a16:creationId xmlns:a16="http://schemas.microsoft.com/office/drawing/2014/main" id="{89E93D48-2B78-4EF7-94F8-81C621AC1BD3}"/>
              </a:ext>
            </a:extLst>
          </p:cNvPr>
          <p:cNvGrpSpPr/>
          <p:nvPr/>
        </p:nvGrpSpPr>
        <p:grpSpPr>
          <a:xfrm>
            <a:off x="8161138" y="533307"/>
            <a:ext cx="3026867" cy="1365731"/>
            <a:chOff x="6962222" y="502647"/>
            <a:chExt cx="3512230" cy="1365731"/>
          </a:xfrm>
        </p:grpSpPr>
        <p:sp>
          <p:nvSpPr>
            <p:cNvPr id="138" name="TextBox 44">
              <a:extLst>
                <a:ext uri="{FF2B5EF4-FFF2-40B4-BE49-F238E27FC236}">
                  <a16:creationId xmlns:a16="http://schemas.microsoft.com/office/drawing/2014/main" id="{2D0CE161-75E0-4769-9154-9E716132BDDC}"/>
                </a:ext>
              </a:extLst>
            </p:cNvPr>
            <p:cNvSpPr txBox="1"/>
            <p:nvPr/>
          </p:nvSpPr>
          <p:spPr>
            <a:xfrm>
              <a:off x="7296402" y="502647"/>
              <a:ext cx="2307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rgbClr val="01467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TextBox 45">
              <a:extLst>
                <a:ext uri="{FF2B5EF4-FFF2-40B4-BE49-F238E27FC236}">
                  <a16:creationId xmlns:a16="http://schemas.microsoft.com/office/drawing/2014/main" id="{678C4AF5-A201-415E-B691-4242A2AB05D0}"/>
                </a:ext>
              </a:extLst>
            </p:cNvPr>
            <p:cNvSpPr txBox="1"/>
            <p:nvPr/>
          </p:nvSpPr>
          <p:spPr>
            <a:xfrm>
              <a:off x="6962222" y="852715"/>
              <a:ext cx="3512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accent6">
                      <a:lumMod val="50000"/>
                    </a:schemeClr>
                  </a:solidFill>
                </a:rPr>
                <a:t>الأملاح : عناصر كيميائية تساهم في عدد من العمليات التي يقوم بها الجسم</a:t>
              </a:r>
            </a:p>
          </p:txBody>
        </p:sp>
      </p:grpSp>
      <p:grpSp>
        <p:nvGrpSpPr>
          <p:cNvPr id="140" name="Group 11">
            <a:extLst>
              <a:ext uri="{FF2B5EF4-FFF2-40B4-BE49-F238E27FC236}">
                <a16:creationId xmlns:a16="http://schemas.microsoft.com/office/drawing/2014/main" id="{A5CC2E3C-9FD6-413C-89C2-EDC25ED4913D}"/>
              </a:ext>
            </a:extLst>
          </p:cNvPr>
          <p:cNvGrpSpPr/>
          <p:nvPr/>
        </p:nvGrpSpPr>
        <p:grpSpPr>
          <a:xfrm>
            <a:off x="6184377" y="1847879"/>
            <a:ext cx="1190172" cy="1262906"/>
            <a:chOff x="4884286" y="1843311"/>
            <a:chExt cx="1190172" cy="1262906"/>
          </a:xfrm>
        </p:grpSpPr>
        <p:sp>
          <p:nvSpPr>
            <p:cNvPr id="141" name="Rectangle 7">
              <a:extLst>
                <a:ext uri="{FF2B5EF4-FFF2-40B4-BE49-F238E27FC236}">
                  <a16:creationId xmlns:a16="http://schemas.microsoft.com/office/drawing/2014/main" id="{EAAED07B-5DA0-4132-8F6F-1466C8079B85}"/>
                </a:ext>
              </a:extLst>
            </p:cNvPr>
            <p:cNvSpPr/>
            <p:nvPr/>
          </p:nvSpPr>
          <p:spPr>
            <a:xfrm>
              <a:off x="4884286" y="1843311"/>
              <a:ext cx="1190172" cy="1190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bliqueTopLeft"/>
              <a:lightRig rig="flat" dir="t"/>
            </a:scene3d>
            <a:sp3d extrusionH="1250950"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23">
              <a:extLst>
                <a:ext uri="{FF2B5EF4-FFF2-40B4-BE49-F238E27FC236}">
                  <a16:creationId xmlns:a16="http://schemas.microsoft.com/office/drawing/2014/main" id="{3F0DD070-01F3-47F9-970A-FC72CB8F4BFD}"/>
                </a:ext>
              </a:extLst>
            </p:cNvPr>
            <p:cNvSpPr/>
            <p:nvPr/>
          </p:nvSpPr>
          <p:spPr>
            <a:xfrm>
              <a:off x="5003683" y="2010220"/>
              <a:ext cx="769261" cy="769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7">
              <a:extLst>
                <a:ext uri="{FF2B5EF4-FFF2-40B4-BE49-F238E27FC236}">
                  <a16:creationId xmlns:a16="http://schemas.microsoft.com/office/drawing/2014/main" id="{EB59D5F6-929B-4C2B-8C96-691817495644}"/>
                </a:ext>
              </a:extLst>
            </p:cNvPr>
            <p:cNvSpPr/>
            <p:nvPr/>
          </p:nvSpPr>
          <p:spPr>
            <a:xfrm>
              <a:off x="5021831" y="2714003"/>
              <a:ext cx="820056" cy="392214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37" descr="Boardroom">
              <a:extLst>
                <a:ext uri="{FF2B5EF4-FFF2-40B4-BE49-F238E27FC236}">
                  <a16:creationId xmlns:a16="http://schemas.microsoft.com/office/drawing/2014/main" id="{34548DF6-523B-43F5-9267-D5127196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76958" y="2175239"/>
              <a:ext cx="457200" cy="457200"/>
            </a:xfrm>
            <a:prstGeom prst="rect">
              <a:avLst/>
            </a:prstGeom>
          </p:spPr>
        </p:pic>
      </p:grpSp>
      <p:sp>
        <p:nvSpPr>
          <p:cNvPr id="8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949724" y="4451009"/>
            <a:ext cx="2501066" cy="221008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2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0056228" y="4418116"/>
            <a:ext cx="332752" cy="406930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9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6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2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81" grpId="0" animBg="1"/>
          <p:bldP spid="8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6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2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81" grpId="0" animBg="1"/>
          <p:bldP spid="81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91" y="2845646"/>
            <a:ext cx="469022" cy="57264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102310" y="6645128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50051" y="163324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117779" y="1191731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59203" y="1516026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56231" y="1775081"/>
              <a:ext cx="190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195561"/>
              <a:ext cx="2367270" cy="571149"/>
              <a:chOff x="3080584" y="5653352"/>
              <a:chExt cx="2367270" cy="57114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24391"/>
                <a:ext cx="2367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الغذاء المتوازن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50051" y="1169164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539003" y="255404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4887758" y="1653813"/>
            <a:ext cx="7235225" cy="133985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4910615" y="1912329"/>
            <a:ext cx="7235222" cy="707886"/>
            <a:chOff x="4718118" y="386014"/>
            <a:chExt cx="4309879" cy="707886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4718118" y="386014"/>
              <a:ext cx="43098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للحصول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نظام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غذائي متوازن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، من الضروري أن تختار مجموعة من الفئات</a:t>
              </a:r>
            </a:p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الخمس لتحصل على كميات كافية من المغذِّيات التي يحتاج إليها الجسم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539003" y="3708247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858864" y="3692639"/>
            <a:ext cx="7264119" cy="1248589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021943" y="3865705"/>
            <a:ext cx="6966857" cy="846385"/>
            <a:chOff x="2962787" y="1971530"/>
            <a:chExt cx="4916049" cy="846385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962787" y="2110029"/>
              <a:ext cx="4916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الطاقة في الغذاء :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كمية الحرارة التي تنتج عند حرق الغذاء في الجسم ، وتختلف الأغذية في مقدار ما تحويه من طاقة مقدَّرة بالسعرات الحرارية</a:t>
              </a: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161930" y="2163703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161930" y="3607540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161930" y="4941228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4299573" y="1466772"/>
            <a:ext cx="1" cy="6969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stCxn id="81" idx="4"/>
            <a:endCxn id="87" idx="0"/>
          </p:cNvCxnSpPr>
          <p:nvPr/>
        </p:nvCxnSpPr>
        <p:spPr>
          <a:xfrm>
            <a:off x="4299574" y="2438990"/>
            <a:ext cx="0" cy="1168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4299572" y="3890318"/>
            <a:ext cx="2" cy="1050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299572" y="5203545"/>
            <a:ext cx="0" cy="11127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125010" y="205022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059691" y="3461806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155948" y="473569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54099" y="517879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873310" y="5173805"/>
            <a:ext cx="7264119" cy="1248589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225143" y="5336254"/>
            <a:ext cx="6966857" cy="846385"/>
            <a:chOff x="3024956" y="1971530"/>
            <a:chExt cx="4916049" cy="846385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24956" y="2110029"/>
              <a:ext cx="4916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السعرة الحرارية :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المقياس الذي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نقيس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به الطاقة من الغذاء، بحيث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تساوي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جراماً واحداً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العناصر الغذائية</a:t>
              </a: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59203" y="1391"/>
            <a:ext cx="2014399" cy="6085120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6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132" y="1426920"/>
              <a:ext cx="4466058" cy="167783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05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128" grpId="0"/>
      <p:bldP spid="129" grpId="0"/>
      <p:bldP spid="130" grpId="0"/>
      <p:bldP spid="5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57" y="2792853"/>
            <a:ext cx="572216" cy="69863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99283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448458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908635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857610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31479" y="1810220"/>
              <a:ext cx="19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195561"/>
              <a:ext cx="2385250" cy="614932"/>
              <a:chOff x="3117157" y="5653352"/>
              <a:chExt cx="2385250" cy="61493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86817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الغذاء المتوازن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448458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422340" y="986410"/>
            <a:ext cx="5543362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074767" y="257546"/>
              <a:ext cx="91462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المواد الحافظة </a:t>
              </a:r>
              <a:r>
                <a:rPr lang="ar-SY" sz="2400" b="1" dirty="0">
                  <a:solidFill>
                    <a:schemeClr val="bg1"/>
                  </a:solidFill>
                </a:rPr>
                <a:t>لها فعل </a:t>
              </a:r>
              <a:r>
                <a:rPr lang="ar-SY" sz="2400" b="1" dirty="0">
                  <a:solidFill>
                    <a:srgbClr val="FFFF00"/>
                  </a:solidFill>
                </a:rPr>
                <a:t>مضاداً</a:t>
              </a:r>
              <a:r>
                <a:rPr lang="ar-SY" sz="2400" b="1" dirty="0">
                  <a:solidFill>
                    <a:schemeClr val="bg1"/>
                  </a:solidFill>
                </a:rPr>
                <a:t> لنشاط الأحياء الدقيقة، وهي </a:t>
              </a:r>
              <a:r>
                <a:rPr lang="ar-SY" sz="2400" b="1" dirty="0">
                  <a:solidFill>
                    <a:srgbClr val="FFFF00"/>
                  </a:solidFill>
                </a:rPr>
                <a:t>تستعمل</a:t>
              </a:r>
              <a:r>
                <a:rPr lang="ar-SY" sz="2400" b="1" dirty="0">
                  <a:solidFill>
                    <a:schemeClr val="bg1"/>
                  </a:solidFill>
                </a:rPr>
                <a:t> في الأغذية </a:t>
              </a:r>
              <a:r>
                <a:rPr lang="ar-SY" sz="2400" b="1" dirty="0">
                  <a:solidFill>
                    <a:srgbClr val="FFFF00"/>
                  </a:solidFill>
                </a:rPr>
                <a:t>بهدف</a:t>
              </a:r>
              <a:r>
                <a:rPr lang="ar-SY" sz="2400" b="1" dirty="0">
                  <a:solidFill>
                    <a:schemeClr val="bg1"/>
                  </a:solidFill>
                </a:rPr>
                <a:t> حفظها 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5492052" y="982893"/>
            <a:ext cx="1582334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661397" y="2917676"/>
            <a:ext cx="7305303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375721" y="1577703"/>
              <a:ext cx="7080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قد </a:t>
              </a:r>
              <a:r>
                <a:rPr lang="ar-SY" sz="2400" b="1" dirty="0">
                  <a:solidFill>
                    <a:srgbClr val="FFFF00"/>
                  </a:solidFill>
                </a:rPr>
                <a:t>تميتها</a:t>
              </a:r>
              <a:r>
                <a:rPr lang="ar-SY" sz="2400" b="1" dirty="0">
                  <a:solidFill>
                    <a:schemeClr val="bg1"/>
                  </a:solidFill>
                </a:rPr>
                <a:t> أو </a:t>
              </a:r>
              <a:r>
                <a:rPr lang="ar-SY" sz="2400" b="1" dirty="0">
                  <a:solidFill>
                    <a:srgbClr val="FFFF00"/>
                  </a:solidFill>
                </a:rPr>
                <a:t>قد</a:t>
              </a:r>
              <a:r>
                <a:rPr lang="ar-SY" sz="2400" b="1" dirty="0">
                  <a:solidFill>
                    <a:schemeClr val="bg1"/>
                  </a:solidFill>
                </a:rPr>
                <a:t> يكون فعلها </a:t>
              </a:r>
              <a:r>
                <a:rPr lang="ar-SY" sz="2400" b="1" dirty="0">
                  <a:solidFill>
                    <a:srgbClr val="FFFF00"/>
                  </a:solidFill>
                </a:rPr>
                <a:t>مقتصرا</a:t>
              </a:r>
              <a:r>
                <a:rPr lang="ar-SY" sz="2400" b="1" dirty="0">
                  <a:solidFill>
                    <a:schemeClr val="bg1"/>
                  </a:solidFill>
                </a:rPr>
                <a:t> على أنها </a:t>
              </a:r>
              <a:r>
                <a:rPr lang="ar-SY" sz="2400" b="1" dirty="0">
                  <a:solidFill>
                    <a:srgbClr val="FFFF00"/>
                  </a:solidFill>
                </a:rPr>
                <a:t>تعوق</a:t>
              </a:r>
              <a:r>
                <a:rPr lang="ar-SY" sz="2400" b="1" dirty="0">
                  <a:solidFill>
                    <a:schemeClr val="bg1"/>
                  </a:solidFill>
                </a:rPr>
                <a:t> الأحياء الدقيقة من </a:t>
              </a:r>
              <a:r>
                <a:rPr lang="ar-SY" sz="2400" b="1" dirty="0">
                  <a:solidFill>
                    <a:srgbClr val="FFFF00"/>
                  </a:solidFill>
                </a:rPr>
                <a:t>دون</a:t>
              </a:r>
              <a:r>
                <a:rPr lang="ar-SY" sz="2400" b="1" dirty="0">
                  <a:solidFill>
                    <a:schemeClr val="bg1"/>
                  </a:solidFill>
                </a:rPr>
                <a:t> أن تؤدي إلى موتها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4227858" y="2910642"/>
            <a:ext cx="1577856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27858" y="4662783"/>
            <a:ext cx="7737844" cy="1354637"/>
            <a:chOff x="2496457" y="1385046"/>
            <a:chExt cx="9759261" cy="1354637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816666" y="1385046"/>
              <a:ext cx="8439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المواد المضافة : </a:t>
              </a:r>
              <a:r>
                <a:rPr lang="ar-SY" sz="2400" b="1" dirty="0">
                  <a:solidFill>
                    <a:schemeClr val="bg1"/>
                  </a:solidFill>
                </a:rPr>
                <a:t>تستخدم لحفظ الأغذية، وتعتبر تلك المواد آمنة وضرورية وتخضع جميعها للرقابة، إلا أن بعض الأشخاص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يعانون الحساسية تجاهها</a:t>
              </a: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4227857" y="4677472"/>
            <a:ext cx="1322529" cy="1371600"/>
            <a:chOff x="-1" y="1399735"/>
            <a:chExt cx="4572000" cy="137160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56881" y="4020932"/>
            <a:ext cx="2501066" cy="162747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272436" y="3679927"/>
            <a:ext cx="332752" cy="406930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106907" y="4080667"/>
            <a:ext cx="2501066" cy="162747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3000" t="3000" r="-3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219824" y="3765704"/>
            <a:ext cx="332752" cy="406930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0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217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1953</cp:revision>
  <dcterms:created xsi:type="dcterms:W3CDTF">2020-10-10T04:32:51Z</dcterms:created>
  <dcterms:modified xsi:type="dcterms:W3CDTF">2021-03-20T14:38:26Z</dcterms:modified>
</cp:coreProperties>
</file>