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0" r:id="rId2"/>
    <p:sldId id="450" r:id="rId3"/>
    <p:sldId id="447" r:id="rId4"/>
    <p:sldId id="449" r:id="rId5"/>
    <p:sldId id="256" r:id="rId6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10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50" y="330"/>
      </p:cViewPr>
      <p:guideLst>
        <p:guide orient="horz" pos="2183"/>
        <p:guide pos="3840"/>
        <p:guide orient="horz" pos="2110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909AC0-67BA-4739-8F0E-A75B5EC7AC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5461403-F714-4DA6-A363-C417B509AF4D}"/>
              </a:ext>
            </a:extLst>
          </p:cNvPr>
          <p:cNvSpPr/>
          <p:nvPr/>
        </p:nvSpPr>
        <p:spPr>
          <a:xfrm flipH="1">
            <a:off x="3" y="1470623"/>
            <a:ext cx="9123683" cy="1059469"/>
          </a:xfrm>
          <a:custGeom>
            <a:avLst/>
            <a:gdLst>
              <a:gd name="connsiteX0" fmla="*/ 1454087 w 1454087"/>
              <a:gd name="connsiteY0" fmla="*/ 0 h 476761"/>
              <a:gd name="connsiteX1" fmla="*/ 0 w 1454087"/>
              <a:gd name="connsiteY1" fmla="*/ 0 h 476761"/>
              <a:gd name="connsiteX2" fmla="*/ 0 w 1454087"/>
              <a:gd name="connsiteY2" fmla="*/ 271263 h 476761"/>
              <a:gd name="connsiteX3" fmla="*/ 1302021 w 1454087"/>
              <a:gd name="connsiteY3" fmla="*/ 473849 h 476761"/>
              <a:gd name="connsiteX4" fmla="*/ 1454087 w 1454087"/>
              <a:gd name="connsiteY4" fmla="*/ 466723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087" h="476761">
                <a:moveTo>
                  <a:pt x="1454087" y="0"/>
                </a:moveTo>
                <a:lnTo>
                  <a:pt x="0" y="0"/>
                </a:lnTo>
                <a:lnTo>
                  <a:pt x="0" y="271263"/>
                </a:lnTo>
                <a:cubicBezTo>
                  <a:pt x="425381" y="445104"/>
                  <a:pt x="811717" y="489471"/>
                  <a:pt x="1302021" y="473849"/>
                </a:cubicBezTo>
                <a:lnTo>
                  <a:pt x="1454087" y="466723"/>
                </a:lnTo>
                <a:close/>
              </a:path>
            </a:pathLst>
          </a:custGeom>
          <a:solidFill>
            <a:srgbClr val="FFFF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AD24777-C57D-48F3-8128-698DA761FDE4}"/>
              </a:ext>
            </a:extLst>
          </p:cNvPr>
          <p:cNvSpPr/>
          <p:nvPr/>
        </p:nvSpPr>
        <p:spPr>
          <a:xfrm flipH="1">
            <a:off x="0" y="-1"/>
            <a:ext cx="12192000" cy="2290713"/>
          </a:xfrm>
          <a:custGeom>
            <a:avLst/>
            <a:gdLst>
              <a:gd name="connsiteX0" fmla="*/ 1943100 w 1943100"/>
              <a:gd name="connsiteY0" fmla="*/ 0 h 1543050"/>
              <a:gd name="connsiteX1" fmla="*/ 971550 w 1943100"/>
              <a:gd name="connsiteY1" fmla="*/ 0 h 1543050"/>
              <a:gd name="connsiteX2" fmla="*/ 0 w 1943100"/>
              <a:gd name="connsiteY2" fmla="*/ 0 h 1543050"/>
              <a:gd name="connsiteX3" fmla="*/ 0 w 1943100"/>
              <a:gd name="connsiteY3" fmla="*/ 1209929 h 1543050"/>
              <a:gd name="connsiteX4" fmla="*/ 971550 w 1943100"/>
              <a:gd name="connsiteY4" fmla="*/ 1543050 h 1543050"/>
              <a:gd name="connsiteX5" fmla="*/ 1943100 w 1943100"/>
              <a:gd name="connsiteY5" fmla="*/ 1209929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100" h="1543050">
                <a:moveTo>
                  <a:pt x="1943100" y="0"/>
                </a:moveTo>
                <a:lnTo>
                  <a:pt x="971550" y="0"/>
                </a:lnTo>
                <a:lnTo>
                  <a:pt x="0" y="0"/>
                </a:lnTo>
                <a:lnTo>
                  <a:pt x="0" y="1209929"/>
                </a:lnTo>
                <a:cubicBezTo>
                  <a:pt x="264744" y="1432227"/>
                  <a:pt x="567733" y="1518930"/>
                  <a:pt x="971550" y="1543050"/>
                </a:cubicBezTo>
                <a:cubicBezTo>
                  <a:pt x="1375367" y="1518930"/>
                  <a:pt x="1678356" y="1432227"/>
                  <a:pt x="1943100" y="120992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1F6A049-B503-44CF-9259-9B419FA98560}"/>
              </a:ext>
            </a:extLst>
          </p:cNvPr>
          <p:cNvSpPr/>
          <p:nvPr/>
        </p:nvSpPr>
        <p:spPr>
          <a:xfrm flipV="1">
            <a:off x="3068342" y="3003850"/>
            <a:ext cx="9123627" cy="1059469"/>
          </a:xfrm>
          <a:custGeom>
            <a:avLst/>
            <a:gdLst>
              <a:gd name="connsiteX0" fmla="*/ 1090223 w 1454078"/>
              <a:gd name="connsiteY0" fmla="*/ 476669 h 476761"/>
              <a:gd name="connsiteX1" fmla="*/ 1292988 w 1454078"/>
              <a:gd name="connsiteY1" fmla="*/ 473849 h 476761"/>
              <a:gd name="connsiteX2" fmla="*/ 1454078 w 1454078"/>
              <a:gd name="connsiteY2" fmla="*/ 466247 h 476761"/>
              <a:gd name="connsiteX3" fmla="*/ 1454078 w 1454078"/>
              <a:gd name="connsiteY3" fmla="*/ 0 h 476761"/>
              <a:gd name="connsiteX4" fmla="*/ 0 w 1454078"/>
              <a:gd name="connsiteY4" fmla="*/ 0 h 476761"/>
              <a:gd name="connsiteX5" fmla="*/ 0 w 1454078"/>
              <a:gd name="connsiteY5" fmla="*/ 271263 h 476761"/>
              <a:gd name="connsiteX6" fmla="*/ 1090223 w 1454078"/>
              <a:gd name="connsiteY6" fmla="*/ 476669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078" h="476761">
                <a:moveTo>
                  <a:pt x="1090223" y="476669"/>
                </a:moveTo>
                <a:cubicBezTo>
                  <a:pt x="1155980" y="477088"/>
                  <a:pt x="1223430" y="476081"/>
                  <a:pt x="1292988" y="473849"/>
                </a:cubicBezTo>
                <a:lnTo>
                  <a:pt x="1454078" y="466247"/>
                </a:lnTo>
                <a:lnTo>
                  <a:pt x="1454078" y="0"/>
                </a:lnTo>
                <a:lnTo>
                  <a:pt x="0" y="0"/>
                </a:lnTo>
                <a:lnTo>
                  <a:pt x="0" y="271263"/>
                </a:lnTo>
                <a:cubicBezTo>
                  <a:pt x="362083" y="420269"/>
                  <a:pt x="695679" y="474152"/>
                  <a:pt x="1090223" y="476669"/>
                </a:cubicBezTo>
                <a:close/>
              </a:path>
            </a:pathLst>
          </a:custGeom>
          <a:solidFill>
            <a:srgbClr val="CC33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823A752-0C9E-47C4-BA32-F5063C11597D}"/>
              </a:ext>
            </a:extLst>
          </p:cNvPr>
          <p:cNvSpPr/>
          <p:nvPr/>
        </p:nvSpPr>
        <p:spPr>
          <a:xfrm flipH="1" flipV="1">
            <a:off x="-31" y="3141674"/>
            <a:ext cx="12192000" cy="3716327"/>
          </a:xfrm>
          <a:custGeom>
            <a:avLst/>
            <a:gdLst>
              <a:gd name="connsiteX0" fmla="*/ 1943100 w 1943100"/>
              <a:gd name="connsiteY0" fmla="*/ 0 h 1543050"/>
              <a:gd name="connsiteX1" fmla="*/ 971550 w 1943100"/>
              <a:gd name="connsiteY1" fmla="*/ 0 h 1543050"/>
              <a:gd name="connsiteX2" fmla="*/ 0 w 1943100"/>
              <a:gd name="connsiteY2" fmla="*/ 0 h 1543050"/>
              <a:gd name="connsiteX3" fmla="*/ 0 w 1943100"/>
              <a:gd name="connsiteY3" fmla="*/ 1209929 h 1543050"/>
              <a:gd name="connsiteX4" fmla="*/ 971550 w 1943100"/>
              <a:gd name="connsiteY4" fmla="*/ 1543050 h 1543050"/>
              <a:gd name="connsiteX5" fmla="*/ 1943100 w 1943100"/>
              <a:gd name="connsiteY5" fmla="*/ 1209929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100" h="1543050">
                <a:moveTo>
                  <a:pt x="1943100" y="0"/>
                </a:moveTo>
                <a:lnTo>
                  <a:pt x="971550" y="0"/>
                </a:lnTo>
                <a:lnTo>
                  <a:pt x="0" y="0"/>
                </a:lnTo>
                <a:lnTo>
                  <a:pt x="0" y="1209929"/>
                </a:lnTo>
                <a:cubicBezTo>
                  <a:pt x="264744" y="1432227"/>
                  <a:pt x="567733" y="1518930"/>
                  <a:pt x="971550" y="1543050"/>
                </a:cubicBezTo>
                <a:cubicBezTo>
                  <a:pt x="1375367" y="1518930"/>
                  <a:pt x="1678356" y="1432227"/>
                  <a:pt x="1943100" y="12099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103335-C031-470E-B9B0-5A09676D27AE}"/>
              </a:ext>
            </a:extLst>
          </p:cNvPr>
          <p:cNvSpPr txBox="1"/>
          <p:nvPr/>
        </p:nvSpPr>
        <p:spPr>
          <a:xfrm>
            <a:off x="3846286" y="972588"/>
            <a:ext cx="6139543" cy="996069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اسم الطالب ....... </a:t>
            </a:r>
            <a:endParaRPr lang="en-US" sz="4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08D8A3-C812-4DE2-9021-9D8ED48A2304}"/>
              </a:ext>
            </a:extLst>
          </p:cNvPr>
          <p:cNvSpPr txBox="1"/>
          <p:nvPr/>
        </p:nvSpPr>
        <p:spPr>
          <a:xfrm>
            <a:off x="4198986" y="1567462"/>
            <a:ext cx="4561843" cy="965292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000" dirty="0">
                <a:solidFill>
                  <a:schemeClr val="bg1">
                    <a:alpha val="52000"/>
                  </a:schemeClr>
                </a:solidFill>
              </a:rPr>
              <a:t>الصف .........          </a:t>
            </a:r>
            <a:endParaRPr lang="en-US" sz="4000" dirty="0">
              <a:solidFill>
                <a:schemeClr val="bg1">
                  <a:alpha val="52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3F7167-100B-4459-8F69-43802571AF8F}"/>
              </a:ext>
            </a:extLst>
          </p:cNvPr>
          <p:cNvSpPr txBox="1"/>
          <p:nvPr/>
        </p:nvSpPr>
        <p:spPr>
          <a:xfrm>
            <a:off x="4198986" y="256223"/>
            <a:ext cx="5786844" cy="965292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000" b="1" dirty="0">
                <a:solidFill>
                  <a:srgbClr val="FF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تقرير عن ..........</a:t>
            </a:r>
            <a:endParaRPr lang="en-US" sz="4000" b="1" dirty="0">
              <a:solidFill>
                <a:srgbClr val="FF99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4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723" y="2784625"/>
            <a:ext cx="903548" cy="585096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69448" y="660007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189" y="118272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4917" y="1146679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341" y="1470974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059872" y="1652107"/>
              <a:ext cx="1461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المادّة والطاقة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632594" y="2195561"/>
              <a:ext cx="2316091" cy="569387"/>
              <a:chOff x="3144233" y="5653352"/>
              <a:chExt cx="2316091" cy="56938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144233" y="5822629"/>
                <a:ext cx="23160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العناصر و المركّبات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189" y="1124112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6">
            <a:extLst>
              <a:ext uri="{FF2B5EF4-FFF2-40B4-BE49-F238E27FC236}">
                <a16:creationId xmlns:a16="http://schemas.microsoft.com/office/drawing/2014/main" id="{2D4CB226-F877-4EB7-A865-F98099084D18}"/>
              </a:ext>
            </a:extLst>
          </p:cNvPr>
          <p:cNvSpPr txBox="1"/>
          <p:nvPr/>
        </p:nvSpPr>
        <p:spPr>
          <a:xfrm>
            <a:off x="4737581" y="191762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العناصر و المركَّبات</a:t>
            </a:r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DC715143-7334-470B-A014-DCB2A29EA980}"/>
              </a:ext>
            </a:extLst>
          </p:cNvPr>
          <p:cNvSpPr/>
          <p:nvPr/>
        </p:nvSpPr>
        <p:spPr>
          <a:xfrm rot="21082034">
            <a:off x="7235167" y="1637274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: Rounded Corners 4">
            <a:extLst>
              <a:ext uri="{FF2B5EF4-FFF2-40B4-BE49-F238E27FC236}">
                <a16:creationId xmlns:a16="http://schemas.microsoft.com/office/drawing/2014/main" id="{0A29B1CB-0A61-4957-8A39-3368BF16DD12}"/>
              </a:ext>
            </a:extLst>
          </p:cNvPr>
          <p:cNvSpPr/>
          <p:nvPr/>
        </p:nvSpPr>
        <p:spPr>
          <a:xfrm>
            <a:off x="6718781" y="1124112"/>
            <a:ext cx="5145070" cy="952791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6" name="Group 59">
            <a:extLst>
              <a:ext uri="{FF2B5EF4-FFF2-40B4-BE49-F238E27FC236}">
                <a16:creationId xmlns:a16="http://schemas.microsoft.com/office/drawing/2014/main" id="{4EA138CA-3174-4A1E-B29D-AB97F593DFA7}"/>
              </a:ext>
            </a:extLst>
          </p:cNvPr>
          <p:cNvGrpSpPr/>
          <p:nvPr/>
        </p:nvGrpSpPr>
        <p:grpSpPr>
          <a:xfrm>
            <a:off x="6718781" y="1296139"/>
            <a:ext cx="4903547" cy="833813"/>
            <a:chOff x="3133497" y="772265"/>
            <a:chExt cx="4252528" cy="833813"/>
          </a:xfrm>
        </p:grpSpPr>
        <p:sp>
          <p:nvSpPr>
            <p:cNvPr id="47" name="TextBox 7">
              <a:extLst>
                <a:ext uri="{FF2B5EF4-FFF2-40B4-BE49-F238E27FC236}">
                  <a16:creationId xmlns:a16="http://schemas.microsoft.com/office/drawing/2014/main" id="{AD477DF3-888F-41F5-9B7C-6DE0F2181350}"/>
                </a:ext>
              </a:extLst>
            </p:cNvPr>
            <p:cNvSpPr txBox="1"/>
            <p:nvPr/>
          </p:nvSpPr>
          <p:spPr>
            <a:xfrm>
              <a:off x="3423368" y="772265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48" name="TextBox 8">
              <a:extLst>
                <a:ext uri="{FF2B5EF4-FFF2-40B4-BE49-F238E27FC236}">
                  <a16:creationId xmlns:a16="http://schemas.microsoft.com/office/drawing/2014/main" id="{E23CA44F-3E8E-4AD3-B2C9-F0F26A5D32E6}"/>
                </a:ext>
              </a:extLst>
            </p:cNvPr>
            <p:cNvSpPr txBox="1"/>
            <p:nvPr/>
          </p:nvSpPr>
          <p:spPr>
            <a:xfrm>
              <a:off x="3133497" y="775081"/>
              <a:ext cx="42525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العناصر والمركبات هي </a:t>
              </a:r>
              <a:r>
                <a:rPr lang="ar-SY" sz="2400" b="1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أساس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المادة. فالعنصر عبارة عن مادة لا يمكن تبسيطها أكثر من ذلك</a:t>
              </a:r>
              <a:endPara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52" name="Rectangle 11">
            <a:extLst>
              <a:ext uri="{FF2B5EF4-FFF2-40B4-BE49-F238E27FC236}">
                <a16:creationId xmlns:a16="http://schemas.microsoft.com/office/drawing/2014/main" id="{5F8E7BAA-5CCB-4606-BC90-892E615315DF}"/>
              </a:ext>
            </a:extLst>
          </p:cNvPr>
          <p:cNvSpPr/>
          <p:nvPr/>
        </p:nvSpPr>
        <p:spPr>
          <a:xfrm rot="21082034">
            <a:off x="7235167" y="2791480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: Rounded Corners 12">
            <a:extLst>
              <a:ext uri="{FF2B5EF4-FFF2-40B4-BE49-F238E27FC236}">
                <a16:creationId xmlns:a16="http://schemas.microsoft.com/office/drawing/2014/main" id="{A399D4D5-423F-446A-BC08-BD9572F7FFE0}"/>
              </a:ext>
            </a:extLst>
          </p:cNvPr>
          <p:cNvSpPr/>
          <p:nvPr/>
        </p:nvSpPr>
        <p:spPr>
          <a:xfrm>
            <a:off x="6739572" y="2309502"/>
            <a:ext cx="5224839" cy="967563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4" name="Group 60">
            <a:extLst>
              <a:ext uri="{FF2B5EF4-FFF2-40B4-BE49-F238E27FC236}">
                <a16:creationId xmlns:a16="http://schemas.microsoft.com/office/drawing/2014/main" id="{13F6EF0A-E56E-4AA9-A20C-13FBFADA2B5C}"/>
              </a:ext>
            </a:extLst>
          </p:cNvPr>
          <p:cNvGrpSpPr/>
          <p:nvPr/>
        </p:nvGrpSpPr>
        <p:grpSpPr>
          <a:xfrm>
            <a:off x="6860153" y="2393424"/>
            <a:ext cx="4762176" cy="878883"/>
            <a:chOff x="3395473" y="1971530"/>
            <a:chExt cx="4146338" cy="878883"/>
          </a:xfrm>
        </p:grpSpPr>
        <p:sp>
          <p:nvSpPr>
            <p:cNvPr id="55" name="TextBox 13">
              <a:extLst>
                <a:ext uri="{FF2B5EF4-FFF2-40B4-BE49-F238E27FC236}">
                  <a16:creationId xmlns:a16="http://schemas.microsoft.com/office/drawing/2014/main" id="{DD02803B-5258-4BCE-911F-278FD9976463}"/>
                </a:ext>
              </a:extLst>
            </p:cNvPr>
            <p:cNvSpPr txBox="1"/>
            <p:nvPr/>
          </p:nvSpPr>
          <p:spPr>
            <a:xfrm>
              <a:off x="3395473" y="1971530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56" name="TextBox 14">
              <a:extLst>
                <a:ext uri="{FF2B5EF4-FFF2-40B4-BE49-F238E27FC236}">
                  <a16:creationId xmlns:a16="http://schemas.microsoft.com/office/drawing/2014/main" id="{8BAC45BA-CA7A-4AEE-94B2-AC4CD7A9171A}"/>
                </a:ext>
              </a:extLst>
            </p:cNvPr>
            <p:cNvSpPr txBox="1"/>
            <p:nvPr/>
          </p:nvSpPr>
          <p:spPr>
            <a:xfrm>
              <a:off x="3423368" y="2019416"/>
              <a:ext cx="41184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المركَّب الكيميائي 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هو مادة كيميائية تكونت من اتحاد عنصرين أو أكثر</a:t>
              </a:r>
              <a:endParaRPr lang="ar-SY" sz="2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57" name="Rectangle 16">
            <a:extLst>
              <a:ext uri="{FF2B5EF4-FFF2-40B4-BE49-F238E27FC236}">
                <a16:creationId xmlns:a16="http://schemas.microsoft.com/office/drawing/2014/main" id="{6C6C2728-C084-4615-B21B-DBBE26CA6A30}"/>
              </a:ext>
            </a:extLst>
          </p:cNvPr>
          <p:cNvSpPr/>
          <p:nvPr/>
        </p:nvSpPr>
        <p:spPr>
          <a:xfrm rot="21082034">
            <a:off x="7235167" y="3945686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: Rounded Corners 17">
            <a:extLst>
              <a:ext uri="{FF2B5EF4-FFF2-40B4-BE49-F238E27FC236}">
                <a16:creationId xmlns:a16="http://schemas.microsoft.com/office/drawing/2014/main" id="{710881B9-4B7B-476E-A7EF-0C95EC8A57AB}"/>
              </a:ext>
            </a:extLst>
          </p:cNvPr>
          <p:cNvSpPr/>
          <p:nvPr/>
        </p:nvSpPr>
        <p:spPr>
          <a:xfrm>
            <a:off x="6718782" y="3498540"/>
            <a:ext cx="5245629" cy="971413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3" name="Group 61">
            <a:extLst>
              <a:ext uri="{FF2B5EF4-FFF2-40B4-BE49-F238E27FC236}">
                <a16:creationId xmlns:a16="http://schemas.microsoft.com/office/drawing/2014/main" id="{75F3C733-71E4-4E72-BE62-9EFF13C79B13}"/>
              </a:ext>
            </a:extLst>
          </p:cNvPr>
          <p:cNvGrpSpPr/>
          <p:nvPr/>
        </p:nvGrpSpPr>
        <p:grpSpPr>
          <a:xfrm>
            <a:off x="7053027" y="3641430"/>
            <a:ext cx="4784794" cy="1066917"/>
            <a:chOff x="3093089" y="3117556"/>
            <a:chExt cx="4784794" cy="1066917"/>
          </a:xfrm>
        </p:grpSpPr>
        <p:sp>
          <p:nvSpPr>
            <p:cNvPr id="64" name="TextBox 18">
              <a:extLst>
                <a:ext uri="{FF2B5EF4-FFF2-40B4-BE49-F238E27FC236}">
                  <a16:creationId xmlns:a16="http://schemas.microsoft.com/office/drawing/2014/main" id="{81D17D86-7F05-4460-9CAB-C152328013D4}"/>
                </a:ext>
              </a:extLst>
            </p:cNvPr>
            <p:cNvSpPr txBox="1"/>
            <p:nvPr/>
          </p:nvSpPr>
          <p:spPr>
            <a:xfrm>
              <a:off x="3093089" y="3117556"/>
              <a:ext cx="47847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صفات المركَّب </a:t>
              </a:r>
              <a:r>
                <a:rPr lang="ar-SY" sz="2400" b="1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تختلف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عن صفات العناصر التي يتكون منها</a:t>
              </a:r>
              <a:endParaRPr lang="ar-SY" sz="24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65" name="TextBox 19">
              <a:extLst>
                <a:ext uri="{FF2B5EF4-FFF2-40B4-BE49-F238E27FC236}">
                  <a16:creationId xmlns:a16="http://schemas.microsoft.com/office/drawing/2014/main" id="{0EA783C4-D918-40E1-A98A-483B161B04D2}"/>
                </a:ext>
              </a:extLst>
            </p:cNvPr>
            <p:cNvSpPr txBox="1"/>
            <p:nvPr/>
          </p:nvSpPr>
          <p:spPr>
            <a:xfrm>
              <a:off x="3121718" y="3815141"/>
              <a:ext cx="45406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80" name="Group 32">
            <a:extLst>
              <a:ext uri="{FF2B5EF4-FFF2-40B4-BE49-F238E27FC236}">
                <a16:creationId xmlns:a16="http://schemas.microsoft.com/office/drawing/2014/main" id="{1FC0A8A5-B5CE-44FA-BFF9-C176E9D00C49}"/>
              </a:ext>
            </a:extLst>
          </p:cNvPr>
          <p:cNvGrpSpPr/>
          <p:nvPr/>
        </p:nvGrpSpPr>
        <p:grpSpPr>
          <a:xfrm>
            <a:off x="6163107" y="1527828"/>
            <a:ext cx="275287" cy="275287"/>
            <a:chOff x="1750422" y="1134799"/>
            <a:chExt cx="275287" cy="275287"/>
          </a:xfrm>
        </p:grpSpPr>
        <p:sp>
          <p:nvSpPr>
            <p:cNvPr id="81" name="Oval 30">
              <a:extLst>
                <a:ext uri="{FF2B5EF4-FFF2-40B4-BE49-F238E27FC236}">
                  <a16:creationId xmlns:a16="http://schemas.microsoft.com/office/drawing/2014/main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31">
              <a:extLst>
                <a:ext uri="{FF2B5EF4-FFF2-40B4-BE49-F238E27FC236}">
                  <a16:creationId xmlns:a16="http://schemas.microsoft.com/office/drawing/2014/main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33">
            <a:extLst>
              <a:ext uri="{FF2B5EF4-FFF2-40B4-BE49-F238E27FC236}">
                <a16:creationId xmlns:a16="http://schemas.microsoft.com/office/drawing/2014/main" id="{7DB14193-FCC9-43A1-B3D6-2F84858EB3B1}"/>
              </a:ext>
            </a:extLst>
          </p:cNvPr>
          <p:cNvGrpSpPr/>
          <p:nvPr/>
        </p:nvGrpSpPr>
        <p:grpSpPr>
          <a:xfrm>
            <a:off x="6163107" y="2646982"/>
            <a:ext cx="275287" cy="275287"/>
            <a:chOff x="1750422" y="1134799"/>
            <a:chExt cx="275287" cy="275287"/>
          </a:xfrm>
        </p:grpSpPr>
        <p:sp>
          <p:nvSpPr>
            <p:cNvPr id="87" name="Oval 34">
              <a:extLst>
                <a:ext uri="{FF2B5EF4-FFF2-40B4-BE49-F238E27FC236}">
                  <a16:creationId xmlns:a16="http://schemas.microsoft.com/office/drawing/2014/main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35">
              <a:extLst>
                <a:ext uri="{FF2B5EF4-FFF2-40B4-BE49-F238E27FC236}">
                  <a16:creationId xmlns:a16="http://schemas.microsoft.com/office/drawing/2014/main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" name="Group 36">
            <a:extLst>
              <a:ext uri="{FF2B5EF4-FFF2-40B4-BE49-F238E27FC236}">
                <a16:creationId xmlns:a16="http://schemas.microsoft.com/office/drawing/2014/main" id="{B6DE5B81-76B7-4B14-81AD-FE7EC99A418B}"/>
              </a:ext>
            </a:extLst>
          </p:cNvPr>
          <p:cNvGrpSpPr/>
          <p:nvPr/>
        </p:nvGrpSpPr>
        <p:grpSpPr>
          <a:xfrm>
            <a:off x="6163107" y="3781642"/>
            <a:ext cx="275287" cy="275287"/>
            <a:chOff x="1750422" y="1134799"/>
            <a:chExt cx="275287" cy="275287"/>
          </a:xfrm>
        </p:grpSpPr>
        <p:sp>
          <p:nvSpPr>
            <p:cNvPr id="113" name="Oval 37">
              <a:extLst>
                <a:ext uri="{FF2B5EF4-FFF2-40B4-BE49-F238E27FC236}">
                  <a16:creationId xmlns:a16="http://schemas.microsoft.com/office/drawing/2014/main" id="{F6F5A17C-472E-4DF3-B344-461A06558F64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38">
              <a:extLst>
                <a:ext uri="{FF2B5EF4-FFF2-40B4-BE49-F238E27FC236}">
                  <a16:creationId xmlns:a16="http://schemas.microsoft.com/office/drawing/2014/main" id="{19CDC400-11F5-463A-98F6-D8F5B32080C8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22" name="Straight Connector 46">
            <a:extLst>
              <a:ext uri="{FF2B5EF4-FFF2-40B4-BE49-F238E27FC236}">
                <a16:creationId xmlns:a16="http://schemas.microsoft.com/office/drawing/2014/main" id="{AE8AEA5B-8F79-4B4F-B12A-9CD54C2A6126}"/>
              </a:ext>
            </a:extLst>
          </p:cNvPr>
          <p:cNvCxnSpPr>
            <a:cxnSpLocks/>
          </p:cNvCxnSpPr>
          <p:nvPr/>
        </p:nvCxnSpPr>
        <p:spPr>
          <a:xfrm>
            <a:off x="6300750" y="975476"/>
            <a:ext cx="0" cy="55235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48">
            <a:extLst>
              <a:ext uri="{FF2B5EF4-FFF2-40B4-BE49-F238E27FC236}">
                <a16:creationId xmlns:a16="http://schemas.microsoft.com/office/drawing/2014/main" id="{1BD9EF04-9200-443F-B8C9-35702A445A05}"/>
              </a:ext>
            </a:extLst>
          </p:cNvPr>
          <p:cNvCxnSpPr>
            <a:cxnSpLocks/>
            <a:endCxn id="87" idx="0"/>
          </p:cNvCxnSpPr>
          <p:nvPr/>
        </p:nvCxnSpPr>
        <p:spPr>
          <a:xfrm>
            <a:off x="6300750" y="1800727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50">
            <a:extLst>
              <a:ext uri="{FF2B5EF4-FFF2-40B4-BE49-F238E27FC236}">
                <a16:creationId xmlns:a16="http://schemas.microsoft.com/office/drawing/2014/main" id="{0A3BCD9A-447A-4827-A42F-3540D613752C}"/>
              </a:ext>
            </a:extLst>
          </p:cNvPr>
          <p:cNvCxnSpPr>
            <a:cxnSpLocks/>
          </p:cNvCxnSpPr>
          <p:nvPr/>
        </p:nvCxnSpPr>
        <p:spPr>
          <a:xfrm>
            <a:off x="6300749" y="2929760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2635393" y="-206833"/>
            <a:ext cx="2706562" cy="6655412"/>
            <a:chOff x="7774691" y="-3254975"/>
            <a:chExt cx="5029652" cy="7065295"/>
          </a:xfrm>
          <a:solidFill>
            <a:srgbClr val="7030A0"/>
          </a:solidFill>
        </p:grpSpPr>
        <p:grpSp>
          <p:nvGrpSpPr>
            <p:cNvPr id="8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3254975"/>
              <a:ext cx="5029652" cy="7065295"/>
              <a:chOff x="2000433" y="-5383479"/>
              <a:chExt cx="8318662" cy="11685456"/>
            </a:xfrm>
            <a:grpFill/>
          </p:grpSpPr>
          <p:sp>
            <p:nvSpPr>
              <p:cNvPr id="90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4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1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93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5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92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383479"/>
                <a:ext cx="108313" cy="72011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4275" y="1452476"/>
              <a:ext cx="4659966" cy="2231481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65969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2" grpId="0" animBg="1"/>
      <p:bldP spid="53" grpId="0" animBg="1"/>
      <p:bldP spid="57" grpId="0" animBg="1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723" y="2784625"/>
            <a:ext cx="903548" cy="585096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69448" y="660007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189" y="118272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4917" y="1146679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341" y="1470974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059872" y="1652107"/>
              <a:ext cx="1461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المادّة والطاقة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632594" y="2195561"/>
              <a:ext cx="2316091" cy="569387"/>
              <a:chOff x="3144233" y="5653352"/>
              <a:chExt cx="2316091" cy="56938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144233" y="5822629"/>
                <a:ext cx="23160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العناصر و المركّبات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189" y="1124112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DC715143-7334-470B-A014-DCB2A29EA980}"/>
              </a:ext>
            </a:extLst>
          </p:cNvPr>
          <p:cNvSpPr/>
          <p:nvPr/>
        </p:nvSpPr>
        <p:spPr>
          <a:xfrm rot="21082034">
            <a:off x="7235167" y="1637274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: Rounded Corners 4">
            <a:extLst>
              <a:ext uri="{FF2B5EF4-FFF2-40B4-BE49-F238E27FC236}">
                <a16:creationId xmlns:a16="http://schemas.microsoft.com/office/drawing/2014/main" id="{0A29B1CB-0A61-4957-8A39-3368BF16DD12}"/>
              </a:ext>
            </a:extLst>
          </p:cNvPr>
          <p:cNvSpPr/>
          <p:nvPr/>
        </p:nvSpPr>
        <p:spPr>
          <a:xfrm>
            <a:off x="6718781" y="1124112"/>
            <a:ext cx="5145070" cy="952791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6" name="Group 59">
            <a:extLst>
              <a:ext uri="{FF2B5EF4-FFF2-40B4-BE49-F238E27FC236}">
                <a16:creationId xmlns:a16="http://schemas.microsoft.com/office/drawing/2014/main" id="{4EA138CA-3174-4A1E-B29D-AB97F593DFA7}"/>
              </a:ext>
            </a:extLst>
          </p:cNvPr>
          <p:cNvGrpSpPr/>
          <p:nvPr/>
        </p:nvGrpSpPr>
        <p:grpSpPr>
          <a:xfrm>
            <a:off x="6490135" y="1242063"/>
            <a:ext cx="5224839" cy="707886"/>
            <a:chOff x="2916317" y="718189"/>
            <a:chExt cx="4549193" cy="707886"/>
          </a:xfrm>
        </p:grpSpPr>
        <p:sp>
          <p:nvSpPr>
            <p:cNvPr id="47" name="TextBox 7">
              <a:extLst>
                <a:ext uri="{FF2B5EF4-FFF2-40B4-BE49-F238E27FC236}">
                  <a16:creationId xmlns:a16="http://schemas.microsoft.com/office/drawing/2014/main" id="{AD477DF3-888F-41F5-9B7C-6DE0F2181350}"/>
                </a:ext>
              </a:extLst>
            </p:cNvPr>
            <p:cNvSpPr txBox="1"/>
            <p:nvPr/>
          </p:nvSpPr>
          <p:spPr>
            <a:xfrm>
              <a:off x="3423368" y="772265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48" name="TextBox 8">
              <a:extLst>
                <a:ext uri="{FF2B5EF4-FFF2-40B4-BE49-F238E27FC236}">
                  <a16:creationId xmlns:a16="http://schemas.microsoft.com/office/drawing/2014/main" id="{E23CA44F-3E8E-4AD3-B2C9-F0F26A5D32E6}"/>
                </a:ext>
              </a:extLst>
            </p:cNvPr>
            <p:cNvSpPr txBox="1"/>
            <p:nvPr/>
          </p:nvSpPr>
          <p:spPr>
            <a:xfrm>
              <a:off x="2916317" y="718189"/>
              <a:ext cx="45491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المخلوط</a:t>
              </a:r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:هو مزيج من مادتين أو أكثر، يمكن فصله بطرق بسيطة مثل الترشيح، التقطير،</a:t>
              </a:r>
              <a:r>
                <a:rPr lang="ar-SY" sz="2000" dirty="0"/>
                <a:t> </a:t>
              </a:r>
              <a:r>
                <a:rPr lang="ar-SY" sz="2000" b="1" dirty="0"/>
                <a:t>قمع</a:t>
              </a:r>
              <a:r>
                <a:rPr lang="ar-SY" sz="2000" dirty="0"/>
                <a:t> </a:t>
              </a:r>
              <a:r>
                <a:rPr lang="ar-SY" sz="2000" b="1" dirty="0"/>
                <a:t>الفصل، المغناطيس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52" name="Rectangle 11">
            <a:extLst>
              <a:ext uri="{FF2B5EF4-FFF2-40B4-BE49-F238E27FC236}">
                <a16:creationId xmlns:a16="http://schemas.microsoft.com/office/drawing/2014/main" id="{5F8E7BAA-5CCB-4606-BC90-892E615315DF}"/>
              </a:ext>
            </a:extLst>
          </p:cNvPr>
          <p:cNvSpPr/>
          <p:nvPr/>
        </p:nvSpPr>
        <p:spPr>
          <a:xfrm rot="21082034">
            <a:off x="7235167" y="2791480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: Rounded Corners 12">
            <a:extLst>
              <a:ext uri="{FF2B5EF4-FFF2-40B4-BE49-F238E27FC236}">
                <a16:creationId xmlns:a16="http://schemas.microsoft.com/office/drawing/2014/main" id="{A399D4D5-423F-446A-BC08-BD9572F7FFE0}"/>
              </a:ext>
            </a:extLst>
          </p:cNvPr>
          <p:cNvSpPr/>
          <p:nvPr/>
        </p:nvSpPr>
        <p:spPr>
          <a:xfrm>
            <a:off x="6739572" y="2309502"/>
            <a:ext cx="5224839" cy="967563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4" name="Group 60">
            <a:extLst>
              <a:ext uri="{FF2B5EF4-FFF2-40B4-BE49-F238E27FC236}">
                <a16:creationId xmlns:a16="http://schemas.microsoft.com/office/drawing/2014/main" id="{13F6EF0A-E56E-4AA9-A20C-13FBFADA2B5C}"/>
              </a:ext>
            </a:extLst>
          </p:cNvPr>
          <p:cNvGrpSpPr/>
          <p:nvPr/>
        </p:nvGrpSpPr>
        <p:grpSpPr>
          <a:xfrm>
            <a:off x="6860153" y="2393424"/>
            <a:ext cx="4796232" cy="579878"/>
            <a:chOff x="3395473" y="1971530"/>
            <a:chExt cx="4175990" cy="579878"/>
          </a:xfrm>
        </p:grpSpPr>
        <p:sp>
          <p:nvSpPr>
            <p:cNvPr id="55" name="TextBox 13">
              <a:extLst>
                <a:ext uri="{FF2B5EF4-FFF2-40B4-BE49-F238E27FC236}">
                  <a16:creationId xmlns:a16="http://schemas.microsoft.com/office/drawing/2014/main" id="{DD02803B-5258-4BCE-911F-278FD9976463}"/>
                </a:ext>
              </a:extLst>
            </p:cNvPr>
            <p:cNvSpPr txBox="1"/>
            <p:nvPr/>
          </p:nvSpPr>
          <p:spPr>
            <a:xfrm>
              <a:off x="3395473" y="1971530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56" name="TextBox 14">
              <a:extLst>
                <a:ext uri="{FF2B5EF4-FFF2-40B4-BE49-F238E27FC236}">
                  <a16:creationId xmlns:a16="http://schemas.microsoft.com/office/drawing/2014/main" id="{8BAC45BA-CA7A-4AEE-94B2-AC4CD7A9171A}"/>
                </a:ext>
              </a:extLst>
            </p:cNvPr>
            <p:cNvSpPr txBox="1"/>
            <p:nvPr/>
          </p:nvSpPr>
          <p:spPr>
            <a:xfrm>
              <a:off x="3453020" y="2151298"/>
              <a:ext cx="4118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المادة : </a:t>
              </a:r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هي كل ما له كتلة ويشغل حيزا من الفراغ</a:t>
              </a:r>
            </a:p>
          </p:txBody>
        </p:sp>
      </p:grpSp>
      <p:grpSp>
        <p:nvGrpSpPr>
          <p:cNvPr id="80" name="Group 32">
            <a:extLst>
              <a:ext uri="{FF2B5EF4-FFF2-40B4-BE49-F238E27FC236}">
                <a16:creationId xmlns:a16="http://schemas.microsoft.com/office/drawing/2014/main" id="{1FC0A8A5-B5CE-44FA-BFF9-C176E9D00C49}"/>
              </a:ext>
            </a:extLst>
          </p:cNvPr>
          <p:cNvGrpSpPr/>
          <p:nvPr/>
        </p:nvGrpSpPr>
        <p:grpSpPr>
          <a:xfrm>
            <a:off x="6163107" y="1527828"/>
            <a:ext cx="275287" cy="275287"/>
            <a:chOff x="1750422" y="1134799"/>
            <a:chExt cx="275287" cy="275287"/>
          </a:xfrm>
        </p:grpSpPr>
        <p:sp>
          <p:nvSpPr>
            <p:cNvPr id="81" name="Oval 30">
              <a:extLst>
                <a:ext uri="{FF2B5EF4-FFF2-40B4-BE49-F238E27FC236}">
                  <a16:creationId xmlns:a16="http://schemas.microsoft.com/office/drawing/2014/main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31">
              <a:extLst>
                <a:ext uri="{FF2B5EF4-FFF2-40B4-BE49-F238E27FC236}">
                  <a16:creationId xmlns:a16="http://schemas.microsoft.com/office/drawing/2014/main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33">
            <a:extLst>
              <a:ext uri="{FF2B5EF4-FFF2-40B4-BE49-F238E27FC236}">
                <a16:creationId xmlns:a16="http://schemas.microsoft.com/office/drawing/2014/main" id="{7DB14193-FCC9-43A1-B3D6-2F84858EB3B1}"/>
              </a:ext>
            </a:extLst>
          </p:cNvPr>
          <p:cNvGrpSpPr/>
          <p:nvPr/>
        </p:nvGrpSpPr>
        <p:grpSpPr>
          <a:xfrm>
            <a:off x="6163107" y="2646982"/>
            <a:ext cx="275287" cy="275287"/>
            <a:chOff x="1750422" y="1134799"/>
            <a:chExt cx="275287" cy="275287"/>
          </a:xfrm>
        </p:grpSpPr>
        <p:sp>
          <p:nvSpPr>
            <p:cNvPr id="87" name="Oval 34">
              <a:extLst>
                <a:ext uri="{FF2B5EF4-FFF2-40B4-BE49-F238E27FC236}">
                  <a16:creationId xmlns:a16="http://schemas.microsoft.com/office/drawing/2014/main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35">
              <a:extLst>
                <a:ext uri="{FF2B5EF4-FFF2-40B4-BE49-F238E27FC236}">
                  <a16:creationId xmlns:a16="http://schemas.microsoft.com/office/drawing/2014/main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22" name="Straight Connector 46">
            <a:extLst>
              <a:ext uri="{FF2B5EF4-FFF2-40B4-BE49-F238E27FC236}">
                <a16:creationId xmlns:a16="http://schemas.microsoft.com/office/drawing/2014/main" id="{AE8AEA5B-8F79-4B4F-B12A-9CD54C2A6126}"/>
              </a:ext>
            </a:extLst>
          </p:cNvPr>
          <p:cNvCxnSpPr>
            <a:cxnSpLocks/>
          </p:cNvCxnSpPr>
          <p:nvPr/>
        </p:nvCxnSpPr>
        <p:spPr>
          <a:xfrm>
            <a:off x="6300750" y="975476"/>
            <a:ext cx="0" cy="55235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48">
            <a:extLst>
              <a:ext uri="{FF2B5EF4-FFF2-40B4-BE49-F238E27FC236}">
                <a16:creationId xmlns:a16="http://schemas.microsoft.com/office/drawing/2014/main" id="{1BD9EF04-9200-443F-B8C9-35702A445A05}"/>
              </a:ext>
            </a:extLst>
          </p:cNvPr>
          <p:cNvCxnSpPr>
            <a:cxnSpLocks/>
            <a:endCxn id="87" idx="0"/>
          </p:cNvCxnSpPr>
          <p:nvPr/>
        </p:nvCxnSpPr>
        <p:spPr>
          <a:xfrm>
            <a:off x="6300750" y="1800727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50">
            <a:extLst>
              <a:ext uri="{FF2B5EF4-FFF2-40B4-BE49-F238E27FC236}">
                <a16:creationId xmlns:a16="http://schemas.microsoft.com/office/drawing/2014/main" id="{0A3BCD9A-447A-4827-A42F-3540D613752C}"/>
              </a:ext>
            </a:extLst>
          </p:cNvPr>
          <p:cNvCxnSpPr>
            <a:cxnSpLocks/>
          </p:cNvCxnSpPr>
          <p:nvPr/>
        </p:nvCxnSpPr>
        <p:spPr>
          <a:xfrm>
            <a:off x="6300749" y="2929760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987810" y="-397946"/>
            <a:ext cx="1424623" cy="6655412"/>
            <a:chOff x="7774691" y="-3254975"/>
            <a:chExt cx="5029652" cy="7065295"/>
          </a:xfrm>
          <a:solidFill>
            <a:srgbClr val="7030A0"/>
          </a:solidFill>
        </p:grpSpPr>
        <p:grpSp>
          <p:nvGrpSpPr>
            <p:cNvPr id="8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3254975"/>
              <a:ext cx="5029652" cy="7065295"/>
              <a:chOff x="2000433" y="-5383479"/>
              <a:chExt cx="8318662" cy="11685456"/>
            </a:xfrm>
            <a:grpFill/>
          </p:grpSpPr>
          <p:sp>
            <p:nvSpPr>
              <p:cNvPr id="90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4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1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93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5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92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383479"/>
                <a:ext cx="108313" cy="72011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51192" y="1407550"/>
              <a:ext cx="3785216" cy="1311655"/>
            </a:xfrm>
            <a:prstGeom prst="rect">
              <a:avLst/>
            </a:prstGeom>
            <a:grpFill/>
          </p:spPr>
        </p:pic>
        <p:pic>
          <p:nvPicPr>
            <p:cNvPr id="59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2548" y="2786582"/>
              <a:ext cx="3785216" cy="926410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25316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0EF4FE46-24F0-4F9E-878D-EA10179068E3}"/>
              </a:ext>
            </a:extLst>
          </p:cNvPr>
          <p:cNvSpPr/>
          <p:nvPr/>
        </p:nvSpPr>
        <p:spPr>
          <a:xfrm>
            <a:off x="1519859" y="1600200"/>
            <a:ext cx="3657600" cy="3657600"/>
          </a:xfrm>
          <a:prstGeom prst="ellipse">
            <a:avLst/>
          </a:prstGeom>
          <a:solidFill>
            <a:srgbClr val="383A46"/>
          </a:solidFill>
          <a:ln>
            <a:noFill/>
          </a:ln>
          <a:effectLst>
            <a:outerShdw blurRad="177800" dist="152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499FC8D8-16E8-42AC-8C28-E0F852FDAB2E}"/>
              </a:ext>
            </a:extLst>
          </p:cNvPr>
          <p:cNvSpPr/>
          <p:nvPr/>
        </p:nvSpPr>
        <p:spPr>
          <a:xfrm>
            <a:off x="1717813" y="1828800"/>
            <a:ext cx="3200400" cy="3200400"/>
          </a:xfrm>
          <a:prstGeom prst="donut">
            <a:avLst>
              <a:gd name="adj" fmla="val 10987"/>
            </a:avLst>
          </a:prstGeom>
          <a:solidFill>
            <a:srgbClr val="585A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1474A96-0E48-45CD-9C91-0698218D5354}"/>
              </a:ext>
            </a:extLst>
          </p:cNvPr>
          <p:cNvGrpSpPr/>
          <p:nvPr/>
        </p:nvGrpSpPr>
        <p:grpSpPr>
          <a:xfrm>
            <a:off x="5192074" y="1731177"/>
            <a:ext cx="742071" cy="742071"/>
            <a:chOff x="5213176" y="1686822"/>
            <a:chExt cx="742071" cy="742071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4CEC3FD-3CA2-4999-B32F-FFBFDF46174A}"/>
                </a:ext>
              </a:extLst>
            </p:cNvPr>
            <p:cNvSpPr/>
            <p:nvPr/>
          </p:nvSpPr>
          <p:spPr>
            <a:xfrm>
              <a:off x="5213176" y="1686822"/>
              <a:ext cx="742071" cy="742071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22" name="Graphic 21" descr="User network">
              <a:extLst>
                <a:ext uri="{FF2B5EF4-FFF2-40B4-BE49-F238E27FC236}">
                  <a16:creationId xmlns:a16="http://schemas.microsoft.com/office/drawing/2014/main" id="{892D4E10-7D90-4063-B3AD-DECDC7AC0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75413" y="1829257"/>
              <a:ext cx="457200" cy="457200"/>
            </a:xfrm>
            <a:prstGeom prst="rect">
              <a:avLst/>
            </a:prstGeom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6616B64-E94D-48EF-8B26-F5F074BEE370}"/>
              </a:ext>
            </a:extLst>
          </p:cNvPr>
          <p:cNvGrpSpPr/>
          <p:nvPr/>
        </p:nvGrpSpPr>
        <p:grpSpPr>
          <a:xfrm>
            <a:off x="4236624" y="511737"/>
            <a:ext cx="742071" cy="742071"/>
            <a:chOff x="4236624" y="858296"/>
            <a:chExt cx="742071" cy="742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AEF7AA1-0DEA-4478-89D5-AEE0A537C7B2}"/>
                </a:ext>
              </a:extLst>
            </p:cNvPr>
            <p:cNvSpPr/>
            <p:nvPr/>
          </p:nvSpPr>
          <p:spPr>
            <a:xfrm>
              <a:off x="4236624" y="858296"/>
              <a:ext cx="742071" cy="742071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Graphic 23" descr="Business Growth">
              <a:extLst>
                <a:ext uri="{FF2B5EF4-FFF2-40B4-BE49-F238E27FC236}">
                  <a16:creationId xmlns:a16="http://schemas.microsoft.com/office/drawing/2014/main" id="{31F69C6B-4E94-4A96-83AF-F19AC2BC3F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43373" y="1012970"/>
              <a:ext cx="457200" cy="457200"/>
            </a:xfrm>
            <a:prstGeom prst="rect">
              <a:avLst/>
            </a:prstGeom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6521069-C993-4808-88F5-01C24B56811A}"/>
              </a:ext>
            </a:extLst>
          </p:cNvPr>
          <p:cNvGrpSpPr/>
          <p:nvPr/>
        </p:nvGrpSpPr>
        <p:grpSpPr>
          <a:xfrm>
            <a:off x="5555433" y="3198166"/>
            <a:ext cx="742071" cy="742071"/>
            <a:chOff x="5563110" y="3057964"/>
            <a:chExt cx="742071" cy="742071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A43284E-6F04-4D58-B238-CC668A1601BB}"/>
                </a:ext>
              </a:extLst>
            </p:cNvPr>
            <p:cNvSpPr/>
            <p:nvPr/>
          </p:nvSpPr>
          <p:spPr>
            <a:xfrm>
              <a:off x="5563110" y="3057964"/>
              <a:ext cx="742071" cy="742071"/>
            </a:xfrm>
            <a:prstGeom prst="ellipse">
              <a:avLst/>
            </a:prstGeom>
            <a:solidFill>
              <a:srgbClr val="00CC99"/>
            </a:solidFill>
            <a:ln>
              <a:noFill/>
            </a:ln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26" name="Graphic 25" descr="Presentation with media">
              <a:extLst>
                <a:ext uri="{FF2B5EF4-FFF2-40B4-BE49-F238E27FC236}">
                  <a16:creationId xmlns:a16="http://schemas.microsoft.com/office/drawing/2014/main" id="{DF828DDC-36B9-414A-8869-15A18AF82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97869" y="3202631"/>
              <a:ext cx="457200" cy="457200"/>
            </a:xfrm>
            <a:prstGeom prst="rect">
              <a:avLst/>
            </a:prstGeom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ACF4464-ED40-4559-B336-56AC175984E0}"/>
              </a:ext>
            </a:extLst>
          </p:cNvPr>
          <p:cNvGrpSpPr/>
          <p:nvPr/>
        </p:nvGrpSpPr>
        <p:grpSpPr>
          <a:xfrm>
            <a:off x="5151239" y="4611653"/>
            <a:ext cx="742071" cy="742071"/>
            <a:chOff x="5129994" y="4282696"/>
            <a:chExt cx="742071" cy="742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77CE203-9F0D-4E5B-B6B9-4B26B4A82063}"/>
                </a:ext>
              </a:extLst>
            </p:cNvPr>
            <p:cNvSpPr/>
            <p:nvPr/>
          </p:nvSpPr>
          <p:spPr>
            <a:xfrm>
              <a:off x="5129994" y="4282696"/>
              <a:ext cx="742071" cy="742071"/>
            </a:xfrm>
            <a:prstGeom prst="ellipse">
              <a:avLst/>
            </a:prstGeom>
            <a:solidFill>
              <a:srgbClr val="0099CC"/>
            </a:solidFill>
            <a:ln>
              <a:noFill/>
            </a:ln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30" name="Graphic 29" descr="Medal">
              <a:extLst>
                <a:ext uri="{FF2B5EF4-FFF2-40B4-BE49-F238E27FC236}">
                  <a16:creationId xmlns:a16="http://schemas.microsoft.com/office/drawing/2014/main" id="{6A742891-3815-4E1E-972C-68A29FC62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289931" y="4425131"/>
              <a:ext cx="457200" cy="457200"/>
            </a:xfrm>
            <a:prstGeom prst="rect">
              <a:avLst/>
            </a:prstGeom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31" name="Rectangle: Top Corners Rounded 30">
            <a:extLst>
              <a:ext uri="{FF2B5EF4-FFF2-40B4-BE49-F238E27FC236}">
                <a16:creationId xmlns:a16="http://schemas.microsoft.com/office/drawing/2014/main" id="{47613275-7462-4FB5-8B72-38A76921F51A}"/>
              </a:ext>
            </a:extLst>
          </p:cNvPr>
          <p:cNvSpPr/>
          <p:nvPr/>
        </p:nvSpPr>
        <p:spPr>
          <a:xfrm rot="16200000">
            <a:off x="6564648" y="847862"/>
            <a:ext cx="6077247" cy="5177457"/>
          </a:xfrm>
          <a:prstGeom prst="round2SameRect">
            <a:avLst>
              <a:gd name="adj1" fmla="val 4080"/>
              <a:gd name="adj2" fmla="val 0"/>
            </a:avLst>
          </a:prstGeom>
          <a:solidFill>
            <a:srgbClr val="434552"/>
          </a:solidFill>
          <a:ln>
            <a:noFill/>
          </a:ln>
          <a:effectLst>
            <a:outerShdw blurRad="2032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FC3AA5B-9719-4127-998D-173444299584}"/>
              </a:ext>
            </a:extLst>
          </p:cNvPr>
          <p:cNvGrpSpPr/>
          <p:nvPr/>
        </p:nvGrpSpPr>
        <p:grpSpPr>
          <a:xfrm>
            <a:off x="7100215" y="444118"/>
            <a:ext cx="4837582" cy="1163633"/>
            <a:chOff x="7282770" y="510378"/>
            <a:chExt cx="4571571" cy="116363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792448-1F1F-4101-8C4C-F2F2CC1AE509}"/>
                </a:ext>
              </a:extLst>
            </p:cNvPr>
            <p:cNvSpPr txBox="1"/>
            <p:nvPr/>
          </p:nvSpPr>
          <p:spPr>
            <a:xfrm>
              <a:off x="7710911" y="510378"/>
              <a:ext cx="32215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الحالة الصُّلبة </a:t>
              </a:r>
              <a:endParaRPr lang="en-US" sz="1600" b="1" dirty="0">
                <a:solidFill>
                  <a:srgbClr val="FF33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D643E86-C33C-45D1-82EE-C948C3B792D7}"/>
                </a:ext>
              </a:extLst>
            </p:cNvPr>
            <p:cNvSpPr txBox="1"/>
            <p:nvPr/>
          </p:nvSpPr>
          <p:spPr>
            <a:xfrm>
              <a:off x="7282770" y="966125"/>
              <a:ext cx="45715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هي التي تكون فيها جزيئات المادة متراصة ومتقاربة من بعضها بعضاً وتكون المادة الصُّلبة ذات شكل وحجم ثابتين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26F8281-5952-49DE-A7FB-4E3C1E821622}"/>
              </a:ext>
            </a:extLst>
          </p:cNvPr>
          <p:cNvGrpSpPr/>
          <p:nvPr/>
        </p:nvGrpSpPr>
        <p:grpSpPr>
          <a:xfrm>
            <a:off x="6894514" y="1828800"/>
            <a:ext cx="5417514" cy="1480240"/>
            <a:chOff x="7600535" y="460185"/>
            <a:chExt cx="4268785" cy="148024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7C0E855-0EAF-429A-AB66-864371A3DA0B}"/>
                </a:ext>
              </a:extLst>
            </p:cNvPr>
            <p:cNvSpPr txBox="1"/>
            <p:nvPr/>
          </p:nvSpPr>
          <p:spPr>
            <a:xfrm>
              <a:off x="7851916" y="460185"/>
              <a:ext cx="32215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CC00CC"/>
                  </a:solidFill>
                  <a:latin typeface="Century Gothic" panose="020B0502020202020204" pitchFamily="34" charset="0"/>
                </a:rPr>
                <a:t>الحالة السائلة </a:t>
              </a:r>
              <a:endParaRPr lang="en-US" sz="2400" b="1" dirty="0">
                <a:solidFill>
                  <a:srgbClr val="CC00CC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504D174-1B2F-47B8-ACBC-E87C0E55E1C5}"/>
                </a:ext>
              </a:extLst>
            </p:cNvPr>
            <p:cNvSpPr txBox="1"/>
            <p:nvPr/>
          </p:nvSpPr>
          <p:spPr>
            <a:xfrm>
              <a:off x="7600535" y="924762"/>
              <a:ext cx="42687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هي الحالة التي تكون فيها جزيئات المادة متقاربة من بعضها بعضاً وتكون حركة الجزيئات فيها انسيابية ويكون للمادة السائلة حجم ثابت و شكل يتغير تبعاً لشكل الوعاء الذي توضع فيه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FF627FA-93A2-4594-B2FD-EEFF9ECB7BC5}"/>
              </a:ext>
            </a:extLst>
          </p:cNvPr>
          <p:cNvGrpSpPr/>
          <p:nvPr/>
        </p:nvGrpSpPr>
        <p:grpSpPr>
          <a:xfrm>
            <a:off x="7363629" y="3436590"/>
            <a:ext cx="4756464" cy="1286614"/>
            <a:chOff x="7765313" y="128068"/>
            <a:chExt cx="3703431" cy="1286614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488E4FF-904B-4192-9814-1D5CEB21E033}"/>
                </a:ext>
              </a:extLst>
            </p:cNvPr>
            <p:cNvSpPr txBox="1"/>
            <p:nvPr/>
          </p:nvSpPr>
          <p:spPr>
            <a:xfrm>
              <a:off x="7855386" y="128068"/>
              <a:ext cx="27525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CC99"/>
                  </a:solidFill>
                  <a:latin typeface="Century Gothic" panose="020B0502020202020204" pitchFamily="34" charset="0"/>
                </a:rPr>
                <a:t>الحالة الغازية </a:t>
              </a:r>
              <a:endParaRPr lang="en-US" sz="2400" b="1" dirty="0">
                <a:solidFill>
                  <a:srgbClr val="00CC99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F46D48C-577C-4DCC-ABD1-ECAE76B45B1B}"/>
                </a:ext>
              </a:extLst>
            </p:cNvPr>
            <p:cNvSpPr txBox="1"/>
            <p:nvPr/>
          </p:nvSpPr>
          <p:spPr>
            <a:xfrm>
              <a:off x="7765313" y="706796"/>
              <a:ext cx="37034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</a:rPr>
                <a:t>الحالة الغازية هي الحالة التي تكون فيها جزيئات المادة متباعدة جداً حرة الحركة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57195D6-5B4B-41DD-82C8-75323681E661}"/>
              </a:ext>
            </a:extLst>
          </p:cNvPr>
          <p:cNvGrpSpPr/>
          <p:nvPr/>
        </p:nvGrpSpPr>
        <p:grpSpPr>
          <a:xfrm>
            <a:off x="6774485" y="4867409"/>
            <a:ext cx="5489043" cy="788300"/>
            <a:chOff x="7391877" y="1161537"/>
            <a:chExt cx="4420756" cy="78830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045F73B-C64E-4C23-8404-AD2E8ED1CE60}"/>
                </a:ext>
              </a:extLst>
            </p:cNvPr>
            <p:cNvSpPr txBox="1"/>
            <p:nvPr/>
          </p:nvSpPr>
          <p:spPr>
            <a:xfrm>
              <a:off x="8436610" y="1161537"/>
              <a:ext cx="32215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0099CC"/>
                  </a:solidFill>
                  <a:latin typeface="Century Gothic" panose="020B0502020202020204" pitchFamily="34" charset="0"/>
                </a:rPr>
                <a:t>إنَّ :</a:t>
              </a:r>
              <a:endParaRPr lang="en-US" sz="2400" b="1" dirty="0">
                <a:solidFill>
                  <a:srgbClr val="0099CC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AC63798-6E73-4A69-A064-FAB674E2E3B2}"/>
                </a:ext>
              </a:extLst>
            </p:cNvPr>
            <p:cNvSpPr txBox="1"/>
            <p:nvPr/>
          </p:nvSpPr>
          <p:spPr>
            <a:xfrm>
              <a:off x="7391877" y="1549727"/>
              <a:ext cx="44207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رمز العنصر يد ل على ذرة واحدة من العنصر وعلى اسم العنصر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843A226-76C8-4BB8-B830-DA9F7BEEC71E}"/>
              </a:ext>
            </a:extLst>
          </p:cNvPr>
          <p:cNvGrpSpPr/>
          <p:nvPr/>
        </p:nvGrpSpPr>
        <p:grpSpPr>
          <a:xfrm>
            <a:off x="6774485" y="5716571"/>
            <a:ext cx="5297181" cy="912667"/>
            <a:chOff x="7330596" y="973683"/>
            <a:chExt cx="5297181" cy="91266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E74AF66-1BE4-4718-A231-130ADFCC73E2}"/>
                </a:ext>
              </a:extLst>
            </p:cNvPr>
            <p:cNvSpPr txBox="1"/>
            <p:nvPr/>
          </p:nvSpPr>
          <p:spPr>
            <a:xfrm>
              <a:off x="7330596" y="973683"/>
              <a:ext cx="52971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الصيغة الجزيئية للمركَّب تدل على اسم المركَّب وعدد ذرات العناصر المكوِّنة لجزيء واحد من المركَّب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354DA37-21A2-4976-B2CA-3F8625FFF1AE}"/>
                </a:ext>
              </a:extLst>
            </p:cNvPr>
            <p:cNvSpPr txBox="1"/>
            <p:nvPr/>
          </p:nvSpPr>
          <p:spPr>
            <a:xfrm>
              <a:off x="7491008" y="1632434"/>
              <a:ext cx="407963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9D1362C-3DEF-465A-B100-5259D816C85B}"/>
              </a:ext>
            </a:extLst>
          </p:cNvPr>
          <p:cNvGrpSpPr/>
          <p:nvPr/>
        </p:nvGrpSpPr>
        <p:grpSpPr>
          <a:xfrm>
            <a:off x="3178277" y="1828800"/>
            <a:ext cx="1739936" cy="3195967"/>
            <a:chOff x="3178277" y="1828800"/>
            <a:chExt cx="1739936" cy="3195967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E8DEC-4922-4960-9DA3-44567B5AA51A}"/>
                </a:ext>
              </a:extLst>
            </p:cNvPr>
            <p:cNvSpPr/>
            <p:nvPr/>
          </p:nvSpPr>
          <p:spPr>
            <a:xfrm>
              <a:off x="3405809" y="1833233"/>
              <a:ext cx="1512404" cy="3191534"/>
            </a:xfrm>
            <a:custGeom>
              <a:avLst/>
              <a:gdLst>
                <a:gd name="connsiteX0" fmla="*/ 0 w 1512404"/>
                <a:gd name="connsiteY0" fmla="*/ 0 h 3191534"/>
                <a:gd name="connsiteX1" fmla="*/ 75815 w 1512404"/>
                <a:gd name="connsiteY1" fmla="*/ 3829 h 3191534"/>
                <a:gd name="connsiteX2" fmla="*/ 1512404 w 1512404"/>
                <a:gd name="connsiteY2" fmla="*/ 1595767 h 3191534"/>
                <a:gd name="connsiteX3" fmla="*/ 75815 w 1512404"/>
                <a:gd name="connsiteY3" fmla="*/ 3187706 h 3191534"/>
                <a:gd name="connsiteX4" fmla="*/ 0 w 1512404"/>
                <a:gd name="connsiteY4" fmla="*/ 3191534 h 3191534"/>
                <a:gd name="connsiteX5" fmla="*/ 0 w 1512404"/>
                <a:gd name="connsiteY5" fmla="*/ 2839906 h 3191534"/>
                <a:gd name="connsiteX6" fmla="*/ 39863 w 1512404"/>
                <a:gd name="connsiteY6" fmla="*/ 2837893 h 3191534"/>
                <a:gd name="connsiteX7" fmla="*/ 1160776 w 1512404"/>
                <a:gd name="connsiteY7" fmla="*/ 1595767 h 3191534"/>
                <a:gd name="connsiteX8" fmla="*/ 39863 w 1512404"/>
                <a:gd name="connsiteY8" fmla="*/ 353641 h 3191534"/>
                <a:gd name="connsiteX9" fmla="*/ 0 w 1512404"/>
                <a:gd name="connsiteY9" fmla="*/ 351629 h 319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12404" h="3191534">
                  <a:moveTo>
                    <a:pt x="0" y="0"/>
                  </a:moveTo>
                  <a:lnTo>
                    <a:pt x="75815" y="3829"/>
                  </a:lnTo>
                  <a:cubicBezTo>
                    <a:pt x="882726" y="85775"/>
                    <a:pt x="1512404" y="767237"/>
                    <a:pt x="1512404" y="1595767"/>
                  </a:cubicBezTo>
                  <a:cubicBezTo>
                    <a:pt x="1512404" y="2424298"/>
                    <a:pt x="882726" y="3105759"/>
                    <a:pt x="75815" y="3187706"/>
                  </a:cubicBezTo>
                  <a:lnTo>
                    <a:pt x="0" y="3191534"/>
                  </a:lnTo>
                  <a:lnTo>
                    <a:pt x="0" y="2839906"/>
                  </a:lnTo>
                  <a:lnTo>
                    <a:pt x="39863" y="2837893"/>
                  </a:lnTo>
                  <a:cubicBezTo>
                    <a:pt x="669463" y="2773954"/>
                    <a:pt x="1160776" y="2242236"/>
                    <a:pt x="1160776" y="1595767"/>
                  </a:cubicBezTo>
                  <a:cubicBezTo>
                    <a:pt x="1160776" y="949298"/>
                    <a:pt x="669463" y="417581"/>
                    <a:pt x="39863" y="353641"/>
                  </a:cubicBezTo>
                  <a:lnTo>
                    <a:pt x="0" y="351629"/>
                  </a:lnTo>
                  <a:close/>
                </a:path>
              </a:pathLst>
            </a:custGeom>
            <a:gradFill>
              <a:gsLst>
                <a:gs pos="0">
                  <a:srgbClr val="FFB343"/>
                </a:gs>
                <a:gs pos="47000">
                  <a:srgbClr val="FE9031"/>
                </a:gs>
                <a:gs pos="97000">
                  <a:srgbClr val="FB4C3B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151134C0-857E-48FC-B0C7-FAB0B29218F5}"/>
                </a:ext>
              </a:extLst>
            </p:cNvPr>
            <p:cNvSpPr/>
            <p:nvPr/>
          </p:nvSpPr>
          <p:spPr>
            <a:xfrm>
              <a:off x="3178277" y="4667865"/>
              <a:ext cx="407841" cy="356902"/>
            </a:xfrm>
            <a:prstGeom prst="ellipse">
              <a:avLst/>
            </a:prstGeom>
            <a:solidFill>
              <a:srgbClr val="FB53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82E9A2B-0BB1-418A-8390-C191C805C985}"/>
                </a:ext>
              </a:extLst>
            </p:cNvPr>
            <p:cNvSpPr/>
            <p:nvPr/>
          </p:nvSpPr>
          <p:spPr>
            <a:xfrm>
              <a:off x="3221623" y="1828800"/>
              <a:ext cx="407841" cy="356902"/>
            </a:xfrm>
            <a:prstGeom prst="ellipse">
              <a:avLst/>
            </a:prstGeom>
            <a:solidFill>
              <a:srgbClr val="FFB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1937239-14F7-49EB-87B4-16D101B10698}"/>
              </a:ext>
            </a:extLst>
          </p:cNvPr>
          <p:cNvGrpSpPr/>
          <p:nvPr/>
        </p:nvGrpSpPr>
        <p:grpSpPr>
          <a:xfrm>
            <a:off x="0" y="-10849"/>
            <a:ext cx="3383136" cy="6868849"/>
            <a:chOff x="0" y="-10849"/>
            <a:chExt cx="3383136" cy="6868849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B6282F0-38B8-4D75-9DC8-A9BDD6C16A78}"/>
                </a:ext>
              </a:extLst>
            </p:cNvPr>
            <p:cNvSpPr/>
            <p:nvPr/>
          </p:nvSpPr>
          <p:spPr>
            <a:xfrm>
              <a:off x="0" y="0"/>
              <a:ext cx="3200400" cy="6858000"/>
            </a:xfrm>
            <a:custGeom>
              <a:avLst/>
              <a:gdLst>
                <a:gd name="connsiteX0" fmla="*/ 0 w 3200400"/>
                <a:gd name="connsiteY0" fmla="*/ 0 h 6858000"/>
                <a:gd name="connsiteX1" fmla="*/ 3200400 w 3200400"/>
                <a:gd name="connsiteY1" fmla="*/ 0 h 6858000"/>
                <a:gd name="connsiteX2" fmla="*/ 3200400 w 3200400"/>
                <a:gd name="connsiteY2" fmla="*/ 1377539 h 6858000"/>
                <a:gd name="connsiteX3" fmla="*/ 3107656 w 3200400"/>
                <a:gd name="connsiteY3" fmla="*/ 1382222 h 6858000"/>
                <a:gd name="connsiteX4" fmla="*/ 1260613 w 3200400"/>
                <a:gd name="connsiteY4" fmla="*/ 3429000 h 6858000"/>
                <a:gd name="connsiteX5" fmla="*/ 3107656 w 3200400"/>
                <a:gd name="connsiteY5" fmla="*/ 5475778 h 6858000"/>
                <a:gd name="connsiteX6" fmla="*/ 3200400 w 3200400"/>
                <a:gd name="connsiteY6" fmla="*/ 5480461 h 6858000"/>
                <a:gd name="connsiteX7" fmla="*/ 3200400 w 3200400"/>
                <a:gd name="connsiteY7" fmla="*/ 6858000 h 6858000"/>
                <a:gd name="connsiteX8" fmla="*/ 0 w 3200400"/>
                <a:gd name="connsiteY8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0400" h="6858000">
                  <a:moveTo>
                    <a:pt x="0" y="0"/>
                  </a:moveTo>
                  <a:lnTo>
                    <a:pt x="3200400" y="0"/>
                  </a:lnTo>
                  <a:lnTo>
                    <a:pt x="3200400" y="1377539"/>
                  </a:lnTo>
                  <a:lnTo>
                    <a:pt x="3107656" y="1382222"/>
                  </a:lnTo>
                  <a:cubicBezTo>
                    <a:pt x="2070199" y="1487582"/>
                    <a:pt x="1260613" y="2363746"/>
                    <a:pt x="1260613" y="3429000"/>
                  </a:cubicBezTo>
                  <a:cubicBezTo>
                    <a:pt x="1260613" y="4494254"/>
                    <a:pt x="2070199" y="5370419"/>
                    <a:pt x="3107656" y="5475778"/>
                  </a:cubicBezTo>
                  <a:lnTo>
                    <a:pt x="3200400" y="5480461"/>
                  </a:lnTo>
                  <a:lnTo>
                    <a:pt x="32004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434552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27EE67E2-1D75-48B0-BF8F-F2BDC2DB16D8}"/>
                </a:ext>
              </a:extLst>
            </p:cNvPr>
            <p:cNvSpPr/>
            <p:nvPr/>
          </p:nvSpPr>
          <p:spPr>
            <a:xfrm>
              <a:off x="2846315" y="-10849"/>
              <a:ext cx="536821" cy="1371600"/>
            </a:xfrm>
            <a:prstGeom prst="roundRect">
              <a:avLst>
                <a:gd name="adj" fmla="val 42873"/>
              </a:avLst>
            </a:prstGeom>
            <a:solidFill>
              <a:srgbClr val="434552"/>
            </a:solidFill>
            <a:ln>
              <a:solidFill>
                <a:srgbClr val="4345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36151C23-E7EA-481B-8F7D-1F65E223D76F}"/>
                </a:ext>
              </a:extLst>
            </p:cNvPr>
            <p:cNvSpPr/>
            <p:nvPr/>
          </p:nvSpPr>
          <p:spPr>
            <a:xfrm>
              <a:off x="2841674" y="5480427"/>
              <a:ext cx="536821" cy="1371600"/>
            </a:xfrm>
            <a:prstGeom prst="roundRect">
              <a:avLst>
                <a:gd name="adj" fmla="val 42873"/>
              </a:avLst>
            </a:prstGeom>
            <a:solidFill>
              <a:srgbClr val="434552"/>
            </a:solidFill>
            <a:ln>
              <a:solidFill>
                <a:srgbClr val="4345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TextBox 6">
            <a:extLst>
              <a:ext uri="{FF2B5EF4-FFF2-40B4-BE49-F238E27FC236}">
                <a16:creationId xmlns:a16="http://schemas.microsoft.com/office/drawing/2014/main" id="{2D4CB226-F877-4EB7-A865-F98099084D18}"/>
              </a:ext>
            </a:extLst>
          </p:cNvPr>
          <p:cNvSpPr txBox="1"/>
          <p:nvPr/>
        </p:nvSpPr>
        <p:spPr>
          <a:xfrm>
            <a:off x="4130640" y="19053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حالات المادَّة</a:t>
            </a:r>
          </a:p>
        </p:txBody>
      </p:sp>
      <p:grpSp>
        <p:nvGrpSpPr>
          <p:cNvPr id="60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162811" y="101837"/>
            <a:ext cx="2119784" cy="6655412"/>
            <a:chOff x="7774691" y="-3254975"/>
            <a:chExt cx="5029652" cy="7065295"/>
          </a:xfrm>
          <a:solidFill>
            <a:srgbClr val="7030A0"/>
          </a:solidFill>
        </p:grpSpPr>
        <p:grpSp>
          <p:nvGrpSpPr>
            <p:cNvPr id="69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3254975"/>
              <a:ext cx="5029652" cy="7065295"/>
              <a:chOff x="2000433" y="-5383479"/>
              <a:chExt cx="8318662" cy="11685456"/>
            </a:xfrm>
            <a:grpFill/>
          </p:grpSpPr>
          <p:sp>
            <p:nvSpPr>
              <p:cNvPr id="81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4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82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84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83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383479"/>
                <a:ext cx="108313" cy="72011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79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4277" y="1464572"/>
              <a:ext cx="4579047" cy="1103645"/>
            </a:xfrm>
            <a:prstGeom prst="rect">
              <a:avLst/>
            </a:prstGeom>
            <a:grpFill/>
          </p:spPr>
        </p:pic>
        <p:pic>
          <p:nvPicPr>
            <p:cNvPr id="80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4275" y="2719204"/>
              <a:ext cx="4579049" cy="1008608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40371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833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2724</TotalTime>
  <Words>190</Words>
  <Application>Microsoft Office PowerPoint</Application>
  <PresentationFormat>شاشة عريضة</PresentationFormat>
  <Paragraphs>25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الناصر</cp:lastModifiedBy>
  <cp:revision>1433</cp:revision>
  <dcterms:created xsi:type="dcterms:W3CDTF">2020-10-10T04:32:51Z</dcterms:created>
  <dcterms:modified xsi:type="dcterms:W3CDTF">2021-03-14T14:56:34Z</dcterms:modified>
</cp:coreProperties>
</file>