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FF3399"/>
    <a:srgbClr val="D60093"/>
    <a:srgbClr val="FFDE51"/>
    <a:srgbClr val="4D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0FA98-2B02-4A29-89D7-48E56B3F6F8E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0C73762-24B8-4963-9F36-E91BA68CB6F9}">
      <dgm:prSet phldrT="[نص]"/>
      <dgm:spPr/>
      <dgm:t>
        <a:bodyPr/>
        <a:lstStyle/>
        <a:p>
          <a:pPr rtl="1"/>
          <a:r>
            <a:rPr lang="ar-SY" dirty="0"/>
            <a:t>لحساب السعر بعد الخصم نتبع الخطوات التالية</a:t>
          </a:r>
          <a:endParaRPr lang="ar-SA" dirty="0"/>
        </a:p>
      </dgm:t>
    </dgm:pt>
    <dgm:pt modelId="{A7EF2D4D-C7B1-41BA-B585-0E7F89115BFB}" type="parTrans" cxnId="{16485474-22BE-46FA-87E9-0C8C09D97950}">
      <dgm:prSet/>
      <dgm:spPr/>
      <dgm:t>
        <a:bodyPr/>
        <a:lstStyle/>
        <a:p>
          <a:pPr rtl="1"/>
          <a:endParaRPr lang="ar-SA"/>
        </a:p>
      </dgm:t>
    </dgm:pt>
    <dgm:pt modelId="{76225F09-68E7-489A-BBA2-E378994C816E}" type="sibTrans" cxnId="{16485474-22BE-46FA-87E9-0C8C09D97950}">
      <dgm:prSet/>
      <dgm:spPr/>
      <dgm:t>
        <a:bodyPr/>
        <a:lstStyle/>
        <a:p>
          <a:pPr rtl="1"/>
          <a:endParaRPr lang="ar-SA"/>
        </a:p>
      </dgm:t>
    </dgm:pt>
    <mc:AlternateContent xmlns:mc="http://schemas.openxmlformats.org/markup-compatibility/2006" xmlns:a14="http://schemas.microsoft.com/office/drawing/2010/main">
      <mc:Choice Requires="a14">
        <dgm:pt modelId="{67EBA448-2660-4CA5-898B-A2BD5FFF9551}">
          <dgm:prSet phldrT="[نص]"/>
          <dgm:spPr/>
          <dgm:t>
            <a:bodyPr/>
            <a:lstStyle/>
            <a:p>
              <a:pPr rtl="1"/>
              <a:r>
                <a:rPr lang="ar-SY" u="sng" dirty="0"/>
                <a:t>أولا: إيجاد قيمة الخصم</a:t>
              </a:r>
            </a:p>
            <a:p>
              <a:pPr rtl="1"/>
              <a:r>
                <a:rPr lang="ar-SY" b="1" dirty="0"/>
                <a:t>قيمة الخصم = السعر الأصلي </a:t>
              </a:r>
              <a14:m>
                <m:oMath xmlns:m="http://schemas.openxmlformats.org/officeDocument/2006/math">
                  <m:r>
                    <a:rPr lang="ar-SY" b="1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ar-SY" b="1" dirty="0"/>
                <a:t>نسبة  الخصم</a:t>
              </a:r>
              <a:endParaRPr lang="ar-SA" dirty="0"/>
            </a:p>
          </dgm:t>
        </dgm:pt>
      </mc:Choice>
      <mc:Fallback xmlns="">
        <dgm:pt modelId="{67EBA448-2660-4CA5-898B-A2BD5FFF9551}">
          <dgm:prSet phldrT="[نص]"/>
          <dgm:spPr/>
          <dgm:t>
            <a:bodyPr/>
            <a:lstStyle/>
            <a:p>
              <a:pPr rtl="1"/>
              <a:r>
                <a:rPr lang="ar-SY" u="sng" dirty="0" smtClean="0"/>
                <a:t>أولا: إيجاد قيمة الخصم</a:t>
              </a:r>
            </a:p>
            <a:p>
              <a:pPr rtl="1"/>
              <a:r>
                <a:rPr lang="ar-SY" b="1" dirty="0" smtClean="0"/>
                <a:t>قيمة الخصم = السعر الأصلي </a:t>
              </a:r>
              <a:r>
                <a:rPr lang="ar-SY" b="1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ar-SY" b="1" dirty="0" smtClean="0"/>
                <a:t>نسبة  الخصم</a:t>
              </a:r>
              <a:endParaRPr lang="ar-SA" dirty="0"/>
            </a:p>
          </dgm:t>
        </dgm:pt>
      </mc:Fallback>
    </mc:AlternateContent>
    <dgm:pt modelId="{DE2A8FD6-789B-417F-BFDF-03449E5F3286}" type="parTrans" cxnId="{CC432293-9CC4-454D-B830-576A4CDB874B}">
      <dgm:prSet/>
      <dgm:spPr/>
      <dgm:t>
        <a:bodyPr/>
        <a:lstStyle/>
        <a:p>
          <a:pPr rtl="1"/>
          <a:endParaRPr lang="ar-SA"/>
        </a:p>
      </dgm:t>
    </dgm:pt>
    <dgm:pt modelId="{8796E795-2965-4C89-B887-F287C15C5A52}" type="sibTrans" cxnId="{CC432293-9CC4-454D-B830-576A4CDB874B}">
      <dgm:prSet/>
      <dgm:spPr/>
      <dgm:t>
        <a:bodyPr/>
        <a:lstStyle/>
        <a:p>
          <a:pPr rtl="1"/>
          <a:endParaRPr lang="ar-SA"/>
        </a:p>
      </dgm:t>
    </dgm:pt>
    <dgm:pt modelId="{C0175C6D-F49F-4A6E-B982-813E3F6C08B0}">
      <dgm:prSet phldrT="[نص]"/>
      <dgm:spPr/>
      <dgm:t>
        <a:bodyPr/>
        <a:lstStyle/>
        <a:p>
          <a:pPr rtl="1"/>
          <a:r>
            <a:rPr lang="ar-SY" u="sng" dirty="0"/>
            <a:t>ثانيا: إيجاد سعر البيع</a:t>
          </a:r>
        </a:p>
        <a:p>
          <a:pPr rtl="1"/>
          <a:r>
            <a:rPr lang="ar-SY" b="1" dirty="0"/>
            <a:t>سعر البيع = السعر الأصلي –  قيمة الخصم</a:t>
          </a:r>
          <a:endParaRPr lang="ar-SA" dirty="0"/>
        </a:p>
      </dgm:t>
    </dgm:pt>
    <dgm:pt modelId="{AC93062F-6873-43EF-89C7-B0000AB7FF31}" type="parTrans" cxnId="{F46A1A54-F667-473C-900B-C2F81D11E0A4}">
      <dgm:prSet/>
      <dgm:spPr/>
      <dgm:t>
        <a:bodyPr/>
        <a:lstStyle/>
        <a:p>
          <a:pPr rtl="1"/>
          <a:endParaRPr lang="ar-SA"/>
        </a:p>
      </dgm:t>
    </dgm:pt>
    <dgm:pt modelId="{3DF8AEC9-D879-4CE6-8853-AC37FE38B01F}" type="sibTrans" cxnId="{F46A1A54-F667-473C-900B-C2F81D11E0A4}">
      <dgm:prSet/>
      <dgm:spPr/>
      <dgm:t>
        <a:bodyPr/>
        <a:lstStyle/>
        <a:p>
          <a:pPr rtl="1"/>
          <a:endParaRPr lang="ar-SA"/>
        </a:p>
      </dgm:t>
    </dgm:pt>
    <dgm:pt modelId="{EB1167AD-40F2-46A8-AA90-8C14B52EA1C1}" type="pres">
      <dgm:prSet presAssocID="{2B40FA98-2B02-4A29-89D7-48E56B3F6F8E}" presName="Name0" presStyleCnt="0">
        <dgm:presLayoutVars>
          <dgm:dir/>
          <dgm:animLvl val="lvl"/>
          <dgm:resizeHandles val="exact"/>
        </dgm:presLayoutVars>
      </dgm:prSet>
      <dgm:spPr/>
    </dgm:pt>
    <dgm:pt modelId="{A4B7C713-7F50-4BD4-8FFE-5DA182CDD454}" type="pres">
      <dgm:prSet presAssocID="{60C73762-24B8-4963-9F36-E91BA68CB6F9}" presName="vertFlow" presStyleCnt="0"/>
      <dgm:spPr/>
    </dgm:pt>
    <dgm:pt modelId="{CACF35F4-2670-4C63-B8FF-F88173BCDA30}" type="pres">
      <dgm:prSet presAssocID="{60C73762-24B8-4963-9F36-E91BA68CB6F9}" presName="header" presStyleLbl="node1" presStyleIdx="0" presStyleCnt="1" custScaleX="145937" custLinFactNeighborX="-2788"/>
      <dgm:spPr/>
    </dgm:pt>
    <dgm:pt modelId="{6B4DA781-5E2C-4C81-9FE5-8C6B703327F6}" type="pres">
      <dgm:prSet presAssocID="{DE2A8FD6-789B-417F-BFDF-03449E5F3286}" presName="parTrans" presStyleLbl="sibTrans2D1" presStyleIdx="0" presStyleCnt="2"/>
      <dgm:spPr/>
    </dgm:pt>
    <dgm:pt modelId="{4063D34B-B7C9-409C-9306-59C84AF50275}" type="pres">
      <dgm:prSet presAssocID="{67EBA448-2660-4CA5-898B-A2BD5FFF9551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CC1D7E96-0DA3-4A7B-BBED-04C3B8CC9020}" type="pres">
      <dgm:prSet presAssocID="{8796E795-2965-4C89-B887-F287C15C5A52}" presName="sibTrans" presStyleLbl="sibTrans2D1" presStyleIdx="1" presStyleCnt="2"/>
      <dgm:spPr/>
    </dgm:pt>
    <dgm:pt modelId="{64EC86CF-E62E-4701-BCD8-181E34EB7A6A}" type="pres">
      <dgm:prSet presAssocID="{C0175C6D-F49F-4A6E-B982-813E3F6C08B0}" presName="child" presStyleLbl="alignAccFollowNode1" presStyleIdx="1" presStyleCnt="2" custLinFactNeighborX="992">
        <dgm:presLayoutVars>
          <dgm:chMax val="0"/>
          <dgm:bulletEnabled val="1"/>
        </dgm:presLayoutVars>
      </dgm:prSet>
      <dgm:spPr/>
    </dgm:pt>
  </dgm:ptLst>
  <dgm:cxnLst>
    <dgm:cxn modelId="{A6D23969-A234-4504-9491-845A799BEF94}" type="presOf" srcId="{67EBA448-2660-4CA5-898B-A2BD5FFF9551}" destId="{4063D34B-B7C9-409C-9306-59C84AF50275}" srcOrd="0" destOrd="0" presId="urn:microsoft.com/office/officeart/2005/8/layout/lProcess1"/>
    <dgm:cxn modelId="{F46A1A54-F667-473C-900B-C2F81D11E0A4}" srcId="{60C73762-24B8-4963-9F36-E91BA68CB6F9}" destId="{C0175C6D-F49F-4A6E-B982-813E3F6C08B0}" srcOrd="1" destOrd="0" parTransId="{AC93062F-6873-43EF-89C7-B0000AB7FF31}" sibTransId="{3DF8AEC9-D879-4CE6-8853-AC37FE38B01F}"/>
    <dgm:cxn modelId="{16485474-22BE-46FA-87E9-0C8C09D97950}" srcId="{2B40FA98-2B02-4A29-89D7-48E56B3F6F8E}" destId="{60C73762-24B8-4963-9F36-E91BA68CB6F9}" srcOrd="0" destOrd="0" parTransId="{A7EF2D4D-C7B1-41BA-B585-0E7F89115BFB}" sibTransId="{76225F09-68E7-489A-BBA2-E378994C816E}"/>
    <dgm:cxn modelId="{5552888F-D97C-4520-AA0C-EA441999FA7B}" type="presOf" srcId="{2B40FA98-2B02-4A29-89D7-48E56B3F6F8E}" destId="{EB1167AD-40F2-46A8-AA90-8C14B52EA1C1}" srcOrd="0" destOrd="0" presId="urn:microsoft.com/office/officeart/2005/8/layout/lProcess1"/>
    <dgm:cxn modelId="{CC432293-9CC4-454D-B830-576A4CDB874B}" srcId="{60C73762-24B8-4963-9F36-E91BA68CB6F9}" destId="{67EBA448-2660-4CA5-898B-A2BD5FFF9551}" srcOrd="0" destOrd="0" parTransId="{DE2A8FD6-789B-417F-BFDF-03449E5F3286}" sibTransId="{8796E795-2965-4C89-B887-F287C15C5A52}"/>
    <dgm:cxn modelId="{73EE079C-6ED4-4F29-88CF-EB23C2E9BD54}" type="presOf" srcId="{8796E795-2965-4C89-B887-F287C15C5A52}" destId="{CC1D7E96-0DA3-4A7B-BBED-04C3B8CC9020}" srcOrd="0" destOrd="0" presId="urn:microsoft.com/office/officeart/2005/8/layout/lProcess1"/>
    <dgm:cxn modelId="{5DD9959C-1AA7-487C-96BE-AE8DB00190DA}" type="presOf" srcId="{C0175C6D-F49F-4A6E-B982-813E3F6C08B0}" destId="{64EC86CF-E62E-4701-BCD8-181E34EB7A6A}" srcOrd="0" destOrd="0" presId="urn:microsoft.com/office/officeart/2005/8/layout/lProcess1"/>
    <dgm:cxn modelId="{22A4CBEB-EFCE-4D1A-B2A0-53434CA07657}" type="presOf" srcId="{DE2A8FD6-789B-417F-BFDF-03449E5F3286}" destId="{6B4DA781-5E2C-4C81-9FE5-8C6B703327F6}" srcOrd="0" destOrd="0" presId="urn:microsoft.com/office/officeart/2005/8/layout/lProcess1"/>
    <dgm:cxn modelId="{281767F2-96F0-43DC-8A8A-746F98793565}" type="presOf" srcId="{60C73762-24B8-4963-9F36-E91BA68CB6F9}" destId="{CACF35F4-2670-4C63-B8FF-F88173BCDA30}" srcOrd="0" destOrd="0" presId="urn:microsoft.com/office/officeart/2005/8/layout/lProcess1"/>
    <dgm:cxn modelId="{FCA89E16-799E-4343-814E-A0EFD639D479}" type="presParOf" srcId="{EB1167AD-40F2-46A8-AA90-8C14B52EA1C1}" destId="{A4B7C713-7F50-4BD4-8FFE-5DA182CDD454}" srcOrd="0" destOrd="0" presId="urn:microsoft.com/office/officeart/2005/8/layout/lProcess1"/>
    <dgm:cxn modelId="{C495CFD9-8D8F-4810-8B5F-1FC0C7D95784}" type="presParOf" srcId="{A4B7C713-7F50-4BD4-8FFE-5DA182CDD454}" destId="{CACF35F4-2670-4C63-B8FF-F88173BCDA30}" srcOrd="0" destOrd="0" presId="urn:microsoft.com/office/officeart/2005/8/layout/lProcess1"/>
    <dgm:cxn modelId="{1C0D684E-816A-4AF7-BEEB-34E007379468}" type="presParOf" srcId="{A4B7C713-7F50-4BD4-8FFE-5DA182CDD454}" destId="{6B4DA781-5E2C-4C81-9FE5-8C6B703327F6}" srcOrd="1" destOrd="0" presId="urn:microsoft.com/office/officeart/2005/8/layout/lProcess1"/>
    <dgm:cxn modelId="{6ED6BDC0-ABEA-4AA4-82E9-ED58C1535D97}" type="presParOf" srcId="{A4B7C713-7F50-4BD4-8FFE-5DA182CDD454}" destId="{4063D34B-B7C9-409C-9306-59C84AF50275}" srcOrd="2" destOrd="0" presId="urn:microsoft.com/office/officeart/2005/8/layout/lProcess1"/>
    <dgm:cxn modelId="{2C02DEE2-1632-4A9D-B69B-14E0C9248210}" type="presParOf" srcId="{A4B7C713-7F50-4BD4-8FFE-5DA182CDD454}" destId="{CC1D7E96-0DA3-4A7B-BBED-04C3B8CC9020}" srcOrd="3" destOrd="0" presId="urn:microsoft.com/office/officeart/2005/8/layout/lProcess1"/>
    <dgm:cxn modelId="{8E17BFE8-31F4-4A16-917D-7CD3CDF0D6AB}" type="presParOf" srcId="{A4B7C713-7F50-4BD4-8FFE-5DA182CDD454}" destId="{64EC86CF-E62E-4701-BCD8-181E34EB7A6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0FA98-2B02-4A29-89D7-48E56B3F6F8E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0C73762-24B8-4963-9F36-E91BA68CB6F9}">
      <dgm:prSet phldrT="[نص]"/>
      <dgm:spPr/>
      <dgm:t>
        <a:bodyPr/>
        <a:lstStyle/>
        <a:p>
          <a:pPr rtl="1"/>
          <a:r>
            <a:rPr lang="ar-SY" dirty="0" smtClean="0"/>
            <a:t>لحساب السعر بعد الخصم نتبع الخطوات التالية</a:t>
          </a:r>
          <a:endParaRPr lang="ar-SA" dirty="0"/>
        </a:p>
      </dgm:t>
    </dgm:pt>
    <dgm:pt modelId="{A7EF2D4D-C7B1-41BA-B585-0E7F89115BFB}" type="parTrans" cxnId="{16485474-22BE-46FA-87E9-0C8C09D97950}">
      <dgm:prSet/>
      <dgm:spPr/>
      <dgm:t>
        <a:bodyPr/>
        <a:lstStyle/>
        <a:p>
          <a:pPr rtl="1"/>
          <a:endParaRPr lang="ar-SA"/>
        </a:p>
      </dgm:t>
    </dgm:pt>
    <dgm:pt modelId="{76225F09-68E7-489A-BBA2-E378994C816E}" type="sibTrans" cxnId="{16485474-22BE-46FA-87E9-0C8C09D97950}">
      <dgm:prSet/>
      <dgm:spPr/>
      <dgm:t>
        <a:bodyPr/>
        <a:lstStyle/>
        <a:p>
          <a:pPr rtl="1"/>
          <a:endParaRPr lang="ar-SA"/>
        </a:p>
      </dgm:t>
    </dgm:pt>
    <dgm:pt modelId="{67EBA448-2660-4CA5-898B-A2BD5FFF9551}">
      <dgm:prSet phldrT="[نص]"/>
      <dgm:spPr>
        <a:blipFill>
          <a:blip xmlns:r="http://schemas.openxmlformats.org/officeDocument/2006/relationships" r:embed="rId1"/>
          <a:stretch>
            <a:fillRect l="-969" r="-96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E2A8FD6-789B-417F-BFDF-03449E5F3286}" type="parTrans" cxnId="{CC432293-9CC4-454D-B830-576A4CDB874B}">
      <dgm:prSet/>
      <dgm:spPr/>
      <dgm:t>
        <a:bodyPr/>
        <a:lstStyle/>
        <a:p>
          <a:pPr rtl="1"/>
          <a:endParaRPr lang="ar-SA"/>
        </a:p>
      </dgm:t>
    </dgm:pt>
    <dgm:pt modelId="{8796E795-2965-4C89-B887-F287C15C5A52}" type="sibTrans" cxnId="{CC432293-9CC4-454D-B830-576A4CDB874B}">
      <dgm:prSet/>
      <dgm:spPr/>
      <dgm:t>
        <a:bodyPr/>
        <a:lstStyle/>
        <a:p>
          <a:pPr rtl="1"/>
          <a:endParaRPr lang="ar-SA"/>
        </a:p>
      </dgm:t>
    </dgm:pt>
    <dgm:pt modelId="{C0175C6D-F49F-4A6E-B982-813E3F6C08B0}">
      <dgm:prSet phldrT="[نص]"/>
      <dgm:spPr/>
      <dgm:t>
        <a:bodyPr/>
        <a:lstStyle/>
        <a:p>
          <a:pPr rtl="1"/>
          <a:r>
            <a:rPr lang="ar-SY" u="sng" dirty="0" smtClean="0"/>
            <a:t>ثانيا: إيجاد سعر البيع</a:t>
          </a:r>
        </a:p>
        <a:p>
          <a:pPr rtl="1"/>
          <a:r>
            <a:rPr lang="ar-SY" b="1" dirty="0" smtClean="0"/>
            <a:t>سعر البيع = السعر الأصلي –  قيمة الخصم</a:t>
          </a:r>
          <a:endParaRPr lang="ar-SA" dirty="0"/>
        </a:p>
      </dgm:t>
    </dgm:pt>
    <dgm:pt modelId="{AC93062F-6873-43EF-89C7-B0000AB7FF31}" type="parTrans" cxnId="{F46A1A54-F667-473C-900B-C2F81D11E0A4}">
      <dgm:prSet/>
      <dgm:spPr/>
      <dgm:t>
        <a:bodyPr/>
        <a:lstStyle/>
        <a:p>
          <a:pPr rtl="1"/>
          <a:endParaRPr lang="ar-SA"/>
        </a:p>
      </dgm:t>
    </dgm:pt>
    <dgm:pt modelId="{3DF8AEC9-D879-4CE6-8853-AC37FE38B01F}" type="sibTrans" cxnId="{F46A1A54-F667-473C-900B-C2F81D11E0A4}">
      <dgm:prSet/>
      <dgm:spPr/>
      <dgm:t>
        <a:bodyPr/>
        <a:lstStyle/>
        <a:p>
          <a:pPr rtl="1"/>
          <a:endParaRPr lang="ar-SA"/>
        </a:p>
      </dgm:t>
    </dgm:pt>
    <dgm:pt modelId="{EB1167AD-40F2-46A8-AA90-8C14B52EA1C1}" type="pres">
      <dgm:prSet presAssocID="{2B40FA98-2B02-4A29-89D7-48E56B3F6F8E}" presName="Name0" presStyleCnt="0">
        <dgm:presLayoutVars>
          <dgm:dir/>
          <dgm:animLvl val="lvl"/>
          <dgm:resizeHandles val="exact"/>
        </dgm:presLayoutVars>
      </dgm:prSet>
      <dgm:spPr/>
    </dgm:pt>
    <dgm:pt modelId="{A4B7C713-7F50-4BD4-8FFE-5DA182CDD454}" type="pres">
      <dgm:prSet presAssocID="{60C73762-24B8-4963-9F36-E91BA68CB6F9}" presName="vertFlow" presStyleCnt="0"/>
      <dgm:spPr/>
    </dgm:pt>
    <dgm:pt modelId="{CACF35F4-2670-4C63-B8FF-F88173BCDA30}" type="pres">
      <dgm:prSet presAssocID="{60C73762-24B8-4963-9F36-E91BA68CB6F9}" presName="header" presStyleLbl="node1" presStyleIdx="0" presStyleCnt="1" custScaleX="145937" custLinFactNeighborX="-2788"/>
      <dgm:spPr/>
      <dgm:t>
        <a:bodyPr/>
        <a:lstStyle/>
        <a:p>
          <a:pPr rtl="1"/>
          <a:endParaRPr lang="ar-SA"/>
        </a:p>
      </dgm:t>
    </dgm:pt>
    <dgm:pt modelId="{6B4DA781-5E2C-4C81-9FE5-8C6B703327F6}" type="pres">
      <dgm:prSet presAssocID="{DE2A8FD6-789B-417F-BFDF-03449E5F3286}" presName="parTrans" presStyleLbl="sibTrans2D1" presStyleIdx="0" presStyleCnt="2"/>
      <dgm:spPr/>
    </dgm:pt>
    <dgm:pt modelId="{4063D34B-B7C9-409C-9306-59C84AF50275}" type="pres">
      <dgm:prSet presAssocID="{67EBA448-2660-4CA5-898B-A2BD5FFF9551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C1D7E96-0DA3-4A7B-BBED-04C3B8CC9020}" type="pres">
      <dgm:prSet presAssocID="{8796E795-2965-4C89-B887-F287C15C5A52}" presName="sibTrans" presStyleLbl="sibTrans2D1" presStyleIdx="1" presStyleCnt="2"/>
      <dgm:spPr/>
    </dgm:pt>
    <dgm:pt modelId="{64EC86CF-E62E-4701-BCD8-181E34EB7A6A}" type="pres">
      <dgm:prSet presAssocID="{C0175C6D-F49F-4A6E-B982-813E3F6C08B0}" presName="child" presStyleLbl="alignAccFollowNode1" presStyleIdx="1" presStyleCnt="2" custLinFactNeighborX="99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81767F2-96F0-43DC-8A8A-746F98793565}" type="presOf" srcId="{60C73762-24B8-4963-9F36-E91BA68CB6F9}" destId="{CACF35F4-2670-4C63-B8FF-F88173BCDA30}" srcOrd="0" destOrd="0" presId="urn:microsoft.com/office/officeart/2005/8/layout/lProcess1"/>
    <dgm:cxn modelId="{F46A1A54-F667-473C-900B-C2F81D11E0A4}" srcId="{60C73762-24B8-4963-9F36-E91BA68CB6F9}" destId="{C0175C6D-F49F-4A6E-B982-813E3F6C08B0}" srcOrd="1" destOrd="0" parTransId="{AC93062F-6873-43EF-89C7-B0000AB7FF31}" sibTransId="{3DF8AEC9-D879-4CE6-8853-AC37FE38B01F}"/>
    <dgm:cxn modelId="{5DD9959C-1AA7-487C-96BE-AE8DB00190DA}" type="presOf" srcId="{C0175C6D-F49F-4A6E-B982-813E3F6C08B0}" destId="{64EC86CF-E62E-4701-BCD8-181E34EB7A6A}" srcOrd="0" destOrd="0" presId="urn:microsoft.com/office/officeart/2005/8/layout/lProcess1"/>
    <dgm:cxn modelId="{5552888F-D97C-4520-AA0C-EA441999FA7B}" type="presOf" srcId="{2B40FA98-2B02-4A29-89D7-48E56B3F6F8E}" destId="{EB1167AD-40F2-46A8-AA90-8C14B52EA1C1}" srcOrd="0" destOrd="0" presId="urn:microsoft.com/office/officeart/2005/8/layout/lProcess1"/>
    <dgm:cxn modelId="{16485474-22BE-46FA-87E9-0C8C09D97950}" srcId="{2B40FA98-2B02-4A29-89D7-48E56B3F6F8E}" destId="{60C73762-24B8-4963-9F36-E91BA68CB6F9}" srcOrd="0" destOrd="0" parTransId="{A7EF2D4D-C7B1-41BA-B585-0E7F89115BFB}" sibTransId="{76225F09-68E7-489A-BBA2-E378994C816E}"/>
    <dgm:cxn modelId="{73EE079C-6ED4-4F29-88CF-EB23C2E9BD54}" type="presOf" srcId="{8796E795-2965-4C89-B887-F287C15C5A52}" destId="{CC1D7E96-0DA3-4A7B-BBED-04C3B8CC9020}" srcOrd="0" destOrd="0" presId="urn:microsoft.com/office/officeart/2005/8/layout/lProcess1"/>
    <dgm:cxn modelId="{22A4CBEB-EFCE-4D1A-B2A0-53434CA07657}" type="presOf" srcId="{DE2A8FD6-789B-417F-BFDF-03449E5F3286}" destId="{6B4DA781-5E2C-4C81-9FE5-8C6B703327F6}" srcOrd="0" destOrd="0" presId="urn:microsoft.com/office/officeart/2005/8/layout/lProcess1"/>
    <dgm:cxn modelId="{CC432293-9CC4-454D-B830-576A4CDB874B}" srcId="{60C73762-24B8-4963-9F36-E91BA68CB6F9}" destId="{67EBA448-2660-4CA5-898B-A2BD5FFF9551}" srcOrd="0" destOrd="0" parTransId="{DE2A8FD6-789B-417F-BFDF-03449E5F3286}" sibTransId="{8796E795-2965-4C89-B887-F287C15C5A52}"/>
    <dgm:cxn modelId="{A6D23969-A234-4504-9491-845A799BEF94}" type="presOf" srcId="{67EBA448-2660-4CA5-898B-A2BD5FFF9551}" destId="{4063D34B-B7C9-409C-9306-59C84AF50275}" srcOrd="0" destOrd="0" presId="urn:microsoft.com/office/officeart/2005/8/layout/lProcess1"/>
    <dgm:cxn modelId="{FCA89E16-799E-4343-814E-A0EFD639D479}" type="presParOf" srcId="{EB1167AD-40F2-46A8-AA90-8C14B52EA1C1}" destId="{A4B7C713-7F50-4BD4-8FFE-5DA182CDD454}" srcOrd="0" destOrd="0" presId="urn:microsoft.com/office/officeart/2005/8/layout/lProcess1"/>
    <dgm:cxn modelId="{C495CFD9-8D8F-4810-8B5F-1FC0C7D95784}" type="presParOf" srcId="{A4B7C713-7F50-4BD4-8FFE-5DA182CDD454}" destId="{CACF35F4-2670-4C63-B8FF-F88173BCDA30}" srcOrd="0" destOrd="0" presId="urn:microsoft.com/office/officeart/2005/8/layout/lProcess1"/>
    <dgm:cxn modelId="{1C0D684E-816A-4AF7-BEEB-34E007379468}" type="presParOf" srcId="{A4B7C713-7F50-4BD4-8FFE-5DA182CDD454}" destId="{6B4DA781-5E2C-4C81-9FE5-8C6B703327F6}" srcOrd="1" destOrd="0" presId="urn:microsoft.com/office/officeart/2005/8/layout/lProcess1"/>
    <dgm:cxn modelId="{6ED6BDC0-ABEA-4AA4-82E9-ED58C1535D97}" type="presParOf" srcId="{A4B7C713-7F50-4BD4-8FFE-5DA182CDD454}" destId="{4063D34B-B7C9-409C-9306-59C84AF50275}" srcOrd="2" destOrd="0" presId="urn:microsoft.com/office/officeart/2005/8/layout/lProcess1"/>
    <dgm:cxn modelId="{2C02DEE2-1632-4A9D-B69B-14E0C9248210}" type="presParOf" srcId="{A4B7C713-7F50-4BD4-8FFE-5DA182CDD454}" destId="{CC1D7E96-0DA3-4A7B-BBED-04C3B8CC9020}" srcOrd="3" destOrd="0" presId="urn:microsoft.com/office/officeart/2005/8/layout/lProcess1"/>
    <dgm:cxn modelId="{8E17BFE8-31F4-4A16-917D-7CD3CDF0D6AB}" type="presParOf" srcId="{A4B7C713-7F50-4BD4-8FFE-5DA182CDD454}" destId="{64EC86CF-E62E-4701-BCD8-181E34EB7A6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35F4-2670-4C63-B8FF-F88173BCDA30}">
      <dsp:nvSpPr>
        <dsp:cNvPr id="0" name=""/>
        <dsp:cNvSpPr/>
      </dsp:nvSpPr>
      <dsp:spPr>
        <a:xfrm>
          <a:off x="348397" y="2682"/>
          <a:ext cx="9114939" cy="1561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5000" kern="1200" dirty="0"/>
            <a:t>لحساب السعر بعد الخصم نتبع الخطوات التالية</a:t>
          </a:r>
          <a:endParaRPr lang="ar-SA" sz="5000" kern="1200" dirty="0"/>
        </a:p>
      </dsp:txBody>
      <dsp:txXfrm>
        <a:off x="394130" y="48415"/>
        <a:ext cx="9023473" cy="1469985"/>
      </dsp:txXfrm>
    </dsp:sp>
    <dsp:sp modelId="{6B4DA781-5E2C-4C81-9FE5-8C6B703327F6}">
      <dsp:nvSpPr>
        <dsp:cNvPr id="0" name=""/>
        <dsp:cNvSpPr/>
      </dsp:nvSpPr>
      <dsp:spPr>
        <a:xfrm rot="5116660">
          <a:off x="4855841" y="1700760"/>
          <a:ext cx="274184" cy="2732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3D34B-B7C9-409C-9306-59C84AF50275}">
      <dsp:nvSpPr>
        <dsp:cNvPr id="0" name=""/>
        <dsp:cNvSpPr/>
      </dsp:nvSpPr>
      <dsp:spPr>
        <a:xfrm>
          <a:off x="1957097" y="2110641"/>
          <a:ext cx="6245804" cy="15614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u="sng" kern="1200" dirty="0"/>
            <a:t>أولا: إيجاد قيمة الخصم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b="1" kern="1200" dirty="0"/>
            <a:t>قيمة الخصم = السعر الأصلي </a:t>
          </a:r>
          <a14:m xmlns:a14="http://schemas.microsoft.com/office/drawing/2010/main">
            <m:oMath xmlns:m="http://schemas.openxmlformats.org/officeDocument/2006/math">
              <m:r>
                <a:rPr lang="ar-SY" sz="3200" b="1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ar-SY" sz="3200" b="1" kern="1200" dirty="0"/>
            <a:t>نسبة  الخصم</a:t>
          </a:r>
          <a:endParaRPr lang="ar-SA" sz="3200" kern="1200" dirty="0"/>
        </a:p>
      </dsp:txBody>
      <dsp:txXfrm>
        <a:off x="2002830" y="2156374"/>
        <a:ext cx="6154338" cy="1469985"/>
      </dsp:txXfrm>
    </dsp:sp>
    <dsp:sp modelId="{CC1D7E96-0DA3-4A7B-BBED-04C3B8CC9020}">
      <dsp:nvSpPr>
        <dsp:cNvPr id="0" name=""/>
        <dsp:cNvSpPr/>
      </dsp:nvSpPr>
      <dsp:spPr>
        <a:xfrm rot="5298985">
          <a:off x="4974234" y="3808719"/>
          <a:ext cx="273489" cy="2732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C86CF-E62E-4701-BCD8-181E34EB7A6A}">
      <dsp:nvSpPr>
        <dsp:cNvPr id="0" name=""/>
        <dsp:cNvSpPr/>
      </dsp:nvSpPr>
      <dsp:spPr>
        <a:xfrm>
          <a:off x="2019056" y="4218600"/>
          <a:ext cx="6245804" cy="156145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u="sng" kern="1200" dirty="0"/>
            <a:t>ثانيا: إيجاد سعر البيع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3200" b="1" kern="1200" dirty="0"/>
            <a:t>سعر البيع = السعر الأصلي –  قيمة الخصم</a:t>
          </a:r>
          <a:endParaRPr lang="ar-SA" sz="3200" kern="1200" dirty="0"/>
        </a:p>
      </dsp:txBody>
      <dsp:txXfrm>
        <a:off x="2064789" y="4264333"/>
        <a:ext cx="6154338" cy="146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187F-FCF5-4D4D-96FA-F962DE849BB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8980-6930-4782-B61F-A12A032F2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microsoft.com/office/2007/relationships/hdphoto" Target="../media/hdphoto1.wdp" /><Relationship Id="rId7" Type="http://schemas.microsoft.com/office/2007/relationships/hdphoto" Target="../media/hdphoto3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microsoft.com/office/2007/relationships/hdphoto" Target="../media/hdphoto2.wdp" /><Relationship Id="rId10" Type="http://schemas.openxmlformats.org/officeDocument/2006/relationships/image" Target="../media/image7.png" /><Relationship Id="rId4" Type="http://schemas.openxmlformats.org/officeDocument/2006/relationships/image" Target="../media/image3.png" /><Relationship Id="rId9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11" Type="http://schemas.openxmlformats.org/officeDocument/2006/relationships/diagramColors" Target="../diagrams/colors10.xml" /><Relationship Id="rId5" Type="http://schemas.openxmlformats.org/officeDocument/2006/relationships/diagramQuickStyle" Target="../diagrams/quickStyle1.xml" /><Relationship Id="rId10" Type="http://schemas.openxmlformats.org/officeDocument/2006/relationships/diagramQuickStyle" Target="../diagrams/quickStyle10.xml" /><Relationship Id="rId4" Type="http://schemas.openxmlformats.org/officeDocument/2006/relationships/diagramLayout" Target="../diagrams/layout1.xml" /><Relationship Id="rId9" Type="http://schemas.openxmlformats.org/officeDocument/2006/relationships/diagramLayout" Target="../diagrams/layout10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0" y="531600"/>
            <a:ext cx="5202371" cy="5202371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0" y="6220496"/>
            <a:ext cx="2949262" cy="637504"/>
          </a:xfrm>
          <a:prstGeom prst="roundRect">
            <a:avLst/>
          </a:prstGeom>
          <a:solidFill>
            <a:srgbClr val="FFDE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b="1" dirty="0">
                <a:solidFill>
                  <a:srgbClr val="4D4949"/>
                </a:solidFill>
              </a:rPr>
              <a:t>الاسم</a:t>
            </a:r>
            <a:endParaRPr lang="en-US" sz="4000" b="1" dirty="0">
              <a:solidFill>
                <a:srgbClr val="4D4949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59132" y="1674254"/>
            <a:ext cx="5718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>
                <a:solidFill>
                  <a:srgbClr val="FFDE51"/>
                </a:solidFill>
              </a:rPr>
              <a:t>حساب الخصم</a:t>
            </a:r>
            <a:endParaRPr lang="en-US" sz="9600" b="1" dirty="0">
              <a:solidFill>
                <a:srgbClr val="FFDE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/>
              <a:t>سوف نتعلم كيف تطرح قيمة الخصم من السعر الأصلي لتجد سعر البيع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0" b="100000" l="9901" r="89851">
                        <a14:foregroundMark x1="66584" y1="20570" x2="64604" y2="37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659" y="2878309"/>
            <a:ext cx="5087959" cy="39796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836" y="1924050"/>
            <a:ext cx="4116572" cy="19240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" b="99867" l="556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0" y="1068947"/>
            <a:ext cx="2059591" cy="143599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818743" y="1294369"/>
            <a:ext cx="7331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/>
              <a:t>في فترى التنزيلات وضع أحد المتاجر خصما على الدراجات النارية بنسبة 25% فإذا أراد أحمد شراء دراجة كان سعرها الأصلي  قبل الخصم 400 دينار </a:t>
            </a:r>
          </a:p>
          <a:p>
            <a:r>
              <a:rPr lang="ar-SY" sz="2800" b="1" dirty="0">
                <a:solidFill>
                  <a:srgbClr val="FF0000"/>
                </a:solidFill>
              </a:rPr>
              <a:t>فكم سيدفع أحمد ثمنا للدراجة ؟ 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 مستدير الزوايا 8"/>
              <p:cNvSpPr/>
              <p:nvPr/>
            </p:nvSpPr>
            <p:spPr>
              <a:xfrm>
                <a:off x="6603999" y="3147092"/>
                <a:ext cx="5588001" cy="71812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800" b="1" dirty="0"/>
                  <a:t>قيمة الخصم = السعر الأصلي </a:t>
                </a:r>
                <a14:m>
                  <m:oMath xmlns:m="http://schemas.openxmlformats.org/officeDocument/2006/math">
                    <m:r>
                      <a:rPr lang="ar-SY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800" b="1" dirty="0"/>
                  <a:t>نسبة  الخصم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مستطيل مستدير الزوايا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9" y="3147092"/>
                <a:ext cx="5588001" cy="718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ستطيل 11"/>
              <p:cNvSpPr/>
              <p:nvPr/>
            </p:nvSpPr>
            <p:spPr>
              <a:xfrm>
                <a:off x="7376451" y="4013593"/>
                <a:ext cx="3246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3200" b="1" dirty="0"/>
                  <a:t>=       400 </a:t>
                </a:r>
                <a14:m>
                  <m:oMath xmlns:m="http://schemas.openxmlformats.org/officeDocument/2006/math">
                    <m:r>
                      <a:rPr lang="ar-SY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3200" b="1" dirty="0"/>
                  <a:t> 25%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51" y="4013593"/>
                <a:ext cx="3246402" cy="584775"/>
              </a:xfrm>
              <a:prstGeom prst="rect">
                <a:avLst/>
              </a:prstGeom>
              <a:blipFill>
                <a:blip r:embed="rId9"/>
                <a:stretch>
                  <a:fillRect l="-3940" t="-15625" r="-469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 12"/>
              <p:cNvSpPr/>
              <p:nvPr/>
            </p:nvSpPr>
            <p:spPr>
              <a:xfrm>
                <a:off x="7400496" y="4575766"/>
                <a:ext cx="32223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3200" b="1" dirty="0"/>
                  <a:t>=       400 </a:t>
                </a:r>
                <a14:m>
                  <m:oMath xmlns:m="http://schemas.openxmlformats.org/officeDocument/2006/math">
                    <m:r>
                      <a:rPr lang="ar-SY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3200" b="1" dirty="0"/>
                  <a:t> 0.25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مستطيل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496" y="4575766"/>
                <a:ext cx="3222357" cy="584775"/>
              </a:xfrm>
              <a:prstGeom prst="rect">
                <a:avLst/>
              </a:prstGeom>
              <a:blipFill>
                <a:blip r:embed="rId10"/>
                <a:stretch>
                  <a:fillRect l="-4159" t="-15625" r="-453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6178688" y="4598921"/>
            <a:ext cx="122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/>
              <a:t>= 100</a:t>
            </a:r>
            <a:endParaRPr lang="en-US" sz="3200" b="1" dirty="0"/>
          </a:p>
        </p:txBody>
      </p:sp>
      <p:sp>
        <p:nvSpPr>
          <p:cNvPr id="15" name="مستطيل 14"/>
          <p:cNvSpPr/>
          <p:nvPr/>
        </p:nvSpPr>
        <p:spPr>
          <a:xfrm>
            <a:off x="2634928" y="4575766"/>
            <a:ext cx="353173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ar-SY" sz="3200" b="1" dirty="0">
                <a:solidFill>
                  <a:schemeClr val="bg1"/>
                </a:solidFill>
              </a:rPr>
              <a:t>قيمة الخصم =100 دينار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86737" y="6172929"/>
            <a:ext cx="870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Y" sz="3200" b="1" dirty="0"/>
              <a:t>إذن سيدفع أحمد 300 دينار لشراء الدراجة النارية بعد الخصم</a:t>
            </a:r>
            <a:endParaRPr lang="en-US" sz="3200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561796" y="5201534"/>
            <a:ext cx="5588001" cy="7181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سعر البيع = السعر الأصلي –  قيمة الخصم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54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2" grpId="0"/>
      <p:bldP spid="13" grpId="0"/>
      <p:bldP spid="14" grpId="0"/>
      <p:bldP spid="15" grpId="0" animBg="1"/>
      <p:bldP spid="16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7829"/>
            <a:ext cx="4310744" cy="50001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رسم تخطيطي 3"/>
              <p:cNvGraphicFramePr/>
              <p:nvPr>
                <p:extLst>
                  <p:ext uri="{D42A27DB-BD31-4B8C-83A1-F6EECF244321}">
                    <p14:modId xmlns:p14="http://schemas.microsoft.com/office/powerpoint/2010/main" val="2711651548"/>
                  </p:ext>
                </p:extLst>
              </p:nvPr>
            </p:nvGraphicFramePr>
            <p:xfrm>
              <a:off x="1814286" y="589037"/>
              <a:ext cx="10160000" cy="57827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رسم تخطيطي 3"/>
              <p:cNvGraphicFramePr/>
              <p:nvPr>
                <p:extLst>
                  <p:ext uri="{D42A27DB-BD31-4B8C-83A1-F6EECF244321}">
                    <p14:modId xmlns:p14="http://schemas.microsoft.com/office/powerpoint/2010/main" val="2711651548"/>
                  </p:ext>
                </p:extLst>
              </p:nvPr>
            </p:nvGraphicFramePr>
            <p:xfrm>
              <a:off x="1814286" y="589037"/>
              <a:ext cx="10160000" cy="57827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88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F35F4-2670-4C63-B8FF-F88173BCD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ACF35F4-2670-4C63-B8FF-F88173BCD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ACF35F4-2670-4C63-B8FF-F88173BCD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ACF35F4-2670-4C63-B8FF-F88173BCD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DA781-5E2C-4C81-9FE5-8C6B70332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B4DA781-5E2C-4C81-9FE5-8C6B70332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B4DA781-5E2C-4C81-9FE5-8C6B70332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B4DA781-5E2C-4C81-9FE5-8C6B70332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3D34B-B7C9-409C-9306-59C84AF5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063D34B-B7C9-409C-9306-59C84AF50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063D34B-B7C9-409C-9306-59C84AF5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063D34B-B7C9-409C-9306-59C84AF5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D7E96-0DA3-4A7B-BBED-04C3B8CC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C1D7E96-0DA3-4A7B-BBED-04C3B8CC9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C1D7E96-0DA3-4A7B-BBED-04C3B8CC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C1D7E96-0DA3-4A7B-BBED-04C3B8CC9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C86CF-E62E-4701-BCD8-181E34EB7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4EC86CF-E62E-4701-BCD8-181E34EB7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4EC86CF-E62E-4701-BCD8-181E34EB7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4EC86CF-E62E-4701-BCD8-181E34EB7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2" t="9381" r="34526"/>
          <a:stretch/>
        </p:blipFill>
        <p:spPr>
          <a:xfrm>
            <a:off x="-199039" y="1493192"/>
            <a:ext cx="2245660" cy="621462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0"/>
            <a:ext cx="12192000" cy="9659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الأمثلة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6328711" y="1328450"/>
            <a:ext cx="5731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/>
              <a:t>أوجد قيمة الخصم وسعر البيع لكل مما يلي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9114971" y="2014826"/>
            <a:ext cx="2944796" cy="10622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/>
              <a:t>السعر الأصلي : 300 دينار</a:t>
            </a:r>
          </a:p>
          <a:p>
            <a:r>
              <a:rPr lang="ar-SY" sz="2400" b="1" dirty="0"/>
              <a:t>الخصم: 10%</a:t>
            </a:r>
            <a:endParaRPr lang="en-US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9114971" y="3676712"/>
            <a:ext cx="2944796" cy="10622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/>
              <a:t>السعر الأصلي : 220 دينار</a:t>
            </a:r>
          </a:p>
          <a:p>
            <a:r>
              <a:rPr lang="ar-SY" sz="2400" b="1" dirty="0"/>
              <a:t>الخصم: 30%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خماسي 7"/>
              <p:cNvSpPr/>
              <p:nvPr/>
            </p:nvSpPr>
            <p:spPr>
              <a:xfrm>
                <a:off x="3712550" y="1913225"/>
                <a:ext cx="5232321" cy="1468604"/>
              </a:xfrm>
              <a:prstGeom prst="homePlate">
                <a:avLst/>
              </a:prstGeom>
              <a:solidFill>
                <a:srgbClr val="CC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ar-SY" b="1" dirty="0"/>
                  <a:t>    </a:t>
                </a:r>
              </a:p>
              <a:p>
                <a:pPr lvl="0"/>
                <a:endParaRPr lang="ar-SY" sz="2400" b="1" dirty="0"/>
              </a:p>
              <a:p>
                <a:pPr lvl="0"/>
                <a:r>
                  <a:rPr lang="ar-SY" sz="2400" b="1" dirty="0"/>
                  <a:t>        قيمة الخصم =   300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ar-SY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ar-SY" sz="2400" dirty="0"/>
                  <a:t>  =30</a:t>
                </a:r>
              </a:p>
              <a:p>
                <a:pPr lvl="0"/>
                <a:endParaRPr lang="ar-SY" dirty="0"/>
              </a:p>
              <a:p>
                <a:pPr lvl="0"/>
                <a:r>
                  <a:rPr lang="ar-SY" dirty="0"/>
                  <a:t>     </a:t>
                </a:r>
              </a:p>
              <a:p>
                <a:pPr lvl="0"/>
                <a:endParaRPr lang="ar-SY" dirty="0"/>
              </a:p>
              <a:p>
                <a:pPr lvl="0"/>
                <a:endParaRPr lang="ar-SA" dirty="0"/>
              </a:p>
            </p:txBody>
          </p:sp>
        </mc:Choice>
        <mc:Fallback xmlns="">
          <p:sp>
            <p:nvSpPr>
              <p:cNvPr id="8" name="خماسي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50" y="1913225"/>
                <a:ext cx="5232321" cy="1468604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مربع نص 8"/>
          <p:cNvSpPr txBox="1"/>
          <p:nvPr/>
        </p:nvSpPr>
        <p:spPr>
          <a:xfrm>
            <a:off x="3712550" y="2692291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سعر البيع = 300 – 30 = 270 دينار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خماسي 9"/>
              <p:cNvSpPr/>
              <p:nvPr/>
            </p:nvSpPr>
            <p:spPr>
              <a:xfrm>
                <a:off x="3712549" y="3676712"/>
                <a:ext cx="5232321" cy="1468604"/>
              </a:xfrm>
              <a:prstGeom prst="homePlate">
                <a:avLst/>
              </a:prstGeom>
              <a:solidFill>
                <a:srgbClr val="CC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ar-SY" b="1" dirty="0"/>
                  <a:t>    </a:t>
                </a:r>
              </a:p>
              <a:p>
                <a:pPr lvl="0"/>
                <a:endParaRPr lang="ar-SY" sz="2400" b="1" dirty="0"/>
              </a:p>
              <a:p>
                <a:pPr lvl="0"/>
                <a:r>
                  <a:rPr lang="ar-SY" sz="2400" b="1" dirty="0"/>
                  <a:t>        قيمة الخصم =   220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ar-SY" sz="24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Y" sz="2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ar-SY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ar-SY" sz="2400" dirty="0"/>
                  <a:t>  =66</a:t>
                </a:r>
              </a:p>
              <a:p>
                <a:pPr lvl="0"/>
                <a:endParaRPr lang="ar-SY" dirty="0"/>
              </a:p>
              <a:p>
                <a:pPr lvl="0"/>
                <a:r>
                  <a:rPr lang="ar-SY" dirty="0"/>
                  <a:t>     </a:t>
                </a:r>
              </a:p>
              <a:p>
                <a:pPr lvl="0"/>
                <a:endParaRPr lang="ar-SY" dirty="0"/>
              </a:p>
              <a:p>
                <a:pPr lvl="0"/>
                <a:endParaRPr lang="ar-SA" dirty="0"/>
              </a:p>
            </p:txBody>
          </p:sp>
        </mc:Choice>
        <mc:Fallback xmlns="">
          <p:sp>
            <p:nvSpPr>
              <p:cNvPr id="10" name="خماسي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49" y="3676712"/>
                <a:ext cx="5232321" cy="1468604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3834493" y="4600504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سعر البيع = 220 – 66 = 145 دينار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180</Words>
  <Application>Microsoft Office PowerPoint</Application>
  <PresentationFormat>شاشة عريضة</PresentationFormat>
  <Paragraphs>35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10</cp:revision>
  <dcterms:created xsi:type="dcterms:W3CDTF">2021-03-20T11:08:03Z</dcterms:created>
  <dcterms:modified xsi:type="dcterms:W3CDTF">2021-03-20T13:40:41Z</dcterms:modified>
</cp:coreProperties>
</file>