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6" r:id="rId2"/>
    <p:sldId id="447" r:id="rId3"/>
    <p:sldId id="448" r:id="rId4"/>
    <p:sldId id="455" r:id="rId5"/>
    <p:sldId id="256" r:id="rId6"/>
    <p:sldId id="457" r:id="rId7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0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9933FF"/>
    <a:srgbClr val="D60093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330"/>
      </p:cViewPr>
      <p:guideLst>
        <p:guide orient="horz" pos="2183"/>
        <p:guide pos="3840"/>
        <p:guide orient="horz" pos="211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154D2C-416C-49B2-8C7D-83B0C76DDE26}"/>
              </a:ext>
            </a:extLst>
          </p:cNvPr>
          <p:cNvSpPr/>
          <p:nvPr/>
        </p:nvSpPr>
        <p:spPr>
          <a:xfrm flipH="1">
            <a:off x="-1" y="1273127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solidFill>
            <a:srgbClr val="FEE35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06A04C-4C4E-4CE5-8A7F-02823E83D7AA}"/>
              </a:ext>
            </a:extLst>
          </p:cNvPr>
          <p:cNvSpPr/>
          <p:nvPr/>
        </p:nvSpPr>
        <p:spPr>
          <a:xfrm flipH="1">
            <a:off x="0" y="1125416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B83F3E-B194-4E1E-BA06-53C567EEEE23}"/>
              </a:ext>
            </a:extLst>
          </p:cNvPr>
          <p:cNvSpPr/>
          <p:nvPr/>
        </p:nvSpPr>
        <p:spPr>
          <a:xfrm flipH="1">
            <a:off x="0" y="1444935"/>
            <a:ext cx="12192000" cy="3450622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D6D0C"/>
              </a:gs>
              <a:gs pos="73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E81BF-5193-481B-915D-7E7AF518E87F}"/>
              </a:ext>
            </a:extLst>
          </p:cNvPr>
          <p:cNvSpPr txBox="1"/>
          <p:nvPr/>
        </p:nvSpPr>
        <p:spPr>
          <a:xfrm>
            <a:off x="0" y="267287"/>
            <a:ext cx="12192000" cy="769441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latin typeface="Oswald" panose="02000503000000000000" pitchFamily="2" charset="0"/>
              </a:rPr>
              <a:t>تقرير عن ..........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01511-E0E3-4F0C-85B3-2D6C1A1EE0AD}"/>
              </a:ext>
            </a:extLst>
          </p:cNvPr>
          <p:cNvSpPr txBox="1"/>
          <p:nvPr/>
        </p:nvSpPr>
        <p:spPr>
          <a:xfrm>
            <a:off x="138513" y="2222698"/>
            <a:ext cx="12053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22F78-6DE0-4C6D-A5A5-5FC36E419FC4}"/>
              </a:ext>
            </a:extLst>
          </p:cNvPr>
          <p:cNvSpPr txBox="1"/>
          <p:nvPr/>
        </p:nvSpPr>
        <p:spPr>
          <a:xfrm>
            <a:off x="2388296" y="3355145"/>
            <a:ext cx="8345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</a:rPr>
              <a:t>الصف .........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6FC83B-27A7-4BBF-AD96-DFD188261464}"/>
              </a:ext>
            </a:extLst>
          </p:cNvPr>
          <p:cNvCxnSpPr/>
          <p:nvPr/>
        </p:nvCxnSpPr>
        <p:spPr>
          <a:xfrm>
            <a:off x="2536513" y="3137096"/>
            <a:ext cx="7566255" cy="0"/>
          </a:xfrm>
          <a:prstGeom prst="line">
            <a:avLst/>
          </a:prstGeom>
          <a:ln w="28575">
            <a:solidFill>
              <a:schemeClr val="bg1"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903B56-B7D8-4BD5-9DA2-1E89B6E73A68}"/>
              </a:ext>
            </a:extLst>
          </p:cNvPr>
          <p:cNvCxnSpPr/>
          <p:nvPr/>
        </p:nvCxnSpPr>
        <p:spPr>
          <a:xfrm>
            <a:off x="1662151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AA490A-412C-47BC-86F4-93BFC40CE91E}"/>
              </a:ext>
            </a:extLst>
          </p:cNvPr>
          <p:cNvCxnSpPr/>
          <p:nvPr/>
        </p:nvCxnSpPr>
        <p:spPr>
          <a:xfrm>
            <a:off x="8486789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418E7D88-FD62-487E-86EB-5A40B250EA99}"/>
              </a:ext>
            </a:extLst>
          </p:cNvPr>
          <p:cNvSpPr/>
          <p:nvPr/>
        </p:nvSpPr>
        <p:spPr>
          <a:xfrm rot="18293417">
            <a:off x="5409691" y="6043479"/>
            <a:ext cx="1027717" cy="464457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C19F1912-571A-4D99-8AD3-777FA1B683FE}"/>
              </a:ext>
            </a:extLst>
          </p:cNvPr>
          <p:cNvSpPr/>
          <p:nvPr/>
        </p:nvSpPr>
        <p:spPr>
          <a:xfrm rot="14228355">
            <a:off x="5697222" y="6056803"/>
            <a:ext cx="1027717" cy="45336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58C1B6-1E3F-4DBC-8350-75A0836CF3CD}"/>
              </a:ext>
            </a:extLst>
          </p:cNvPr>
          <p:cNvGrpSpPr/>
          <p:nvPr/>
        </p:nvGrpSpPr>
        <p:grpSpPr>
          <a:xfrm>
            <a:off x="5322342" y="5205048"/>
            <a:ext cx="1449397" cy="1177635"/>
            <a:chOff x="4420453" y="5315576"/>
            <a:chExt cx="1177635" cy="1177635"/>
          </a:xfrm>
        </p:grpSpPr>
        <p:sp>
          <p:nvSpPr>
            <p:cNvPr id="20" name="Star: 24 Points 19">
              <a:extLst>
                <a:ext uri="{FF2B5EF4-FFF2-40B4-BE49-F238E27FC236}">
                  <a16:creationId xmlns:a16="http://schemas.microsoft.com/office/drawing/2014/main" id="{A3E8C6E3-0F17-4D84-B7ED-CB4D2E5A3A71}"/>
                </a:ext>
              </a:extLst>
            </p:cNvPr>
            <p:cNvSpPr/>
            <p:nvPr/>
          </p:nvSpPr>
          <p:spPr>
            <a:xfrm>
              <a:off x="4420453" y="5315576"/>
              <a:ext cx="1177635" cy="1177635"/>
            </a:xfrm>
            <a:prstGeom prst="star24">
              <a:avLst>
                <a:gd name="adj" fmla="val 45862"/>
              </a:avLst>
            </a:pr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64DB6E-D61B-4598-AA68-CBAB00432309}"/>
                </a:ext>
              </a:extLst>
            </p:cNvPr>
            <p:cNvSpPr/>
            <p:nvPr/>
          </p:nvSpPr>
          <p:spPr>
            <a:xfrm>
              <a:off x="4591687" y="5486810"/>
              <a:ext cx="835167" cy="8351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5424DF7B-47B0-481A-A57D-00CDFFCB0BA2}"/>
              </a:ext>
            </a:extLst>
          </p:cNvPr>
          <p:cNvSpPr/>
          <p:nvPr/>
        </p:nvSpPr>
        <p:spPr>
          <a:xfrm>
            <a:off x="5782573" y="5575681"/>
            <a:ext cx="537066" cy="43636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7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1" y="2786787"/>
            <a:ext cx="774870" cy="822409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448" y="660007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189" y="118272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4917" y="1146679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341" y="1470974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9872" y="1652107"/>
              <a:ext cx="146153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الوراثة</a:t>
              </a:r>
            </a:p>
            <a:p>
              <a:pPr lvl="0" algn="ctr">
                <a:defRPr/>
              </a:pP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32594" y="2195561"/>
              <a:ext cx="2316091" cy="569387"/>
              <a:chOff x="3144233" y="5653352"/>
              <a:chExt cx="2316091" cy="56938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44233" y="5822629"/>
                <a:ext cx="23160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الوراثة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189" y="1124112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2D4CB226-F877-4EB7-A865-F98099084D18}"/>
              </a:ext>
            </a:extLst>
          </p:cNvPr>
          <p:cNvSpPr txBox="1"/>
          <p:nvPr/>
        </p:nvSpPr>
        <p:spPr>
          <a:xfrm>
            <a:off x="4606952" y="35219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الوراثة</a:t>
            </a:r>
          </a:p>
        </p:txBody>
      </p:sp>
      <p:grpSp>
        <p:nvGrpSpPr>
          <p:cNvPr id="59" name="Group 29">
            <a:extLst>
              <a:ext uri="{FF2B5EF4-FFF2-40B4-BE49-F238E27FC236}">
                <a16:creationId xmlns:a16="http://schemas.microsoft.com/office/drawing/2014/main" id="{F52839E7-0F26-477F-AAE7-205BF6A2E833}"/>
              </a:ext>
            </a:extLst>
          </p:cNvPr>
          <p:cNvGrpSpPr/>
          <p:nvPr/>
        </p:nvGrpSpPr>
        <p:grpSpPr>
          <a:xfrm>
            <a:off x="6738291" y="3026691"/>
            <a:ext cx="4307911" cy="4348702"/>
            <a:chOff x="4334794" y="2841504"/>
            <a:chExt cx="4307911" cy="4348702"/>
          </a:xfrm>
        </p:grpSpPr>
        <p:pic>
          <p:nvPicPr>
            <p:cNvPr id="69" name="Picture 27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21D8EE80-EB44-464B-8DDE-93D2209E7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10" b="99838" l="9984" r="89976">
                          <a14:foregroundMark x1="49717" y1="6710" x2="50121" y2="13298"/>
                          <a14:foregroundMark x1="48868" y1="86742" x2="49717" y2="99838"/>
                          <a14:backgroundMark x1="60307" y1="77405" x2="60428" y2="78941"/>
                          <a14:backgroundMark x1="60509" y1="83306" x2="60671" y2="86823"/>
                          <a14:backgroundMark x1="60388" y1="86823" x2="60267" y2="89208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"/>
            <a:stretch>
              <a:fillRect/>
            </a:stretch>
          </p:blipFill>
          <p:spPr>
            <a:xfrm flipH="1">
              <a:off x="4334794" y="2941763"/>
              <a:ext cx="3906847" cy="4248443"/>
            </a:xfrm>
            <a:custGeom>
              <a:avLst/>
              <a:gdLst>
                <a:gd name="connsiteX0" fmla="*/ 3906847 w 3906847"/>
                <a:gd name="connsiteY0" fmla="*/ 0 h 4248443"/>
                <a:gd name="connsiteX1" fmla="*/ 0 w 3906847"/>
                <a:gd name="connsiteY1" fmla="*/ 0 h 4248443"/>
                <a:gd name="connsiteX2" fmla="*/ 0 w 3906847"/>
                <a:gd name="connsiteY2" fmla="*/ 4248443 h 4248443"/>
                <a:gd name="connsiteX3" fmla="*/ 3906847 w 3906847"/>
                <a:gd name="connsiteY3" fmla="*/ 4248443 h 424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6847" h="4248443">
                  <a:moveTo>
                    <a:pt x="3906847" y="0"/>
                  </a:moveTo>
                  <a:lnTo>
                    <a:pt x="0" y="0"/>
                  </a:lnTo>
                  <a:lnTo>
                    <a:pt x="0" y="4248443"/>
                  </a:lnTo>
                  <a:lnTo>
                    <a:pt x="3906847" y="4248443"/>
                  </a:lnTo>
                  <a:close/>
                </a:path>
              </a:pathLst>
            </a:custGeom>
          </p:spPr>
        </p:pic>
        <p:pic>
          <p:nvPicPr>
            <p:cNvPr id="71" name="Picture 28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20489059-9D7E-41A1-AA29-4E46EB34E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10" b="99838" l="9984" r="89976">
                          <a14:foregroundMark x1="49717" y1="6710" x2="50121" y2="13298"/>
                          <a14:foregroundMark x1="48868" y1="86742" x2="49717" y2="99838"/>
                          <a14:backgroundMark x1="60307" y1="77405" x2="60428" y2="78941"/>
                          <a14:backgroundMark x1="60509" y1="83306" x2="60671" y2="86823"/>
                          <a14:backgroundMark x1="60388" y1="86823" x2="60267" y2="89208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"/>
            <a:stretch>
              <a:fillRect/>
            </a:stretch>
          </p:blipFill>
          <p:spPr>
            <a:xfrm flipH="1">
              <a:off x="4334794" y="2866426"/>
              <a:ext cx="3906847" cy="4248443"/>
            </a:xfrm>
            <a:custGeom>
              <a:avLst/>
              <a:gdLst>
                <a:gd name="connsiteX0" fmla="*/ 3906847 w 3906847"/>
                <a:gd name="connsiteY0" fmla="*/ 0 h 4248443"/>
                <a:gd name="connsiteX1" fmla="*/ 0 w 3906847"/>
                <a:gd name="connsiteY1" fmla="*/ 0 h 4248443"/>
                <a:gd name="connsiteX2" fmla="*/ 0 w 3906847"/>
                <a:gd name="connsiteY2" fmla="*/ 4248443 h 4248443"/>
                <a:gd name="connsiteX3" fmla="*/ 3906847 w 3906847"/>
                <a:gd name="connsiteY3" fmla="*/ 4248443 h 424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6847" h="4248443">
                  <a:moveTo>
                    <a:pt x="3906847" y="0"/>
                  </a:moveTo>
                  <a:lnTo>
                    <a:pt x="0" y="0"/>
                  </a:lnTo>
                  <a:lnTo>
                    <a:pt x="0" y="4248443"/>
                  </a:lnTo>
                  <a:lnTo>
                    <a:pt x="3906847" y="4248443"/>
                  </a:lnTo>
                  <a:close/>
                </a:path>
              </a:pathLst>
            </a:custGeom>
          </p:spPr>
        </p:pic>
        <p:pic>
          <p:nvPicPr>
            <p:cNvPr id="72" name="Picture 8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FA317097-8129-4BD7-9FF5-FE10CC4F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10" b="99838" l="9984" r="89976">
                          <a14:foregroundMark x1="49717" y1="6710" x2="50121" y2="13298"/>
                          <a14:foregroundMark x1="48868" y1="86742" x2="49717" y2="99838"/>
                          <a14:backgroundMark x1="60307" y1="77405" x2="60428" y2="78941"/>
                          <a14:backgroundMark x1="60509" y1="83306" x2="60671" y2="86823"/>
                          <a14:backgroundMark x1="60388" y1="86823" x2="60267" y2="89208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94262" y="2841504"/>
              <a:ext cx="4248443" cy="4248443"/>
            </a:xfrm>
            <a:prstGeom prst="rect">
              <a:avLst/>
            </a:prstGeom>
          </p:spPr>
        </p:pic>
      </p:grpSp>
      <p:grpSp>
        <p:nvGrpSpPr>
          <p:cNvPr id="73" name="Group 3">
            <a:extLst>
              <a:ext uri="{FF2B5EF4-FFF2-40B4-BE49-F238E27FC236}">
                <a16:creationId xmlns:a16="http://schemas.microsoft.com/office/drawing/2014/main" id="{13914B7F-86BB-494E-A6F3-8F3E0DBA7BC9}"/>
              </a:ext>
            </a:extLst>
          </p:cNvPr>
          <p:cNvGrpSpPr/>
          <p:nvPr/>
        </p:nvGrpSpPr>
        <p:grpSpPr>
          <a:xfrm>
            <a:off x="4573178" y="3516044"/>
            <a:ext cx="2558043" cy="2060046"/>
            <a:chOff x="2169681" y="3330857"/>
            <a:chExt cx="2558043" cy="2060046"/>
          </a:xfrm>
        </p:grpSpPr>
        <p:sp>
          <p:nvSpPr>
            <p:cNvPr id="74" name="Speech Bubble: Oval 1">
              <a:extLst>
                <a:ext uri="{FF2B5EF4-FFF2-40B4-BE49-F238E27FC236}">
                  <a16:creationId xmlns:a16="http://schemas.microsoft.com/office/drawing/2014/main" id="{4E111D1B-2531-4B57-B97E-6DE3EB7A03C9}"/>
                </a:ext>
              </a:extLst>
            </p:cNvPr>
            <p:cNvSpPr/>
            <p:nvPr/>
          </p:nvSpPr>
          <p:spPr>
            <a:xfrm rot="20327336">
              <a:off x="2169681" y="3330857"/>
              <a:ext cx="2558043" cy="2060046"/>
            </a:xfrm>
            <a:custGeom>
              <a:avLst/>
              <a:gdLst>
                <a:gd name="connsiteX0" fmla="*/ 1317682 w 1913206"/>
                <a:gd name="connsiteY0" fmla="*/ 1684606 h 1434904"/>
                <a:gd name="connsiteX1" fmla="*/ 1034030 w 1913206"/>
                <a:gd name="connsiteY1" fmla="*/ 1432550 h 1434904"/>
                <a:gd name="connsiteX2" fmla="*/ 42838 w 1913206"/>
                <a:gd name="connsiteY2" fmla="*/ 929749 h 1434904"/>
                <a:gd name="connsiteX3" fmla="*/ 704948 w 1913206"/>
                <a:gd name="connsiteY3" fmla="*/ 25271 h 1434904"/>
                <a:gd name="connsiteX4" fmla="*/ 1749172 w 1913206"/>
                <a:gd name="connsiteY4" fmla="*/ 315714 h 1434904"/>
                <a:gd name="connsiteX5" fmla="*/ 1385565 w 1913206"/>
                <a:gd name="connsiteY5" fmla="*/ 1358726 h 1434904"/>
                <a:gd name="connsiteX6" fmla="*/ 1317682 w 1913206"/>
                <a:gd name="connsiteY6" fmla="*/ 1684606 h 1434904"/>
                <a:gd name="connsiteX0" fmla="*/ 1613391 w 1913714"/>
                <a:gd name="connsiteY0" fmla="*/ 1839397 h 1839397"/>
                <a:gd name="connsiteX1" fmla="*/ 1034318 w 1913714"/>
                <a:gd name="connsiteY1" fmla="*/ 1432597 h 1839397"/>
                <a:gd name="connsiteX2" fmla="*/ 43126 w 1913714"/>
                <a:gd name="connsiteY2" fmla="*/ 929796 h 1839397"/>
                <a:gd name="connsiteX3" fmla="*/ 705236 w 1913714"/>
                <a:gd name="connsiteY3" fmla="*/ 25318 h 1839397"/>
                <a:gd name="connsiteX4" fmla="*/ 1749460 w 1913714"/>
                <a:gd name="connsiteY4" fmla="*/ 315761 h 1839397"/>
                <a:gd name="connsiteX5" fmla="*/ 1385853 w 1913714"/>
                <a:gd name="connsiteY5" fmla="*/ 1358773 h 1839397"/>
                <a:gd name="connsiteX6" fmla="*/ 1613391 w 1913714"/>
                <a:gd name="connsiteY6" fmla="*/ 1839397 h 1839397"/>
                <a:gd name="connsiteX0" fmla="*/ 1827195 w 1913714"/>
                <a:gd name="connsiteY0" fmla="*/ 1604130 h 1604130"/>
                <a:gd name="connsiteX1" fmla="*/ 1034318 w 1913714"/>
                <a:gd name="connsiteY1" fmla="*/ 1432597 h 1604130"/>
                <a:gd name="connsiteX2" fmla="*/ 43126 w 1913714"/>
                <a:gd name="connsiteY2" fmla="*/ 929796 h 1604130"/>
                <a:gd name="connsiteX3" fmla="*/ 705236 w 1913714"/>
                <a:gd name="connsiteY3" fmla="*/ 25318 h 1604130"/>
                <a:gd name="connsiteX4" fmla="*/ 1749460 w 1913714"/>
                <a:gd name="connsiteY4" fmla="*/ 315761 h 1604130"/>
                <a:gd name="connsiteX5" fmla="*/ 1385853 w 1913714"/>
                <a:gd name="connsiteY5" fmla="*/ 1358773 h 1604130"/>
                <a:gd name="connsiteX6" fmla="*/ 1827195 w 1913714"/>
                <a:gd name="connsiteY6" fmla="*/ 1604130 h 1604130"/>
                <a:gd name="connsiteX0" fmla="*/ 1827195 w 1947376"/>
                <a:gd name="connsiteY0" fmla="*/ 1604130 h 1604130"/>
                <a:gd name="connsiteX1" fmla="*/ 1034318 w 1947376"/>
                <a:gd name="connsiteY1" fmla="*/ 1432597 h 1604130"/>
                <a:gd name="connsiteX2" fmla="*/ 43126 w 1947376"/>
                <a:gd name="connsiteY2" fmla="*/ 929796 h 1604130"/>
                <a:gd name="connsiteX3" fmla="*/ 705236 w 1947376"/>
                <a:gd name="connsiteY3" fmla="*/ 25318 h 1604130"/>
                <a:gd name="connsiteX4" fmla="*/ 1749460 w 1947376"/>
                <a:gd name="connsiteY4" fmla="*/ 315761 h 1604130"/>
                <a:gd name="connsiteX5" fmla="*/ 1492755 w 1947376"/>
                <a:gd name="connsiteY5" fmla="*/ 1262528 h 1604130"/>
                <a:gd name="connsiteX6" fmla="*/ 1827195 w 1947376"/>
                <a:gd name="connsiteY6" fmla="*/ 1604130 h 160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376" h="1604130">
                  <a:moveTo>
                    <a:pt x="1827195" y="1604130"/>
                  </a:moveTo>
                  <a:cubicBezTo>
                    <a:pt x="1732644" y="1520111"/>
                    <a:pt x="1128869" y="1516616"/>
                    <a:pt x="1034318" y="1432597"/>
                  </a:cubicBezTo>
                  <a:cubicBezTo>
                    <a:pt x="587682" y="1459799"/>
                    <a:pt x="175723" y="1250825"/>
                    <a:pt x="43126" y="929796"/>
                  </a:cubicBezTo>
                  <a:cubicBezTo>
                    <a:pt x="-116999" y="542117"/>
                    <a:pt x="183159" y="132086"/>
                    <a:pt x="705236" y="25318"/>
                  </a:cubicBezTo>
                  <a:cubicBezTo>
                    <a:pt x="1100320" y="-55479"/>
                    <a:pt x="1520155" y="61295"/>
                    <a:pt x="1749460" y="315761"/>
                  </a:cubicBezTo>
                  <a:cubicBezTo>
                    <a:pt x="2072722" y="674494"/>
                    <a:pt x="2008761" y="1068371"/>
                    <a:pt x="1492755" y="1262528"/>
                  </a:cubicBezTo>
                  <a:lnTo>
                    <a:pt x="1827195" y="1604130"/>
                  </a:lnTo>
                  <a:close/>
                </a:path>
              </a:pathLst>
            </a:custGeom>
            <a:solidFill>
              <a:srgbClr val="2098A9">
                <a:alpha val="68000"/>
              </a:srgbClr>
            </a:solidFill>
            <a:ln>
              <a:solidFill>
                <a:srgbClr val="2098A9"/>
              </a:solidFill>
              <a:extLst>
                <a:ext uri="{C807C97D-BFC1-408E-A445-0C87EB9F89A2}">
                  <ask:lineSketchStyleProps xmlns:ask="http://schemas.microsoft.com/office/drawing/2018/sketchyshapes" sd="44491753">
                    <a:custGeom>
                      <a:avLst/>
                      <a:gdLst>
                        <a:gd name="connsiteX0" fmla="*/ 2550514 w 2718271"/>
                        <a:gd name="connsiteY0" fmla="*/ 2128782 h 2128782"/>
                        <a:gd name="connsiteX1" fmla="*/ 1443766 w 2718271"/>
                        <a:gd name="connsiteY1" fmla="*/ 1901146 h 2128782"/>
                        <a:gd name="connsiteX2" fmla="*/ 60198 w 2718271"/>
                        <a:gd name="connsiteY2" fmla="*/ 1233898 h 2128782"/>
                        <a:gd name="connsiteX3" fmla="*/ 984413 w 2718271"/>
                        <a:gd name="connsiteY3" fmla="*/ 33598 h 2128782"/>
                        <a:gd name="connsiteX4" fmla="*/ 2442007 w 2718271"/>
                        <a:gd name="connsiteY4" fmla="*/ 419034 h 2128782"/>
                        <a:gd name="connsiteX5" fmla="*/ 2083682 w 2718271"/>
                        <a:gd name="connsiteY5" fmla="*/ 1675454 h 2128782"/>
                        <a:gd name="connsiteX6" fmla="*/ 2312430 w 2718271"/>
                        <a:gd name="connsiteY6" fmla="*/ 1897585 h 2128782"/>
                        <a:gd name="connsiteX7" fmla="*/ 2550514 w 2718271"/>
                        <a:gd name="connsiteY7" fmla="*/ 2128782 h 21287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18271" h="2128782" fill="none" extrusionOk="0">
                          <a:moveTo>
                            <a:pt x="2550514" y="2128782"/>
                          </a:moveTo>
                          <a:cubicBezTo>
                            <a:pt x="2384032" y="2024037"/>
                            <a:pt x="1529919" y="2004670"/>
                            <a:pt x="1443766" y="1901146"/>
                          </a:cubicBezTo>
                          <a:cubicBezTo>
                            <a:pt x="897358" y="2012585"/>
                            <a:pt x="207230" y="1721052"/>
                            <a:pt x="60198" y="1233898"/>
                          </a:cubicBezTo>
                          <a:cubicBezTo>
                            <a:pt x="-175325" y="785048"/>
                            <a:pt x="264412" y="198431"/>
                            <a:pt x="984413" y="33598"/>
                          </a:cubicBezTo>
                          <a:cubicBezTo>
                            <a:pt x="1512110" y="-48588"/>
                            <a:pt x="2131583" y="99850"/>
                            <a:pt x="2442007" y="419034"/>
                          </a:cubicBezTo>
                          <a:cubicBezTo>
                            <a:pt x="2963540" y="965038"/>
                            <a:pt x="2871691" y="1418123"/>
                            <a:pt x="2083682" y="1675454"/>
                          </a:cubicBezTo>
                          <a:cubicBezTo>
                            <a:pt x="2167518" y="1709762"/>
                            <a:pt x="2229256" y="1835781"/>
                            <a:pt x="2312430" y="1897585"/>
                          </a:cubicBezTo>
                          <a:cubicBezTo>
                            <a:pt x="2395604" y="1959389"/>
                            <a:pt x="2432188" y="2017241"/>
                            <a:pt x="2550514" y="2128782"/>
                          </a:cubicBezTo>
                          <a:close/>
                        </a:path>
                        <a:path w="2718271" h="2128782" stroke="0" extrusionOk="0">
                          <a:moveTo>
                            <a:pt x="2550514" y="2128782"/>
                          </a:moveTo>
                          <a:cubicBezTo>
                            <a:pt x="2435383" y="1992353"/>
                            <a:pt x="1592019" y="2019902"/>
                            <a:pt x="1443766" y="1901146"/>
                          </a:cubicBezTo>
                          <a:cubicBezTo>
                            <a:pt x="875219" y="1967299"/>
                            <a:pt x="352574" y="1668122"/>
                            <a:pt x="60198" y="1233898"/>
                          </a:cubicBezTo>
                          <a:cubicBezTo>
                            <a:pt x="31475" y="681362"/>
                            <a:pt x="437506" y="137210"/>
                            <a:pt x="984413" y="33598"/>
                          </a:cubicBezTo>
                          <a:cubicBezTo>
                            <a:pt x="1491545" y="17589"/>
                            <a:pt x="2227104" y="51635"/>
                            <a:pt x="2442007" y="419034"/>
                          </a:cubicBezTo>
                          <a:cubicBezTo>
                            <a:pt x="2864866" y="944540"/>
                            <a:pt x="2798958" y="1470146"/>
                            <a:pt x="2083682" y="1675454"/>
                          </a:cubicBezTo>
                          <a:cubicBezTo>
                            <a:pt x="2142375" y="1713677"/>
                            <a:pt x="2191928" y="1819460"/>
                            <a:pt x="2303093" y="1888518"/>
                          </a:cubicBezTo>
                          <a:cubicBezTo>
                            <a:pt x="2414258" y="1957576"/>
                            <a:pt x="2415470" y="2043014"/>
                            <a:pt x="2550514" y="212878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10">
              <a:extLst>
                <a:ext uri="{FF2B5EF4-FFF2-40B4-BE49-F238E27FC236}">
                  <a16:creationId xmlns:a16="http://schemas.microsoft.com/office/drawing/2014/main" id="{DE0B248E-6738-4C7F-AC80-3D78933D61DE}"/>
                </a:ext>
              </a:extLst>
            </p:cNvPr>
            <p:cNvSpPr txBox="1"/>
            <p:nvPr/>
          </p:nvSpPr>
          <p:spPr>
            <a:xfrm>
              <a:off x="2598410" y="3476265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76" name="TextBox 11">
              <a:extLst>
                <a:ext uri="{FF2B5EF4-FFF2-40B4-BE49-F238E27FC236}">
                  <a16:creationId xmlns:a16="http://schemas.microsoft.com/office/drawing/2014/main" id="{17979A33-7629-4B5C-ADF3-9CBCF733B498}"/>
                </a:ext>
              </a:extLst>
            </p:cNvPr>
            <p:cNvSpPr txBox="1"/>
            <p:nvPr/>
          </p:nvSpPr>
          <p:spPr>
            <a:xfrm>
              <a:off x="2568982" y="4037349"/>
              <a:ext cx="200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91C1399A-2C7B-4259-B5D8-816554DB871D}"/>
                </a:ext>
              </a:extLst>
            </p:cNvPr>
            <p:cNvSpPr txBox="1"/>
            <p:nvPr/>
          </p:nvSpPr>
          <p:spPr>
            <a:xfrm>
              <a:off x="2188437" y="3868071"/>
              <a:ext cx="23309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الصفات والأمراض الوراثية هي التي تنتقل من جيل إلى آخر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8" name="Group 4">
            <a:extLst>
              <a:ext uri="{FF2B5EF4-FFF2-40B4-BE49-F238E27FC236}">
                <a16:creationId xmlns:a16="http://schemas.microsoft.com/office/drawing/2014/main" id="{C2F642D4-B294-48F1-ADDA-97D03A22CD53}"/>
              </a:ext>
            </a:extLst>
          </p:cNvPr>
          <p:cNvGrpSpPr/>
          <p:nvPr/>
        </p:nvGrpSpPr>
        <p:grpSpPr>
          <a:xfrm>
            <a:off x="5492558" y="1336707"/>
            <a:ext cx="3075849" cy="2687280"/>
            <a:chOff x="3089061" y="1151520"/>
            <a:chExt cx="3075849" cy="2687280"/>
          </a:xfrm>
        </p:grpSpPr>
        <p:sp>
          <p:nvSpPr>
            <p:cNvPr id="79" name="Speech Bubble: Oval 2">
              <a:extLst>
                <a:ext uri="{FF2B5EF4-FFF2-40B4-BE49-F238E27FC236}">
                  <a16:creationId xmlns:a16="http://schemas.microsoft.com/office/drawing/2014/main" id="{7889219C-F1A4-4E4A-96FA-C87FB3FBC8DE}"/>
                </a:ext>
              </a:extLst>
            </p:cNvPr>
            <p:cNvSpPr/>
            <p:nvPr/>
          </p:nvSpPr>
          <p:spPr>
            <a:xfrm rot="19298708">
              <a:off x="3089061" y="1151520"/>
              <a:ext cx="3075849" cy="2687280"/>
            </a:xfrm>
            <a:custGeom>
              <a:avLst/>
              <a:gdLst>
                <a:gd name="connsiteX0" fmla="*/ 1591330 w 2868295"/>
                <a:gd name="connsiteY0" fmla="*/ 2890509 h 2259693"/>
                <a:gd name="connsiteX1" fmla="*/ 1259943 w 2868295"/>
                <a:gd name="connsiteY1" fmla="*/ 2251327 h 2259693"/>
                <a:gd name="connsiteX2" fmla="*/ 1295 w 2868295"/>
                <a:gd name="connsiteY2" fmla="*/ 1081837 h 2259693"/>
                <a:gd name="connsiteX3" fmla="*/ 1335703 w 2868295"/>
                <a:gd name="connsiteY3" fmla="*/ 2664 h 2259693"/>
                <a:gd name="connsiteX4" fmla="*/ 2819573 w 2868295"/>
                <a:gd name="connsiteY4" fmla="*/ 837846 h 2259693"/>
                <a:gd name="connsiteX5" fmla="*/ 1805891 w 2868295"/>
                <a:gd name="connsiteY5" fmla="*/ 2221076 h 2259693"/>
                <a:gd name="connsiteX6" fmla="*/ 1591330 w 2868295"/>
                <a:gd name="connsiteY6" fmla="*/ 2890509 h 2259693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670" h="2890536">
                  <a:moveTo>
                    <a:pt x="1591350" y="2890536"/>
                  </a:moveTo>
                  <a:cubicBezTo>
                    <a:pt x="1538945" y="2546846"/>
                    <a:pt x="1530082" y="2377329"/>
                    <a:pt x="1259963" y="2251354"/>
                  </a:cubicBezTo>
                  <a:cubicBezTo>
                    <a:pt x="517482" y="2179772"/>
                    <a:pt x="-30470" y="1670635"/>
                    <a:pt x="1315" y="1081864"/>
                  </a:cubicBezTo>
                  <a:cubicBezTo>
                    <a:pt x="32354" y="506906"/>
                    <a:pt x="606975" y="42194"/>
                    <a:pt x="1335723" y="2691"/>
                  </a:cubicBezTo>
                  <a:cubicBezTo>
                    <a:pt x="2020262" y="-34415"/>
                    <a:pt x="2642261" y="315671"/>
                    <a:pt x="2819593" y="837873"/>
                  </a:cubicBezTo>
                  <a:cubicBezTo>
                    <a:pt x="3024179" y="1440333"/>
                    <a:pt x="2570468" y="2059448"/>
                    <a:pt x="1805911" y="2221103"/>
                  </a:cubicBezTo>
                  <a:cubicBezTo>
                    <a:pt x="1734391" y="2444247"/>
                    <a:pt x="1749956" y="2667392"/>
                    <a:pt x="1591350" y="2890536"/>
                  </a:cubicBezTo>
                  <a:close/>
                </a:path>
              </a:pathLst>
            </a:custGeom>
            <a:solidFill>
              <a:srgbClr val="F9382F">
                <a:alpha val="66000"/>
              </a:srgbClr>
            </a:solidFill>
            <a:ln>
              <a:solidFill>
                <a:srgbClr val="F93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13">
              <a:extLst>
                <a:ext uri="{FF2B5EF4-FFF2-40B4-BE49-F238E27FC236}">
                  <a16:creationId xmlns:a16="http://schemas.microsoft.com/office/drawing/2014/main" id="{CBC34687-687D-4B2D-92A0-ADC6F7C3A9C8}"/>
                </a:ext>
              </a:extLst>
            </p:cNvPr>
            <p:cNvSpPr txBox="1"/>
            <p:nvPr/>
          </p:nvSpPr>
          <p:spPr>
            <a:xfrm>
              <a:off x="3763941" y="1274197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  <p:sp>
          <p:nvSpPr>
            <p:cNvPr id="97" name="TextBox 14">
              <a:extLst>
                <a:ext uri="{FF2B5EF4-FFF2-40B4-BE49-F238E27FC236}">
                  <a16:creationId xmlns:a16="http://schemas.microsoft.com/office/drawing/2014/main" id="{8D91FD04-AFB9-48BA-8214-45211DA8F417}"/>
                </a:ext>
              </a:extLst>
            </p:cNvPr>
            <p:cNvSpPr txBox="1"/>
            <p:nvPr/>
          </p:nvSpPr>
          <p:spPr>
            <a:xfrm>
              <a:off x="3418328" y="2098186"/>
              <a:ext cx="200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8" name="TextBox 15">
              <a:extLst>
                <a:ext uri="{FF2B5EF4-FFF2-40B4-BE49-F238E27FC236}">
                  <a16:creationId xmlns:a16="http://schemas.microsoft.com/office/drawing/2014/main" id="{88A5B93C-4888-4AF2-8718-DD29C9665E4B}"/>
                </a:ext>
              </a:extLst>
            </p:cNvPr>
            <p:cNvSpPr txBox="1"/>
            <p:nvPr/>
          </p:nvSpPr>
          <p:spPr>
            <a:xfrm>
              <a:off x="3418327" y="1727613"/>
              <a:ext cx="23878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الصفات المكتسبة </a:t>
              </a:r>
              <a:r>
                <a:rPr lang="ar-SY" sz="2000" b="1" dirty="0">
                  <a:solidFill>
                    <a:schemeClr val="bg1"/>
                  </a:solidFill>
                </a:rPr>
                <a:t>لا تورَّث بل  تكتسب بالتدريب والممارسة.</a:t>
              </a:r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99" name="Group 5">
            <a:extLst>
              <a:ext uri="{FF2B5EF4-FFF2-40B4-BE49-F238E27FC236}">
                <a16:creationId xmlns:a16="http://schemas.microsoft.com/office/drawing/2014/main" id="{96E169B1-EBF6-475C-9F3E-84E5100B6086}"/>
              </a:ext>
            </a:extLst>
          </p:cNvPr>
          <p:cNvGrpSpPr/>
          <p:nvPr/>
        </p:nvGrpSpPr>
        <p:grpSpPr>
          <a:xfrm>
            <a:off x="7706815" y="215255"/>
            <a:ext cx="3057843" cy="3027198"/>
            <a:chOff x="5303318" y="30068"/>
            <a:chExt cx="3057843" cy="3027198"/>
          </a:xfrm>
        </p:grpSpPr>
        <p:sp>
          <p:nvSpPr>
            <p:cNvPr id="100" name="Speech Bubble: Oval 2">
              <a:extLst>
                <a:ext uri="{FF2B5EF4-FFF2-40B4-BE49-F238E27FC236}">
                  <a16:creationId xmlns:a16="http://schemas.microsoft.com/office/drawing/2014/main" id="{16A3AC24-A077-4458-B12B-B76C42B7E9E8}"/>
                </a:ext>
              </a:extLst>
            </p:cNvPr>
            <p:cNvSpPr/>
            <p:nvPr/>
          </p:nvSpPr>
          <p:spPr>
            <a:xfrm rot="920002">
              <a:off x="5303318" y="43378"/>
              <a:ext cx="3057843" cy="3013888"/>
            </a:xfrm>
            <a:custGeom>
              <a:avLst/>
              <a:gdLst>
                <a:gd name="connsiteX0" fmla="*/ 1591330 w 2868295"/>
                <a:gd name="connsiteY0" fmla="*/ 2890509 h 2259693"/>
                <a:gd name="connsiteX1" fmla="*/ 1259943 w 2868295"/>
                <a:gd name="connsiteY1" fmla="*/ 2251327 h 2259693"/>
                <a:gd name="connsiteX2" fmla="*/ 1295 w 2868295"/>
                <a:gd name="connsiteY2" fmla="*/ 1081837 h 2259693"/>
                <a:gd name="connsiteX3" fmla="*/ 1335703 w 2868295"/>
                <a:gd name="connsiteY3" fmla="*/ 2664 h 2259693"/>
                <a:gd name="connsiteX4" fmla="*/ 2819573 w 2868295"/>
                <a:gd name="connsiteY4" fmla="*/ 837846 h 2259693"/>
                <a:gd name="connsiteX5" fmla="*/ 1805891 w 2868295"/>
                <a:gd name="connsiteY5" fmla="*/ 2221076 h 2259693"/>
                <a:gd name="connsiteX6" fmla="*/ 1591330 w 2868295"/>
                <a:gd name="connsiteY6" fmla="*/ 2890509 h 2259693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670" h="2890536">
                  <a:moveTo>
                    <a:pt x="1591350" y="2890536"/>
                  </a:moveTo>
                  <a:cubicBezTo>
                    <a:pt x="1538945" y="2546846"/>
                    <a:pt x="1530082" y="2377329"/>
                    <a:pt x="1259963" y="2251354"/>
                  </a:cubicBezTo>
                  <a:cubicBezTo>
                    <a:pt x="517482" y="2179772"/>
                    <a:pt x="-30470" y="1670635"/>
                    <a:pt x="1315" y="1081864"/>
                  </a:cubicBezTo>
                  <a:cubicBezTo>
                    <a:pt x="32354" y="506906"/>
                    <a:pt x="606975" y="42194"/>
                    <a:pt x="1335723" y="2691"/>
                  </a:cubicBezTo>
                  <a:cubicBezTo>
                    <a:pt x="2020262" y="-34415"/>
                    <a:pt x="2642261" y="315671"/>
                    <a:pt x="2819593" y="837873"/>
                  </a:cubicBezTo>
                  <a:cubicBezTo>
                    <a:pt x="3024179" y="1440333"/>
                    <a:pt x="2570468" y="2059448"/>
                    <a:pt x="1805911" y="2221103"/>
                  </a:cubicBezTo>
                  <a:cubicBezTo>
                    <a:pt x="1734391" y="2444247"/>
                    <a:pt x="1749956" y="2667392"/>
                    <a:pt x="1591350" y="2890536"/>
                  </a:cubicBezTo>
                  <a:close/>
                </a:path>
              </a:pathLst>
            </a:custGeom>
            <a:solidFill>
              <a:srgbClr val="3FC295">
                <a:alpha val="74000"/>
              </a:srgbClr>
            </a:solidFill>
            <a:ln>
              <a:solidFill>
                <a:srgbClr val="3FC2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6">
              <a:extLst>
                <a:ext uri="{FF2B5EF4-FFF2-40B4-BE49-F238E27FC236}">
                  <a16:creationId xmlns:a16="http://schemas.microsoft.com/office/drawing/2014/main" id="{622DFE07-5B33-45FC-93B2-F10A52320DF2}"/>
                </a:ext>
              </a:extLst>
            </p:cNvPr>
            <p:cNvSpPr txBox="1"/>
            <p:nvPr/>
          </p:nvSpPr>
          <p:spPr>
            <a:xfrm>
              <a:off x="6485622" y="30068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</a:p>
          </p:txBody>
        </p:sp>
        <p:sp>
          <p:nvSpPr>
            <p:cNvPr id="102" name="TextBox 17">
              <a:extLst>
                <a:ext uri="{FF2B5EF4-FFF2-40B4-BE49-F238E27FC236}">
                  <a16:creationId xmlns:a16="http://schemas.microsoft.com/office/drawing/2014/main" id="{B3CA0DE1-F804-429A-8C64-64CA2F8EC73F}"/>
                </a:ext>
              </a:extLst>
            </p:cNvPr>
            <p:cNvSpPr txBox="1"/>
            <p:nvPr/>
          </p:nvSpPr>
          <p:spPr>
            <a:xfrm>
              <a:off x="5655813" y="651165"/>
              <a:ext cx="200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03" name="TextBox 18">
              <a:extLst>
                <a:ext uri="{FF2B5EF4-FFF2-40B4-BE49-F238E27FC236}">
                  <a16:creationId xmlns:a16="http://schemas.microsoft.com/office/drawing/2014/main" id="{5E093C51-5F40-4FDC-ACFB-7AB137E07CC0}"/>
                </a:ext>
              </a:extLst>
            </p:cNvPr>
            <p:cNvSpPr txBox="1"/>
            <p:nvPr/>
          </p:nvSpPr>
          <p:spPr>
            <a:xfrm>
              <a:off x="5509914" y="534659"/>
              <a:ext cx="2731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جميع الكائنات الحية تمتلك الصفات الوراثية الخاصة بكل نوع منها.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04" name="Group 25">
            <a:extLst>
              <a:ext uri="{FF2B5EF4-FFF2-40B4-BE49-F238E27FC236}">
                <a16:creationId xmlns:a16="http://schemas.microsoft.com/office/drawing/2014/main" id="{44844D4F-37C5-48E9-8647-939B33B03279}"/>
              </a:ext>
            </a:extLst>
          </p:cNvPr>
          <p:cNvGrpSpPr/>
          <p:nvPr/>
        </p:nvGrpSpPr>
        <p:grpSpPr>
          <a:xfrm>
            <a:off x="9337440" y="1671761"/>
            <a:ext cx="2442241" cy="2412568"/>
            <a:chOff x="6933943" y="1486574"/>
            <a:chExt cx="2442241" cy="2412568"/>
          </a:xfrm>
        </p:grpSpPr>
        <p:sp>
          <p:nvSpPr>
            <p:cNvPr id="105" name="Speech Bubble: Oval 2">
              <a:extLst>
                <a:ext uri="{FF2B5EF4-FFF2-40B4-BE49-F238E27FC236}">
                  <a16:creationId xmlns:a16="http://schemas.microsoft.com/office/drawing/2014/main" id="{0C97623C-B2AF-42D1-BF45-8821609C4503}"/>
                </a:ext>
              </a:extLst>
            </p:cNvPr>
            <p:cNvSpPr/>
            <p:nvPr/>
          </p:nvSpPr>
          <p:spPr>
            <a:xfrm rot="3675088">
              <a:off x="6999199" y="1522156"/>
              <a:ext cx="2311730" cy="2442241"/>
            </a:xfrm>
            <a:custGeom>
              <a:avLst/>
              <a:gdLst>
                <a:gd name="connsiteX0" fmla="*/ 1591330 w 2868295"/>
                <a:gd name="connsiteY0" fmla="*/ 2890509 h 2259693"/>
                <a:gd name="connsiteX1" fmla="*/ 1259943 w 2868295"/>
                <a:gd name="connsiteY1" fmla="*/ 2251327 h 2259693"/>
                <a:gd name="connsiteX2" fmla="*/ 1295 w 2868295"/>
                <a:gd name="connsiteY2" fmla="*/ 1081837 h 2259693"/>
                <a:gd name="connsiteX3" fmla="*/ 1335703 w 2868295"/>
                <a:gd name="connsiteY3" fmla="*/ 2664 h 2259693"/>
                <a:gd name="connsiteX4" fmla="*/ 2819573 w 2868295"/>
                <a:gd name="connsiteY4" fmla="*/ 837846 h 2259693"/>
                <a:gd name="connsiteX5" fmla="*/ 1805891 w 2868295"/>
                <a:gd name="connsiteY5" fmla="*/ 2221076 h 2259693"/>
                <a:gd name="connsiteX6" fmla="*/ 1591330 w 2868295"/>
                <a:gd name="connsiteY6" fmla="*/ 2890509 h 2259693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670" h="2890536">
                  <a:moveTo>
                    <a:pt x="1591350" y="2890536"/>
                  </a:moveTo>
                  <a:cubicBezTo>
                    <a:pt x="1538945" y="2546846"/>
                    <a:pt x="1530082" y="2377329"/>
                    <a:pt x="1259963" y="2251354"/>
                  </a:cubicBezTo>
                  <a:cubicBezTo>
                    <a:pt x="517482" y="2179772"/>
                    <a:pt x="-30470" y="1670635"/>
                    <a:pt x="1315" y="1081864"/>
                  </a:cubicBezTo>
                  <a:cubicBezTo>
                    <a:pt x="32354" y="506906"/>
                    <a:pt x="606975" y="42194"/>
                    <a:pt x="1335723" y="2691"/>
                  </a:cubicBezTo>
                  <a:cubicBezTo>
                    <a:pt x="2020262" y="-34415"/>
                    <a:pt x="2642261" y="315671"/>
                    <a:pt x="2819593" y="837873"/>
                  </a:cubicBezTo>
                  <a:cubicBezTo>
                    <a:pt x="3024179" y="1440333"/>
                    <a:pt x="2570468" y="2059448"/>
                    <a:pt x="1805911" y="2221103"/>
                  </a:cubicBezTo>
                  <a:cubicBezTo>
                    <a:pt x="1734391" y="2444247"/>
                    <a:pt x="1749956" y="2667392"/>
                    <a:pt x="1591350" y="2890536"/>
                  </a:cubicBezTo>
                  <a:close/>
                </a:path>
              </a:pathLst>
            </a:custGeom>
            <a:solidFill>
              <a:srgbClr val="F78811">
                <a:alpha val="56000"/>
              </a:srgbClr>
            </a:solidFill>
            <a:ln>
              <a:solidFill>
                <a:srgbClr val="F788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21">
              <a:extLst>
                <a:ext uri="{FF2B5EF4-FFF2-40B4-BE49-F238E27FC236}">
                  <a16:creationId xmlns:a16="http://schemas.microsoft.com/office/drawing/2014/main" id="{C61AA4F8-138B-410C-8D9F-8D2CEE17F398}"/>
                </a:ext>
              </a:extLst>
            </p:cNvPr>
            <p:cNvSpPr txBox="1"/>
            <p:nvPr/>
          </p:nvSpPr>
          <p:spPr>
            <a:xfrm>
              <a:off x="7368490" y="1837160"/>
              <a:ext cx="198986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الصفة الوراثية التي تطغى وتظهر في جميع أفراد الجيل الأول  تسمى الصفة السائدة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07" name="TextBox 22">
              <a:extLst>
                <a:ext uri="{FF2B5EF4-FFF2-40B4-BE49-F238E27FC236}">
                  <a16:creationId xmlns:a16="http://schemas.microsoft.com/office/drawing/2014/main" id="{D00F5915-4E65-46A4-AC73-3EC8F9316113}"/>
                </a:ext>
              </a:extLst>
            </p:cNvPr>
            <p:cNvSpPr txBox="1"/>
            <p:nvPr/>
          </p:nvSpPr>
          <p:spPr>
            <a:xfrm>
              <a:off x="8026920" y="1486574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4</a:t>
              </a:r>
            </a:p>
          </p:txBody>
        </p:sp>
        <p:sp>
          <p:nvSpPr>
            <p:cNvPr id="108" name="TextBox 23">
              <a:extLst>
                <a:ext uri="{FF2B5EF4-FFF2-40B4-BE49-F238E27FC236}">
                  <a16:creationId xmlns:a16="http://schemas.microsoft.com/office/drawing/2014/main" id="{B11F2032-2168-46F7-829E-B5C32E79674A}"/>
                </a:ext>
              </a:extLst>
            </p:cNvPr>
            <p:cNvSpPr txBox="1"/>
            <p:nvPr/>
          </p:nvSpPr>
          <p:spPr>
            <a:xfrm>
              <a:off x="7097821" y="2167973"/>
              <a:ext cx="18345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09" name="Group 26">
            <a:extLst>
              <a:ext uri="{FF2B5EF4-FFF2-40B4-BE49-F238E27FC236}">
                <a16:creationId xmlns:a16="http://schemas.microsoft.com/office/drawing/2014/main" id="{F75252E5-1EB8-4555-9978-522925F6A0F0}"/>
              </a:ext>
            </a:extLst>
          </p:cNvPr>
          <p:cNvGrpSpPr/>
          <p:nvPr/>
        </p:nvGrpSpPr>
        <p:grpSpPr>
          <a:xfrm>
            <a:off x="9813534" y="3464629"/>
            <a:ext cx="2201851" cy="2021541"/>
            <a:chOff x="7410037" y="3279442"/>
            <a:chExt cx="2201851" cy="2021541"/>
          </a:xfrm>
        </p:grpSpPr>
        <p:sp>
          <p:nvSpPr>
            <p:cNvPr id="110" name="Speech Bubble: Oval 6">
              <a:extLst>
                <a:ext uri="{FF2B5EF4-FFF2-40B4-BE49-F238E27FC236}">
                  <a16:creationId xmlns:a16="http://schemas.microsoft.com/office/drawing/2014/main" id="{F45F9DE8-0A1A-454E-9105-9A3D8032CCC6}"/>
                </a:ext>
              </a:extLst>
            </p:cNvPr>
            <p:cNvSpPr/>
            <p:nvPr/>
          </p:nvSpPr>
          <p:spPr>
            <a:xfrm rot="20407364">
              <a:off x="7410037" y="3367779"/>
              <a:ext cx="2201851" cy="1933204"/>
            </a:xfrm>
            <a:custGeom>
              <a:avLst/>
              <a:gdLst>
                <a:gd name="connsiteX0" fmla="*/ -638117 w 1866003"/>
                <a:gd name="connsiteY0" fmla="*/ 1019102 h 2336800"/>
                <a:gd name="connsiteX1" fmla="*/ 33237 w 1866003"/>
                <a:gd name="connsiteY1" fmla="*/ 859316 h 2336800"/>
                <a:gd name="connsiteX2" fmla="*/ 1175665 w 1866003"/>
                <a:gd name="connsiteY2" fmla="*/ 40211 h 2336800"/>
                <a:gd name="connsiteX3" fmla="*/ 1863436 w 1866003"/>
                <a:gd name="connsiteY3" fmla="*/ 1255030 h 2336800"/>
                <a:gd name="connsiteX4" fmla="*/ 963588 w 1866003"/>
                <a:gd name="connsiteY4" fmla="*/ 2336173 h 2336800"/>
                <a:gd name="connsiteX5" fmla="*/ 6297 w 1866003"/>
                <a:gd name="connsiteY5" fmla="*/ 1303922 h 2336800"/>
                <a:gd name="connsiteX6" fmla="*/ -638117 w 1866003"/>
                <a:gd name="connsiteY6" fmla="*/ 1019102 h 2336800"/>
                <a:gd name="connsiteX0" fmla="*/ 0 w 2504145"/>
                <a:gd name="connsiteY0" fmla="*/ 1019388 h 2337706"/>
                <a:gd name="connsiteX1" fmla="*/ 671354 w 2504145"/>
                <a:gd name="connsiteY1" fmla="*/ 859602 h 2337706"/>
                <a:gd name="connsiteX2" fmla="*/ 1813782 w 2504145"/>
                <a:gd name="connsiteY2" fmla="*/ 40497 h 2337706"/>
                <a:gd name="connsiteX3" fmla="*/ 2501553 w 2504145"/>
                <a:gd name="connsiteY3" fmla="*/ 1255316 h 2337706"/>
                <a:gd name="connsiteX4" fmla="*/ 1601705 w 2504145"/>
                <a:gd name="connsiteY4" fmla="*/ 2336459 h 2337706"/>
                <a:gd name="connsiteX5" fmla="*/ 615385 w 2504145"/>
                <a:gd name="connsiteY5" fmla="*/ 1536436 h 2337706"/>
                <a:gd name="connsiteX6" fmla="*/ 0 w 2504145"/>
                <a:gd name="connsiteY6" fmla="*/ 1019388 h 2337706"/>
                <a:gd name="connsiteX0" fmla="*/ 0 w 2504145"/>
                <a:gd name="connsiteY0" fmla="*/ 1019388 h 2337706"/>
                <a:gd name="connsiteX1" fmla="*/ 671354 w 2504145"/>
                <a:gd name="connsiteY1" fmla="*/ 859602 h 2337706"/>
                <a:gd name="connsiteX2" fmla="*/ 1813782 w 2504145"/>
                <a:gd name="connsiteY2" fmla="*/ 40497 h 2337706"/>
                <a:gd name="connsiteX3" fmla="*/ 2501553 w 2504145"/>
                <a:gd name="connsiteY3" fmla="*/ 1255316 h 2337706"/>
                <a:gd name="connsiteX4" fmla="*/ 1601705 w 2504145"/>
                <a:gd name="connsiteY4" fmla="*/ 2336459 h 2337706"/>
                <a:gd name="connsiteX5" fmla="*/ 615385 w 2504145"/>
                <a:gd name="connsiteY5" fmla="*/ 1536436 h 2337706"/>
                <a:gd name="connsiteX6" fmla="*/ 0 w 2504145"/>
                <a:gd name="connsiteY6" fmla="*/ 1019388 h 233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4145" h="2337706">
                  <a:moveTo>
                    <a:pt x="0" y="1019388"/>
                  </a:moveTo>
                  <a:cubicBezTo>
                    <a:pt x="223785" y="966126"/>
                    <a:pt x="491111" y="1377322"/>
                    <a:pt x="671354" y="859602"/>
                  </a:cubicBezTo>
                  <a:cubicBezTo>
                    <a:pt x="807221" y="239327"/>
                    <a:pt x="1317853" y="-126789"/>
                    <a:pt x="1813782" y="40497"/>
                  </a:cubicBezTo>
                  <a:cubicBezTo>
                    <a:pt x="2246099" y="186325"/>
                    <a:pt x="2534749" y="696171"/>
                    <a:pt x="2501553" y="1255316"/>
                  </a:cubicBezTo>
                  <a:cubicBezTo>
                    <a:pt x="2466208" y="1850663"/>
                    <a:pt x="2078163" y="2316888"/>
                    <a:pt x="1601705" y="2336459"/>
                  </a:cubicBezTo>
                  <a:cubicBezTo>
                    <a:pt x="1116837" y="2356375"/>
                    <a:pt x="671654" y="2139863"/>
                    <a:pt x="615385" y="1536436"/>
                  </a:cubicBezTo>
                  <a:lnTo>
                    <a:pt x="0" y="1019388"/>
                  </a:lnTo>
                  <a:close/>
                </a:path>
              </a:pathLst>
            </a:custGeom>
            <a:solidFill>
              <a:srgbClr val="A43940">
                <a:alpha val="68000"/>
              </a:srgbClr>
            </a:solidFill>
            <a:ln>
              <a:solidFill>
                <a:srgbClr val="A439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9">
              <a:extLst>
                <a:ext uri="{FF2B5EF4-FFF2-40B4-BE49-F238E27FC236}">
                  <a16:creationId xmlns:a16="http://schemas.microsoft.com/office/drawing/2014/main" id="{ABB31FA8-3745-45DE-9C0E-6AE5EAF9F404}"/>
                </a:ext>
              </a:extLst>
            </p:cNvPr>
            <p:cNvSpPr txBox="1"/>
            <p:nvPr/>
          </p:nvSpPr>
          <p:spPr>
            <a:xfrm>
              <a:off x="8299692" y="3279442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5</a:t>
              </a:r>
            </a:p>
          </p:txBody>
        </p:sp>
        <p:sp>
          <p:nvSpPr>
            <p:cNvPr id="112" name="TextBox 20">
              <a:extLst>
                <a:ext uri="{FF2B5EF4-FFF2-40B4-BE49-F238E27FC236}">
                  <a16:creationId xmlns:a16="http://schemas.microsoft.com/office/drawing/2014/main" id="{89CFCEA6-AA21-4BFE-89D1-20846D32B128}"/>
                </a:ext>
              </a:extLst>
            </p:cNvPr>
            <p:cNvSpPr txBox="1"/>
            <p:nvPr/>
          </p:nvSpPr>
          <p:spPr>
            <a:xfrm>
              <a:off x="7512512" y="3781873"/>
              <a:ext cx="18345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15" name="TextBox 24">
              <a:extLst>
                <a:ext uri="{FF2B5EF4-FFF2-40B4-BE49-F238E27FC236}">
                  <a16:creationId xmlns:a16="http://schemas.microsoft.com/office/drawing/2014/main" id="{57D919F0-B922-452E-9527-55132766A970}"/>
                </a:ext>
              </a:extLst>
            </p:cNvPr>
            <p:cNvSpPr txBox="1"/>
            <p:nvPr/>
          </p:nvSpPr>
          <p:spPr>
            <a:xfrm>
              <a:off x="7785532" y="3715880"/>
              <a:ext cx="1705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والصفة المقابلة التي تختفي في الجيل الأول  تسمى الصفة المتنحية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31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43" y="2808085"/>
            <a:ext cx="731610" cy="776495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730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471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5199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623" y="1492272"/>
            <a:ext cx="2748179" cy="1515931"/>
            <a:chOff x="433987" y="1526310"/>
            <a:chExt cx="2748179" cy="151593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118320" y="1675562"/>
              <a:ext cx="1461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الوراثة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15451" y="2195561"/>
              <a:ext cx="2385250" cy="846680"/>
              <a:chOff x="3127090" y="5653352"/>
              <a:chExt cx="2385250" cy="84668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27090" y="5822924"/>
                <a:ext cx="238525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الوراثة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471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4" name="Group 7">
            <a:extLst>
              <a:ext uri="{FF2B5EF4-FFF2-40B4-BE49-F238E27FC236}">
                <a16:creationId xmlns:a16="http://schemas.microsoft.com/office/drawing/2014/main" id="{9353EB94-B371-439C-8C73-ADD34402992C}"/>
              </a:ext>
            </a:extLst>
          </p:cNvPr>
          <p:cNvGrpSpPr/>
          <p:nvPr/>
        </p:nvGrpSpPr>
        <p:grpSpPr>
          <a:xfrm>
            <a:off x="9624271" y="929900"/>
            <a:ext cx="1422400" cy="2066847"/>
            <a:chOff x="9250861" y="921656"/>
            <a:chExt cx="1422400" cy="2066847"/>
          </a:xfrm>
        </p:grpSpPr>
        <p:sp>
          <p:nvSpPr>
            <p:cNvPr id="75" name="Freeform: Shape 55">
              <a:extLst>
                <a:ext uri="{FF2B5EF4-FFF2-40B4-BE49-F238E27FC236}">
                  <a16:creationId xmlns:a16="http://schemas.microsoft.com/office/drawing/2014/main" id="{95804B60-E38D-49BC-8086-5720E84430A1}"/>
                </a:ext>
              </a:extLst>
            </p:cNvPr>
            <p:cNvSpPr/>
            <p:nvPr/>
          </p:nvSpPr>
          <p:spPr>
            <a:xfrm>
              <a:off x="9250861" y="921656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Arrow: Chevron 65">
              <a:extLst>
                <a:ext uri="{FF2B5EF4-FFF2-40B4-BE49-F238E27FC236}">
                  <a16:creationId xmlns:a16="http://schemas.microsoft.com/office/drawing/2014/main" id="{664F5E39-5F2C-405F-88BD-5F547F783545}"/>
                </a:ext>
              </a:extLst>
            </p:cNvPr>
            <p:cNvSpPr/>
            <p:nvPr/>
          </p:nvSpPr>
          <p:spPr>
            <a:xfrm rot="5400000">
              <a:off x="9929402" y="2704034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6">
            <a:extLst>
              <a:ext uri="{FF2B5EF4-FFF2-40B4-BE49-F238E27FC236}">
                <a16:creationId xmlns:a16="http://schemas.microsoft.com/office/drawing/2014/main" id="{B91FFAF1-488D-41D5-A35F-DC25DF4D3CC4}"/>
              </a:ext>
            </a:extLst>
          </p:cNvPr>
          <p:cNvGrpSpPr/>
          <p:nvPr/>
        </p:nvGrpSpPr>
        <p:grpSpPr>
          <a:xfrm>
            <a:off x="6903508" y="933529"/>
            <a:ext cx="1422400" cy="2066847"/>
            <a:chOff x="6530098" y="925285"/>
            <a:chExt cx="1422400" cy="2066847"/>
          </a:xfrm>
        </p:grpSpPr>
        <p:sp>
          <p:nvSpPr>
            <p:cNvPr id="78" name="Freeform: Shape 41">
              <a:extLst>
                <a:ext uri="{FF2B5EF4-FFF2-40B4-BE49-F238E27FC236}">
                  <a16:creationId xmlns:a16="http://schemas.microsoft.com/office/drawing/2014/main" id="{7B96AF52-9D8D-4358-A825-48174974F715}"/>
                </a:ext>
              </a:extLst>
            </p:cNvPr>
            <p:cNvSpPr/>
            <p:nvPr/>
          </p:nvSpPr>
          <p:spPr>
            <a:xfrm>
              <a:off x="6530098" y="925285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Arrow: Chevron 51">
              <a:extLst>
                <a:ext uri="{FF2B5EF4-FFF2-40B4-BE49-F238E27FC236}">
                  <a16:creationId xmlns:a16="http://schemas.microsoft.com/office/drawing/2014/main" id="{09F3A126-787E-4B87-94A1-3E2B49974A46}"/>
                </a:ext>
              </a:extLst>
            </p:cNvPr>
            <p:cNvSpPr/>
            <p:nvPr/>
          </p:nvSpPr>
          <p:spPr>
            <a:xfrm rot="5400000">
              <a:off x="7208639" y="2707663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9900"/>
                </a:solidFill>
              </a:endParaRPr>
            </a:p>
          </p:txBody>
        </p:sp>
      </p:grpSp>
      <p:grpSp>
        <p:nvGrpSpPr>
          <p:cNvPr id="80" name="Group 5">
            <a:extLst>
              <a:ext uri="{FF2B5EF4-FFF2-40B4-BE49-F238E27FC236}">
                <a16:creationId xmlns:a16="http://schemas.microsoft.com/office/drawing/2014/main" id="{B12B68F3-88DF-4290-9603-35B93F2A19EE}"/>
              </a:ext>
            </a:extLst>
          </p:cNvPr>
          <p:cNvGrpSpPr/>
          <p:nvPr/>
        </p:nvGrpSpPr>
        <p:grpSpPr>
          <a:xfrm>
            <a:off x="4182745" y="937158"/>
            <a:ext cx="1422400" cy="2066847"/>
            <a:chOff x="3809335" y="928914"/>
            <a:chExt cx="1422400" cy="2066847"/>
          </a:xfrm>
        </p:grpSpPr>
        <p:sp>
          <p:nvSpPr>
            <p:cNvPr id="81" name="Freeform: Shape 27">
              <a:extLst>
                <a:ext uri="{FF2B5EF4-FFF2-40B4-BE49-F238E27FC236}">
                  <a16:creationId xmlns:a16="http://schemas.microsoft.com/office/drawing/2014/main" id="{2BEBF5AF-D23C-4498-94DE-EB30C54BB38D}"/>
                </a:ext>
              </a:extLst>
            </p:cNvPr>
            <p:cNvSpPr/>
            <p:nvPr/>
          </p:nvSpPr>
          <p:spPr>
            <a:xfrm>
              <a:off x="3809335" y="928914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0099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Arrow: Chevron 37">
              <a:extLst>
                <a:ext uri="{FF2B5EF4-FFF2-40B4-BE49-F238E27FC236}">
                  <a16:creationId xmlns:a16="http://schemas.microsoft.com/office/drawing/2014/main" id="{C6BFA98D-1C15-4D9F-821F-FAE4A2F62DC6}"/>
                </a:ext>
              </a:extLst>
            </p:cNvPr>
            <p:cNvSpPr/>
            <p:nvPr/>
          </p:nvSpPr>
          <p:spPr>
            <a:xfrm rot="5400000">
              <a:off x="4487876" y="2711292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3" name="Oval 73">
            <a:extLst>
              <a:ext uri="{FF2B5EF4-FFF2-40B4-BE49-F238E27FC236}">
                <a16:creationId xmlns:a16="http://schemas.microsoft.com/office/drawing/2014/main" id="{B2F59EDD-5778-476C-B52B-71031DD5A406}"/>
              </a:ext>
            </a:extLst>
          </p:cNvPr>
          <p:cNvSpPr/>
          <p:nvPr/>
        </p:nvSpPr>
        <p:spPr>
          <a:xfrm>
            <a:off x="3874572" y="1370400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74">
            <a:extLst>
              <a:ext uri="{FF2B5EF4-FFF2-40B4-BE49-F238E27FC236}">
                <a16:creationId xmlns:a16="http://schemas.microsoft.com/office/drawing/2014/main" id="{A82B992C-9668-42C5-AD57-ECE913A8F0AC}"/>
              </a:ext>
            </a:extLst>
          </p:cNvPr>
          <p:cNvSpPr/>
          <p:nvPr/>
        </p:nvSpPr>
        <p:spPr>
          <a:xfrm>
            <a:off x="3757203" y="1500885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69">
            <a:extLst>
              <a:ext uri="{FF2B5EF4-FFF2-40B4-BE49-F238E27FC236}">
                <a16:creationId xmlns:a16="http://schemas.microsoft.com/office/drawing/2014/main" id="{13B19139-FFD0-450E-9737-7730392CE127}"/>
              </a:ext>
            </a:extLst>
          </p:cNvPr>
          <p:cNvGrpSpPr/>
          <p:nvPr/>
        </p:nvGrpSpPr>
        <p:grpSpPr>
          <a:xfrm>
            <a:off x="4364173" y="1118586"/>
            <a:ext cx="1059543" cy="1059543"/>
            <a:chOff x="3990763" y="1110342"/>
            <a:chExt cx="1059543" cy="1059543"/>
          </a:xfrm>
        </p:grpSpPr>
        <p:sp>
          <p:nvSpPr>
            <p:cNvPr id="86" name="Oval 28">
              <a:extLst>
                <a:ext uri="{FF2B5EF4-FFF2-40B4-BE49-F238E27FC236}">
                  <a16:creationId xmlns:a16="http://schemas.microsoft.com/office/drawing/2014/main" id="{B1169BBE-B830-473B-8F11-D2C61C5F1BB9}"/>
                </a:ext>
              </a:extLst>
            </p:cNvPr>
            <p:cNvSpPr/>
            <p:nvPr/>
          </p:nvSpPr>
          <p:spPr>
            <a:xfrm>
              <a:off x="3990763" y="1110342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35">
              <a:extLst>
                <a:ext uri="{FF2B5EF4-FFF2-40B4-BE49-F238E27FC236}">
                  <a16:creationId xmlns:a16="http://schemas.microsoft.com/office/drawing/2014/main" id="{E252378D-95DB-493E-8A2B-E3A2D35DFFCF}"/>
                </a:ext>
              </a:extLst>
            </p:cNvPr>
            <p:cNvSpPr txBox="1"/>
            <p:nvPr/>
          </p:nvSpPr>
          <p:spPr>
            <a:xfrm>
              <a:off x="4048819" y="1148690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3399"/>
                  </a:solidFill>
                </a:rPr>
                <a:t>1</a:t>
              </a:r>
            </a:p>
          </p:txBody>
        </p:sp>
        <p:sp>
          <p:nvSpPr>
            <p:cNvPr id="88" name="TextBox 36">
              <a:extLst>
                <a:ext uri="{FF2B5EF4-FFF2-40B4-BE49-F238E27FC236}">
                  <a16:creationId xmlns:a16="http://schemas.microsoft.com/office/drawing/2014/main" id="{2DB18C78-0732-4AA7-84F3-7148F1C021A2}"/>
                </a:ext>
              </a:extLst>
            </p:cNvPr>
            <p:cNvSpPr txBox="1"/>
            <p:nvPr/>
          </p:nvSpPr>
          <p:spPr>
            <a:xfrm>
              <a:off x="3990763" y="1696131"/>
              <a:ext cx="1059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99CC"/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</p:grpSp>
      <p:sp>
        <p:nvSpPr>
          <p:cNvPr id="89" name="Oval 75">
            <a:extLst>
              <a:ext uri="{FF2B5EF4-FFF2-40B4-BE49-F238E27FC236}">
                <a16:creationId xmlns:a16="http://schemas.microsoft.com/office/drawing/2014/main" id="{B5BF5075-B9FB-496E-9C2A-1E9115D63C46}"/>
              </a:ext>
            </a:extLst>
          </p:cNvPr>
          <p:cNvSpPr/>
          <p:nvPr/>
        </p:nvSpPr>
        <p:spPr>
          <a:xfrm>
            <a:off x="6586189" y="1389266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76">
            <a:extLst>
              <a:ext uri="{FF2B5EF4-FFF2-40B4-BE49-F238E27FC236}">
                <a16:creationId xmlns:a16="http://schemas.microsoft.com/office/drawing/2014/main" id="{D04F79E3-6203-4B31-B113-415EEE3AE3E4}"/>
              </a:ext>
            </a:extLst>
          </p:cNvPr>
          <p:cNvSpPr/>
          <p:nvPr/>
        </p:nvSpPr>
        <p:spPr>
          <a:xfrm>
            <a:off x="6489848" y="1500885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79">
            <a:extLst>
              <a:ext uri="{FF2B5EF4-FFF2-40B4-BE49-F238E27FC236}">
                <a16:creationId xmlns:a16="http://schemas.microsoft.com/office/drawing/2014/main" id="{CC9A4010-8D93-499C-AA85-FB4F0CC18FA4}"/>
              </a:ext>
            </a:extLst>
          </p:cNvPr>
          <p:cNvGrpSpPr/>
          <p:nvPr/>
        </p:nvGrpSpPr>
        <p:grpSpPr>
          <a:xfrm>
            <a:off x="7084936" y="1114957"/>
            <a:ext cx="1059543" cy="1059543"/>
            <a:chOff x="6711526" y="1106713"/>
            <a:chExt cx="1059543" cy="1059543"/>
          </a:xfrm>
        </p:grpSpPr>
        <p:sp>
          <p:nvSpPr>
            <p:cNvPr id="92" name="Oval 42">
              <a:extLst>
                <a:ext uri="{FF2B5EF4-FFF2-40B4-BE49-F238E27FC236}">
                  <a16:creationId xmlns:a16="http://schemas.microsoft.com/office/drawing/2014/main" id="{61F1648D-FB8C-4857-9A15-AD0C307BF071}"/>
                </a:ext>
              </a:extLst>
            </p:cNvPr>
            <p:cNvSpPr/>
            <p:nvPr/>
          </p:nvSpPr>
          <p:spPr>
            <a:xfrm>
              <a:off x="6711526" y="1106713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49">
              <a:extLst>
                <a:ext uri="{FF2B5EF4-FFF2-40B4-BE49-F238E27FC236}">
                  <a16:creationId xmlns:a16="http://schemas.microsoft.com/office/drawing/2014/main" id="{005695CE-AD9B-4710-9E9A-1C9F63A0813C}"/>
                </a:ext>
              </a:extLst>
            </p:cNvPr>
            <p:cNvSpPr txBox="1"/>
            <p:nvPr/>
          </p:nvSpPr>
          <p:spPr>
            <a:xfrm>
              <a:off x="6769582" y="1145061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9900"/>
                  </a:solidFill>
                </a:rPr>
                <a:t>2</a:t>
              </a:r>
            </a:p>
          </p:txBody>
        </p:sp>
        <p:sp>
          <p:nvSpPr>
            <p:cNvPr id="98" name="TextBox 50">
              <a:extLst>
                <a:ext uri="{FF2B5EF4-FFF2-40B4-BE49-F238E27FC236}">
                  <a16:creationId xmlns:a16="http://schemas.microsoft.com/office/drawing/2014/main" id="{E060F52B-F6F4-4B6B-AE88-C5EBA479F261}"/>
                </a:ext>
              </a:extLst>
            </p:cNvPr>
            <p:cNvSpPr txBox="1"/>
            <p:nvPr/>
          </p:nvSpPr>
          <p:spPr>
            <a:xfrm>
              <a:off x="6711526" y="1692502"/>
              <a:ext cx="1059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CC00"/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</p:grpSp>
      <p:sp>
        <p:nvSpPr>
          <p:cNvPr id="99" name="Oval 77">
            <a:extLst>
              <a:ext uri="{FF2B5EF4-FFF2-40B4-BE49-F238E27FC236}">
                <a16:creationId xmlns:a16="http://schemas.microsoft.com/office/drawing/2014/main" id="{7E0ABB4A-5650-499C-9A01-736DBE9B7290}"/>
              </a:ext>
            </a:extLst>
          </p:cNvPr>
          <p:cNvSpPr/>
          <p:nvPr/>
        </p:nvSpPr>
        <p:spPr>
          <a:xfrm>
            <a:off x="9324092" y="1389266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78">
            <a:extLst>
              <a:ext uri="{FF2B5EF4-FFF2-40B4-BE49-F238E27FC236}">
                <a16:creationId xmlns:a16="http://schemas.microsoft.com/office/drawing/2014/main" id="{989B6962-C105-49E5-A0A9-8AACD0B70C4F}"/>
              </a:ext>
            </a:extLst>
          </p:cNvPr>
          <p:cNvSpPr/>
          <p:nvPr/>
        </p:nvSpPr>
        <p:spPr>
          <a:xfrm>
            <a:off x="9222493" y="1500885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80">
            <a:extLst>
              <a:ext uri="{FF2B5EF4-FFF2-40B4-BE49-F238E27FC236}">
                <a16:creationId xmlns:a16="http://schemas.microsoft.com/office/drawing/2014/main" id="{02D4E958-EBA5-44DD-B9AB-99E481326911}"/>
              </a:ext>
            </a:extLst>
          </p:cNvPr>
          <p:cNvGrpSpPr/>
          <p:nvPr/>
        </p:nvGrpSpPr>
        <p:grpSpPr>
          <a:xfrm>
            <a:off x="9805699" y="1111328"/>
            <a:ext cx="1059543" cy="1059543"/>
            <a:chOff x="9432289" y="1103084"/>
            <a:chExt cx="1059543" cy="1059543"/>
          </a:xfrm>
        </p:grpSpPr>
        <p:sp>
          <p:nvSpPr>
            <p:cNvPr id="105" name="Oval 56">
              <a:extLst>
                <a:ext uri="{FF2B5EF4-FFF2-40B4-BE49-F238E27FC236}">
                  <a16:creationId xmlns:a16="http://schemas.microsoft.com/office/drawing/2014/main" id="{D7968D7B-781B-44D4-A688-BC5C12C876A9}"/>
                </a:ext>
              </a:extLst>
            </p:cNvPr>
            <p:cNvSpPr/>
            <p:nvPr/>
          </p:nvSpPr>
          <p:spPr>
            <a:xfrm>
              <a:off x="9432289" y="1103084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63">
              <a:extLst>
                <a:ext uri="{FF2B5EF4-FFF2-40B4-BE49-F238E27FC236}">
                  <a16:creationId xmlns:a16="http://schemas.microsoft.com/office/drawing/2014/main" id="{65A658BB-92FF-4C47-B925-B3B03ED08F77}"/>
                </a:ext>
              </a:extLst>
            </p:cNvPr>
            <p:cNvSpPr txBox="1"/>
            <p:nvPr/>
          </p:nvSpPr>
          <p:spPr>
            <a:xfrm>
              <a:off x="9490345" y="1141432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6666"/>
                  </a:solidFill>
                </a:rPr>
                <a:t>3</a:t>
              </a:r>
            </a:p>
          </p:txBody>
        </p:sp>
        <p:sp>
          <p:nvSpPr>
            <p:cNvPr id="107" name="TextBox 64">
              <a:extLst>
                <a:ext uri="{FF2B5EF4-FFF2-40B4-BE49-F238E27FC236}">
                  <a16:creationId xmlns:a16="http://schemas.microsoft.com/office/drawing/2014/main" id="{2422CE69-A247-44B7-8C75-EF6026BB0F67}"/>
                </a:ext>
              </a:extLst>
            </p:cNvPr>
            <p:cNvSpPr txBox="1"/>
            <p:nvPr/>
          </p:nvSpPr>
          <p:spPr>
            <a:xfrm>
              <a:off x="9432289" y="1688873"/>
              <a:ext cx="1059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CC99"/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</p:grpSp>
      <p:grpSp>
        <p:nvGrpSpPr>
          <p:cNvPr id="108" name="Group 9">
            <a:extLst>
              <a:ext uri="{FF2B5EF4-FFF2-40B4-BE49-F238E27FC236}">
                <a16:creationId xmlns:a16="http://schemas.microsoft.com/office/drawing/2014/main" id="{0BEDE3DF-CA01-46D9-8637-6AE4781DBF47}"/>
              </a:ext>
            </a:extLst>
          </p:cNvPr>
          <p:cNvGrpSpPr/>
          <p:nvPr/>
        </p:nvGrpSpPr>
        <p:grpSpPr>
          <a:xfrm>
            <a:off x="3598028" y="3099787"/>
            <a:ext cx="2656401" cy="3709236"/>
            <a:chOff x="3598535" y="3091543"/>
            <a:chExt cx="2042526" cy="2852059"/>
          </a:xfrm>
        </p:grpSpPr>
        <p:grpSp>
          <p:nvGrpSpPr>
            <p:cNvPr id="109" name="Group 21">
              <a:extLst>
                <a:ext uri="{FF2B5EF4-FFF2-40B4-BE49-F238E27FC236}">
                  <a16:creationId xmlns:a16="http://schemas.microsoft.com/office/drawing/2014/main" id="{DCAC2619-7C65-4618-9C3A-B76C14D7DF6E}"/>
                </a:ext>
              </a:extLst>
            </p:cNvPr>
            <p:cNvGrpSpPr/>
            <p:nvPr/>
          </p:nvGrpSpPr>
          <p:grpSpPr>
            <a:xfrm>
              <a:off x="3809334" y="3158297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117" name="Rectangle: Top Corners Rounded 25">
                <a:extLst>
                  <a:ext uri="{FF2B5EF4-FFF2-40B4-BE49-F238E27FC236}">
                    <a16:creationId xmlns:a16="http://schemas.microsoft.com/office/drawing/2014/main" id="{1B3A62DE-263B-4E4B-A822-FE3EE21604BD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Isosceles Triangle 26">
                <a:extLst>
                  <a:ext uri="{FF2B5EF4-FFF2-40B4-BE49-F238E27FC236}">
                    <a16:creationId xmlns:a16="http://schemas.microsoft.com/office/drawing/2014/main" id="{24D08F50-CE23-40B2-B5F6-66E597225CE9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29">
              <a:extLst>
                <a:ext uri="{FF2B5EF4-FFF2-40B4-BE49-F238E27FC236}">
                  <a16:creationId xmlns:a16="http://schemas.microsoft.com/office/drawing/2014/main" id="{C8A65AE2-E7AF-4250-90B7-8B008FD9AD8A}"/>
                </a:ext>
              </a:extLst>
            </p:cNvPr>
            <p:cNvGrpSpPr/>
            <p:nvPr/>
          </p:nvGrpSpPr>
          <p:grpSpPr>
            <a:xfrm>
              <a:off x="3713006" y="3091543"/>
              <a:ext cx="1789228" cy="2706167"/>
              <a:chOff x="1171686" y="3037862"/>
              <a:chExt cx="1422400" cy="2706167"/>
            </a:xfrm>
            <a:solidFill>
              <a:schemeClr val="bg1"/>
            </a:solidFill>
          </p:grpSpPr>
          <p:sp>
            <p:nvSpPr>
              <p:cNvPr id="115" name="Rectangle: Top Corners Rounded 30">
                <a:extLst>
                  <a:ext uri="{FF2B5EF4-FFF2-40B4-BE49-F238E27FC236}">
                    <a16:creationId xmlns:a16="http://schemas.microsoft.com/office/drawing/2014/main" id="{4A71EFE4-80CC-49F0-AFFA-8A0A0534FE26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Isosceles Triangle 31">
                <a:extLst>
                  <a:ext uri="{FF2B5EF4-FFF2-40B4-BE49-F238E27FC236}">
                    <a16:creationId xmlns:a16="http://schemas.microsoft.com/office/drawing/2014/main" id="{28717C48-F018-489D-A518-BC85E8878E21}"/>
                  </a:ext>
                </a:extLst>
              </p:cNvPr>
              <p:cNvSpPr/>
              <p:nvPr/>
            </p:nvSpPr>
            <p:spPr>
              <a:xfrm>
                <a:off x="1171686" y="3037862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1" name="Freeform: Shape 32">
              <a:extLst>
                <a:ext uri="{FF2B5EF4-FFF2-40B4-BE49-F238E27FC236}">
                  <a16:creationId xmlns:a16="http://schemas.microsoft.com/office/drawing/2014/main" id="{54108DCB-FF27-43FC-A8EC-B2921F82FE86}"/>
                </a:ext>
              </a:extLst>
            </p:cNvPr>
            <p:cNvSpPr/>
            <p:nvPr/>
          </p:nvSpPr>
          <p:spPr>
            <a:xfrm>
              <a:off x="3713006" y="5175784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0099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TextBox 33">
              <a:extLst>
                <a:ext uri="{FF2B5EF4-FFF2-40B4-BE49-F238E27FC236}">
                  <a16:creationId xmlns:a16="http://schemas.microsoft.com/office/drawing/2014/main" id="{8F81D1C1-4157-409F-A247-71BA3ED5ED4E}"/>
                </a:ext>
              </a:extLst>
            </p:cNvPr>
            <p:cNvSpPr txBox="1"/>
            <p:nvPr/>
          </p:nvSpPr>
          <p:spPr>
            <a:xfrm>
              <a:off x="3761171" y="3544997"/>
              <a:ext cx="1789228" cy="23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0033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" name="TextBox 34">
              <a:extLst>
                <a:ext uri="{FF2B5EF4-FFF2-40B4-BE49-F238E27FC236}">
                  <a16:creationId xmlns:a16="http://schemas.microsoft.com/office/drawing/2014/main" id="{246F3FF5-2851-4CBA-A31B-FF23C0D44F9A}"/>
                </a:ext>
              </a:extLst>
            </p:cNvPr>
            <p:cNvSpPr txBox="1"/>
            <p:nvPr/>
          </p:nvSpPr>
          <p:spPr>
            <a:xfrm>
              <a:off x="3598535" y="3362346"/>
              <a:ext cx="1764490" cy="220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إذا حدث تزاوج بين فردين يحمل كل منهما صفة وراثية نقية مخالفة للصفة التي يحملها الفرد الآخر فإن الصفة السائدة تطغى على أفراد الجيل </a:t>
              </a:r>
            </a:p>
            <a:p>
              <a:pPr algn="r"/>
              <a:r>
                <a:rPr lang="ar-SY" sz="2000" b="1" dirty="0"/>
                <a:t>الأول وتختفي الصفة المتنحية</a:t>
              </a:r>
            </a:p>
            <a:p>
              <a:pPr algn="r"/>
              <a:endParaRPr lang="en-US" sz="2000" b="1" dirty="0"/>
            </a:p>
          </p:txBody>
        </p:sp>
        <p:pic>
          <p:nvPicPr>
            <p:cNvPr id="114" name="Graphic 66" descr="Trophy">
              <a:extLst>
                <a:ext uri="{FF2B5EF4-FFF2-40B4-BE49-F238E27FC236}">
                  <a16:creationId xmlns:a16="http://schemas.microsoft.com/office/drawing/2014/main" id="{ADF3EAA7-DA4C-4C75-9312-88D2540B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79019" y="5233812"/>
              <a:ext cx="457200" cy="457200"/>
            </a:xfrm>
            <a:prstGeom prst="rect">
              <a:avLst/>
            </a:prstGeom>
          </p:spPr>
        </p:pic>
      </p:grpSp>
      <p:grpSp>
        <p:nvGrpSpPr>
          <p:cNvPr id="119" name="Group 15">
            <a:extLst>
              <a:ext uri="{FF2B5EF4-FFF2-40B4-BE49-F238E27FC236}">
                <a16:creationId xmlns:a16="http://schemas.microsoft.com/office/drawing/2014/main" id="{FF2C9A5D-B2A1-4AB2-A90A-4C9D413F2A8D}"/>
              </a:ext>
            </a:extLst>
          </p:cNvPr>
          <p:cNvGrpSpPr/>
          <p:nvPr/>
        </p:nvGrpSpPr>
        <p:grpSpPr>
          <a:xfrm>
            <a:off x="6357258" y="3096157"/>
            <a:ext cx="2660820" cy="3698387"/>
            <a:chOff x="6309898" y="3087914"/>
            <a:chExt cx="2051926" cy="2852059"/>
          </a:xfrm>
        </p:grpSpPr>
        <p:grpSp>
          <p:nvGrpSpPr>
            <p:cNvPr id="120" name="Group 38">
              <a:extLst>
                <a:ext uri="{FF2B5EF4-FFF2-40B4-BE49-F238E27FC236}">
                  <a16:creationId xmlns:a16="http://schemas.microsoft.com/office/drawing/2014/main" id="{A6907DB2-0C1E-47B4-B7AC-00A91E44AA76}"/>
                </a:ext>
              </a:extLst>
            </p:cNvPr>
            <p:cNvGrpSpPr/>
            <p:nvPr/>
          </p:nvGrpSpPr>
          <p:grpSpPr>
            <a:xfrm>
              <a:off x="6530097" y="3154668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128" name="Rectangle: Top Corners Rounded 39">
                <a:extLst>
                  <a:ext uri="{FF2B5EF4-FFF2-40B4-BE49-F238E27FC236}">
                    <a16:creationId xmlns:a16="http://schemas.microsoft.com/office/drawing/2014/main" id="{08BF8C4F-DACC-488D-9B70-367036ABC565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Isosceles Triangle 40">
                <a:extLst>
                  <a:ext uri="{FF2B5EF4-FFF2-40B4-BE49-F238E27FC236}">
                    <a16:creationId xmlns:a16="http://schemas.microsoft.com/office/drawing/2014/main" id="{B62C4B6D-95FE-440C-8B74-97131DB77705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43">
              <a:extLst>
                <a:ext uri="{FF2B5EF4-FFF2-40B4-BE49-F238E27FC236}">
                  <a16:creationId xmlns:a16="http://schemas.microsoft.com/office/drawing/2014/main" id="{867531F5-C599-4DF4-A1A9-D2841DB998D7}"/>
                </a:ext>
              </a:extLst>
            </p:cNvPr>
            <p:cNvGrpSpPr/>
            <p:nvPr/>
          </p:nvGrpSpPr>
          <p:grpSpPr>
            <a:xfrm>
              <a:off x="6433769" y="3087914"/>
              <a:ext cx="1789228" cy="2706167"/>
              <a:chOff x="1171686" y="3037862"/>
              <a:chExt cx="1422400" cy="2706167"/>
            </a:xfrm>
            <a:solidFill>
              <a:schemeClr val="bg1"/>
            </a:solidFill>
          </p:grpSpPr>
          <p:sp>
            <p:nvSpPr>
              <p:cNvPr id="126" name="Rectangle: Top Corners Rounded 44">
                <a:extLst>
                  <a:ext uri="{FF2B5EF4-FFF2-40B4-BE49-F238E27FC236}">
                    <a16:creationId xmlns:a16="http://schemas.microsoft.com/office/drawing/2014/main" id="{BF15B948-5843-468A-9B4D-770D7019352A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Isosceles Triangle 45">
                <a:extLst>
                  <a:ext uri="{FF2B5EF4-FFF2-40B4-BE49-F238E27FC236}">
                    <a16:creationId xmlns:a16="http://schemas.microsoft.com/office/drawing/2014/main" id="{8C067795-0C3F-4C75-8B90-E9B16D966F4A}"/>
                  </a:ext>
                </a:extLst>
              </p:cNvPr>
              <p:cNvSpPr/>
              <p:nvPr/>
            </p:nvSpPr>
            <p:spPr>
              <a:xfrm>
                <a:off x="1171686" y="3037862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Freeform: Shape 46">
              <a:extLst>
                <a:ext uri="{FF2B5EF4-FFF2-40B4-BE49-F238E27FC236}">
                  <a16:creationId xmlns:a16="http://schemas.microsoft.com/office/drawing/2014/main" id="{1D9C35A1-F694-4E3D-96B9-0DE2012C2C9A}"/>
                </a:ext>
              </a:extLst>
            </p:cNvPr>
            <p:cNvSpPr/>
            <p:nvPr/>
          </p:nvSpPr>
          <p:spPr>
            <a:xfrm>
              <a:off x="6433769" y="5172155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TextBox 47">
              <a:extLst>
                <a:ext uri="{FF2B5EF4-FFF2-40B4-BE49-F238E27FC236}">
                  <a16:creationId xmlns:a16="http://schemas.microsoft.com/office/drawing/2014/main" id="{33DEAD43-3DBD-45BF-B71F-6A0B97AF084E}"/>
                </a:ext>
              </a:extLst>
            </p:cNvPr>
            <p:cNvSpPr txBox="1"/>
            <p:nvPr/>
          </p:nvSpPr>
          <p:spPr>
            <a:xfrm>
              <a:off x="6481934" y="3541368"/>
              <a:ext cx="1789228" cy="237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FF99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4" name="TextBox 48">
              <a:extLst>
                <a:ext uri="{FF2B5EF4-FFF2-40B4-BE49-F238E27FC236}">
                  <a16:creationId xmlns:a16="http://schemas.microsoft.com/office/drawing/2014/main" id="{4744E12B-BC85-4458-889D-F9AD4ECE2616}"/>
                </a:ext>
              </a:extLst>
            </p:cNvPr>
            <p:cNvSpPr txBox="1"/>
            <p:nvPr/>
          </p:nvSpPr>
          <p:spPr>
            <a:xfrm>
              <a:off x="6309898" y="3651680"/>
              <a:ext cx="1968377" cy="1732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وتختفي الصفة المتنحية وتظهر في الجيل الثاني الصفة السائدة بنسبة 75%  والصفة المتنحية بنسبة 25%</a:t>
              </a:r>
            </a:p>
            <a:p>
              <a:pPr algn="r"/>
              <a:endParaRPr lang="ar-SY" sz="2000" b="1" dirty="0"/>
            </a:p>
            <a:p>
              <a:pPr algn="r"/>
              <a:endParaRPr lang="en-US" sz="2000" b="1" dirty="0"/>
            </a:p>
          </p:txBody>
        </p:sp>
        <p:pic>
          <p:nvPicPr>
            <p:cNvPr id="125" name="Graphic 68" descr="Send">
              <a:extLst>
                <a:ext uri="{FF2B5EF4-FFF2-40B4-BE49-F238E27FC236}">
                  <a16:creationId xmlns:a16="http://schemas.microsoft.com/office/drawing/2014/main" id="{D7FCB594-42E9-4674-B906-566567CE3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35908" y="5249637"/>
              <a:ext cx="457200" cy="457200"/>
            </a:xfrm>
            <a:prstGeom prst="rect">
              <a:avLst/>
            </a:prstGeom>
          </p:spPr>
        </p:pic>
      </p:grpSp>
      <p:grpSp>
        <p:nvGrpSpPr>
          <p:cNvPr id="130" name="Group 16">
            <a:extLst>
              <a:ext uri="{FF2B5EF4-FFF2-40B4-BE49-F238E27FC236}">
                <a16:creationId xmlns:a16="http://schemas.microsoft.com/office/drawing/2014/main" id="{139ED901-0FE2-462B-B46F-C2B00FD91D10}"/>
              </a:ext>
            </a:extLst>
          </p:cNvPr>
          <p:cNvGrpSpPr/>
          <p:nvPr/>
        </p:nvGrpSpPr>
        <p:grpSpPr>
          <a:xfrm>
            <a:off x="9222493" y="3078015"/>
            <a:ext cx="2564513" cy="3812839"/>
            <a:chOff x="9154532" y="3069771"/>
            <a:chExt cx="1928055" cy="2866573"/>
          </a:xfrm>
        </p:grpSpPr>
        <p:grpSp>
          <p:nvGrpSpPr>
            <p:cNvPr id="131" name="Group 52">
              <a:extLst>
                <a:ext uri="{FF2B5EF4-FFF2-40B4-BE49-F238E27FC236}">
                  <a16:creationId xmlns:a16="http://schemas.microsoft.com/office/drawing/2014/main" id="{968CD7A0-25E2-4E78-A58E-6B902F95B437}"/>
                </a:ext>
              </a:extLst>
            </p:cNvPr>
            <p:cNvGrpSpPr/>
            <p:nvPr/>
          </p:nvGrpSpPr>
          <p:grpSpPr>
            <a:xfrm>
              <a:off x="9250860" y="3151039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139" name="Rectangle: Top Corners Rounded 53">
                <a:extLst>
                  <a:ext uri="{FF2B5EF4-FFF2-40B4-BE49-F238E27FC236}">
                    <a16:creationId xmlns:a16="http://schemas.microsoft.com/office/drawing/2014/main" id="{DA0C0AA3-F515-41DC-B8B7-65D0C24287C2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Isosceles Triangle 54">
                <a:extLst>
                  <a:ext uri="{FF2B5EF4-FFF2-40B4-BE49-F238E27FC236}">
                    <a16:creationId xmlns:a16="http://schemas.microsoft.com/office/drawing/2014/main" id="{E12663E5-8C08-4ED8-AC1F-3CD5CF0A283B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57">
              <a:extLst>
                <a:ext uri="{FF2B5EF4-FFF2-40B4-BE49-F238E27FC236}">
                  <a16:creationId xmlns:a16="http://schemas.microsoft.com/office/drawing/2014/main" id="{09C0137B-909B-430C-BE39-580574BC9C7D}"/>
                </a:ext>
              </a:extLst>
            </p:cNvPr>
            <p:cNvGrpSpPr/>
            <p:nvPr/>
          </p:nvGrpSpPr>
          <p:grpSpPr>
            <a:xfrm>
              <a:off x="9154532" y="3069771"/>
              <a:ext cx="1789228" cy="2720681"/>
              <a:chOff x="1171686" y="3023348"/>
              <a:chExt cx="1422400" cy="2720681"/>
            </a:xfrm>
            <a:solidFill>
              <a:schemeClr val="bg1"/>
            </a:solidFill>
          </p:grpSpPr>
          <p:sp>
            <p:nvSpPr>
              <p:cNvPr id="137" name="Rectangle: Top Corners Rounded 58">
                <a:extLst>
                  <a:ext uri="{FF2B5EF4-FFF2-40B4-BE49-F238E27FC236}">
                    <a16:creationId xmlns:a16="http://schemas.microsoft.com/office/drawing/2014/main" id="{02C6EF48-0699-4FA3-964E-9BC34A5DF589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Isosceles Triangle 59">
                <a:extLst>
                  <a:ext uri="{FF2B5EF4-FFF2-40B4-BE49-F238E27FC236}">
                    <a16:creationId xmlns:a16="http://schemas.microsoft.com/office/drawing/2014/main" id="{4D64D4F0-47DD-43D7-84F9-166A2851FF69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Freeform: Shape 60">
              <a:extLst>
                <a:ext uri="{FF2B5EF4-FFF2-40B4-BE49-F238E27FC236}">
                  <a16:creationId xmlns:a16="http://schemas.microsoft.com/office/drawing/2014/main" id="{A5A81F6D-D3D4-4E92-89FA-DB8D9F710AB7}"/>
                </a:ext>
              </a:extLst>
            </p:cNvPr>
            <p:cNvSpPr/>
            <p:nvPr/>
          </p:nvSpPr>
          <p:spPr>
            <a:xfrm>
              <a:off x="9154532" y="5168526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TextBox 61">
              <a:extLst>
                <a:ext uri="{FF2B5EF4-FFF2-40B4-BE49-F238E27FC236}">
                  <a16:creationId xmlns:a16="http://schemas.microsoft.com/office/drawing/2014/main" id="{69459E6C-641E-4338-BE40-33E6E62263D6}"/>
                </a:ext>
              </a:extLst>
            </p:cNvPr>
            <p:cNvSpPr txBox="1"/>
            <p:nvPr/>
          </p:nvSpPr>
          <p:spPr>
            <a:xfrm>
              <a:off x="9202697" y="3537739"/>
              <a:ext cx="1789228" cy="23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0066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62">
              <a:extLst>
                <a:ext uri="{FF2B5EF4-FFF2-40B4-BE49-F238E27FC236}">
                  <a16:creationId xmlns:a16="http://schemas.microsoft.com/office/drawing/2014/main" id="{BC2CC099-C095-4B95-8EF1-DE554744BFC5}"/>
                </a:ext>
              </a:extLst>
            </p:cNvPr>
            <p:cNvSpPr txBox="1"/>
            <p:nvPr/>
          </p:nvSpPr>
          <p:spPr>
            <a:xfrm>
              <a:off x="9227104" y="3845516"/>
              <a:ext cx="1654629" cy="994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يحكم الصفات الوراثية في الكائن الحي عاملان وراثيان ينعزلان عند تكوين الأمشاج</a:t>
              </a:r>
              <a:endParaRPr lang="en-US" sz="2000" b="1" dirty="0"/>
            </a:p>
          </p:txBody>
        </p:sp>
        <p:pic>
          <p:nvPicPr>
            <p:cNvPr id="136" name="Graphic 70" descr="Pin">
              <a:extLst>
                <a:ext uri="{FF2B5EF4-FFF2-40B4-BE49-F238E27FC236}">
                  <a16:creationId xmlns:a16="http://schemas.microsoft.com/office/drawing/2014/main" id="{6B05F6AA-93D0-4C06-A103-ABC38783D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16875" y="5191602"/>
              <a:ext cx="457200" cy="457200"/>
            </a:xfrm>
            <a:prstGeom prst="rect">
              <a:avLst/>
            </a:prstGeom>
          </p:spPr>
        </p:pic>
      </p:grpSp>
      <p:grpSp>
        <p:nvGrpSpPr>
          <p:cNvPr id="7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277754" y="-130629"/>
            <a:ext cx="1957753" cy="6553326"/>
            <a:chOff x="7774691" y="-2909518"/>
            <a:chExt cx="5029652" cy="6719838"/>
          </a:xfrm>
          <a:solidFill>
            <a:srgbClr val="7030A0"/>
          </a:solidFill>
        </p:grpSpPr>
        <p:grpSp>
          <p:nvGrpSpPr>
            <p:cNvPr id="9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2909518"/>
              <a:ext cx="5029652" cy="6719838"/>
              <a:chOff x="2000433" y="-4812121"/>
              <a:chExt cx="8318662" cy="11114097"/>
            </a:xfrm>
            <a:grpFill/>
          </p:grpSpPr>
          <p:sp>
            <p:nvSpPr>
              <p:cNvPr id="97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10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0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1" y="-4812121"/>
                <a:ext cx="0" cy="6667921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5605" y="1470480"/>
              <a:ext cx="4544928" cy="225971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6225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72" y="2792853"/>
            <a:ext cx="772833" cy="82024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730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471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5199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623" y="1492272"/>
            <a:ext cx="2748179" cy="1473404"/>
            <a:chOff x="433987" y="1526310"/>
            <a:chExt cx="2748179" cy="14734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77308" y="1625554"/>
              <a:ext cx="14615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الوراثة</a:t>
              </a:r>
              <a:endParaRPr lang="ar-SY" sz="1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lvl="0" algn="ctr">
                <a:defRPr/>
              </a:pP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05518" y="2195561"/>
              <a:ext cx="2385250" cy="804153"/>
              <a:chOff x="3117157" y="5653352"/>
              <a:chExt cx="2385250" cy="804153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17157" y="5780397"/>
                <a:ext cx="238525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الوراثة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471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4" name="Group 3">
            <a:extLst>
              <a:ext uri="{FF2B5EF4-FFF2-40B4-BE49-F238E27FC236}">
                <a16:creationId xmlns:a16="http://schemas.microsoft.com/office/drawing/2014/main" id="{BF86B092-B977-448F-BAF9-1F3047CF1523}"/>
              </a:ext>
            </a:extLst>
          </p:cNvPr>
          <p:cNvGrpSpPr/>
          <p:nvPr/>
        </p:nvGrpSpPr>
        <p:grpSpPr>
          <a:xfrm>
            <a:off x="6390235" y="1376173"/>
            <a:ext cx="5247916" cy="1332914"/>
            <a:chOff x="2496457" y="42203"/>
            <a:chExt cx="9724571" cy="1332914"/>
          </a:xfrm>
        </p:grpSpPr>
        <p:sp>
          <p:nvSpPr>
            <p:cNvPr id="95" name="Rectangle 1">
              <a:extLst>
                <a:ext uri="{FF2B5EF4-FFF2-40B4-BE49-F238E27FC236}">
                  <a16:creationId xmlns:a16="http://schemas.microsoft.com/office/drawing/2014/main" id="{466E1915-8575-4BD1-BEA3-8098C281086F}"/>
                </a:ext>
              </a:extLst>
            </p:cNvPr>
            <p:cNvSpPr/>
            <p:nvPr/>
          </p:nvSpPr>
          <p:spPr>
            <a:xfrm>
              <a:off x="2496457" y="42203"/>
              <a:ext cx="9724571" cy="1332914"/>
            </a:xfrm>
            <a:prstGeom prst="rect">
              <a:avLst/>
            </a:prstGeom>
            <a:solidFill>
              <a:srgbClr val="F46136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32">
              <a:extLst>
                <a:ext uri="{FF2B5EF4-FFF2-40B4-BE49-F238E27FC236}">
                  <a16:creationId xmlns:a16="http://schemas.microsoft.com/office/drawing/2014/main" id="{333454D2-7A74-4950-9752-E1D28B0E0153}"/>
                </a:ext>
              </a:extLst>
            </p:cNvPr>
            <p:cNvSpPr txBox="1"/>
            <p:nvPr/>
          </p:nvSpPr>
          <p:spPr>
            <a:xfrm>
              <a:off x="3400379" y="178085"/>
              <a:ext cx="87647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يكون التركيب الجيني للصفة السائدة نقياً أو هجينًا، أما الصفة المتنحية فتركيبها الجيني دائماً نقي. </a:t>
              </a:r>
            </a:p>
          </p:txBody>
        </p:sp>
      </p:grpSp>
      <p:grpSp>
        <p:nvGrpSpPr>
          <p:cNvPr id="102" name="Group 2">
            <a:extLst>
              <a:ext uri="{FF2B5EF4-FFF2-40B4-BE49-F238E27FC236}">
                <a16:creationId xmlns:a16="http://schemas.microsoft.com/office/drawing/2014/main" id="{0113C156-A151-45C1-A5F4-195581C44C7B}"/>
              </a:ext>
            </a:extLst>
          </p:cNvPr>
          <p:cNvGrpSpPr/>
          <p:nvPr/>
        </p:nvGrpSpPr>
        <p:grpSpPr>
          <a:xfrm>
            <a:off x="4372788" y="1372656"/>
            <a:ext cx="2640103" cy="1361049"/>
            <a:chOff x="-1" y="38686"/>
            <a:chExt cx="3340906" cy="1361049"/>
          </a:xfrm>
        </p:grpSpPr>
        <p:sp>
          <p:nvSpPr>
            <p:cNvPr id="103" name="Freeform: Shape 15">
              <a:extLst>
                <a:ext uri="{FF2B5EF4-FFF2-40B4-BE49-F238E27FC236}">
                  <a16:creationId xmlns:a16="http://schemas.microsoft.com/office/drawing/2014/main" id="{30FE91F9-6D2E-4CB0-9A98-6C72322955D9}"/>
                </a:ext>
              </a:extLst>
            </p:cNvPr>
            <p:cNvSpPr/>
            <p:nvPr/>
          </p:nvSpPr>
          <p:spPr>
            <a:xfrm>
              <a:off x="-1" y="38686"/>
              <a:ext cx="3340906" cy="1361049"/>
            </a:xfrm>
            <a:custGeom>
              <a:avLst/>
              <a:gdLst>
                <a:gd name="connsiteX0" fmla="*/ 3657597 w 3657600"/>
                <a:gd name="connsiteY0" fmla="*/ 0 h 1371600"/>
                <a:gd name="connsiteX1" fmla="*/ 3657600 w 3657600"/>
                <a:gd name="connsiteY1" fmla="*/ 0 h 1371600"/>
                <a:gd name="connsiteX2" fmla="*/ 3657600 w 3657600"/>
                <a:gd name="connsiteY2" fmla="*/ 1371600 h 1371600"/>
                <a:gd name="connsiteX3" fmla="*/ 3657597 w 3657600"/>
                <a:gd name="connsiteY3" fmla="*/ 1371600 h 1371600"/>
                <a:gd name="connsiteX4" fmla="*/ 0 w 3657600"/>
                <a:gd name="connsiteY4" fmla="*/ 0 h 1371600"/>
                <a:gd name="connsiteX5" fmla="*/ 2883874 w 3657600"/>
                <a:gd name="connsiteY5" fmla="*/ 0 h 1371600"/>
                <a:gd name="connsiteX6" fmla="*/ 3657597 w 3657600"/>
                <a:gd name="connsiteY6" fmla="*/ 1371600 h 1371600"/>
                <a:gd name="connsiteX7" fmla="*/ 0 w 3657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371600">
                  <a:moveTo>
                    <a:pt x="3657597" y="0"/>
                  </a:moveTo>
                  <a:lnTo>
                    <a:pt x="3657600" y="0"/>
                  </a:lnTo>
                  <a:lnTo>
                    <a:pt x="3657600" y="1371600"/>
                  </a:lnTo>
                  <a:lnTo>
                    <a:pt x="3657597" y="1371600"/>
                  </a:lnTo>
                  <a:close/>
                  <a:moveTo>
                    <a:pt x="0" y="0"/>
                  </a:moveTo>
                  <a:lnTo>
                    <a:pt x="2883874" y="0"/>
                  </a:lnTo>
                  <a:lnTo>
                    <a:pt x="3657597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27">
              <a:extLst>
                <a:ext uri="{FF2B5EF4-FFF2-40B4-BE49-F238E27FC236}">
                  <a16:creationId xmlns:a16="http://schemas.microsoft.com/office/drawing/2014/main" id="{3550720D-EA6F-4CCC-97D1-1CF97B52E69B}"/>
                </a:ext>
              </a:extLst>
            </p:cNvPr>
            <p:cNvSpPr txBox="1"/>
            <p:nvPr/>
          </p:nvSpPr>
          <p:spPr>
            <a:xfrm>
              <a:off x="447551" y="164498"/>
              <a:ext cx="1843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461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n-US" sz="9600" b="1" dirty="0">
                <a:solidFill>
                  <a:srgbClr val="F46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101166" y="3591168"/>
            <a:ext cx="7547429" cy="1370439"/>
            <a:chOff x="2496457" y="1406769"/>
            <a:chExt cx="9724571" cy="1370439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2F294F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3495831" y="1453769"/>
              <a:ext cx="87117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الهجين هو الفرد الذي يكون العاملان الوراثيان له غير متماثلين بالنسبة للصفة الوراثية، أما النقية فيكون العاملان الوراثيان متماثلين</a:t>
              </a:r>
            </a:p>
            <a:p>
              <a:pPr algn="r"/>
              <a:r>
                <a:rPr lang="ar-SY" sz="2000" b="1" dirty="0">
                  <a:solidFill>
                    <a:srgbClr val="FFFF00"/>
                  </a:solidFill>
                </a:rPr>
                <a:t>الحمض النووي هو المادة الوراثية في الكائنات الحية ويتواجد في نواة الخلية.</a:t>
              </a:r>
              <a:endParaRPr lang="en-US" sz="2000" b="1" dirty="0">
                <a:solidFill>
                  <a:srgbClr val="FFFF00"/>
                </a:solidFill>
              </a:endParaRPr>
            </a:p>
            <a:p>
              <a:pPr algn="r"/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3258451" y="3584134"/>
            <a:ext cx="1618348" cy="1371600"/>
            <a:chOff x="-1" y="1399735"/>
            <a:chExt cx="4572000" cy="1371600"/>
          </a:xfrm>
        </p:grpSpPr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-US" sz="96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0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207414" y="5382615"/>
            <a:ext cx="7547429" cy="1332914"/>
            <a:chOff x="2496457" y="1406769"/>
            <a:chExt cx="9724571" cy="1332914"/>
          </a:xfrm>
        </p:grpSpPr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4572874" y="1411578"/>
              <a:ext cx="76481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ثبات الأنواع في الكائنات الحية بسبب ثبات كمية الحمض النووي للنوع الواحد وثبات عدد الكروموسوم</a:t>
              </a:r>
            </a:p>
            <a:p>
              <a:pPr algn="ctr"/>
              <a:r>
                <a:rPr lang="ar-SY" sz="2000" b="1" dirty="0">
                  <a:solidFill>
                    <a:srgbClr val="FFFF00"/>
                  </a:solidFill>
                </a:rPr>
                <a:t>يستخدم التهجين لتحسين الإنتاج النباتي والحيواني</a:t>
              </a:r>
            </a:p>
          </p:txBody>
        </p:sp>
      </p:grpSp>
      <p:grpSp>
        <p:nvGrpSpPr>
          <p:cNvPr id="34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3235507" y="5375581"/>
            <a:ext cx="2294436" cy="1371600"/>
            <a:chOff x="-1" y="1399735"/>
            <a:chExt cx="4572000" cy="1371600"/>
          </a:xfrm>
        </p:grpSpPr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135784" y="586842"/>
            <a:ext cx="1865921" cy="5462230"/>
            <a:chOff x="7774691" y="-2909518"/>
            <a:chExt cx="5029652" cy="6479217"/>
          </a:xfrm>
          <a:solidFill>
            <a:srgbClr val="7030A0"/>
          </a:solidFill>
        </p:grpSpPr>
        <p:grpSp>
          <p:nvGrpSpPr>
            <p:cNvPr id="37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2909518"/>
              <a:ext cx="5029652" cy="6479217"/>
              <a:chOff x="2000433" y="-4812121"/>
              <a:chExt cx="8318662" cy="10716129"/>
            </a:xfrm>
            <a:grpFill/>
          </p:grpSpPr>
          <p:sp>
            <p:nvSpPr>
              <p:cNvPr id="39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2"/>
                <a:ext cx="8318662" cy="371071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0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42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4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1" y="-4812121"/>
                <a:ext cx="0" cy="6667921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376" y="1499075"/>
              <a:ext cx="4383158" cy="872215"/>
            </a:xfrm>
            <a:prstGeom prst="rect">
              <a:avLst/>
            </a:prstGeom>
            <a:grpFill/>
          </p:spPr>
        </p:pic>
        <p:pic>
          <p:nvPicPr>
            <p:cNvPr id="4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376" y="2478119"/>
              <a:ext cx="4383158" cy="97840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3601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6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213</Words>
  <Application>Microsoft Office PowerPoint</Application>
  <PresentationFormat>شاشة عريضة</PresentationFormat>
  <Paragraphs>41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Hand Of Sean</vt:lpstr>
      <vt:lpstr>Oswald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1418</cp:revision>
  <dcterms:created xsi:type="dcterms:W3CDTF">2020-10-10T04:32:51Z</dcterms:created>
  <dcterms:modified xsi:type="dcterms:W3CDTF">2021-03-15T18:53:50Z</dcterms:modified>
</cp:coreProperties>
</file>