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0" r:id="rId2"/>
    <p:sldId id="443" r:id="rId3"/>
    <p:sldId id="446" r:id="rId4"/>
    <p:sldId id="433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0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33FF"/>
    <a:srgbClr val="D60093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330"/>
      </p:cViewPr>
      <p:guideLst>
        <p:guide orient="horz" pos="2183"/>
        <p:guide pos="3840"/>
        <p:guide orient="horz" pos="211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909AC0-67BA-4739-8F0E-A75B5EC7AC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5461403-F714-4DA6-A363-C417B509AF4D}"/>
              </a:ext>
            </a:extLst>
          </p:cNvPr>
          <p:cNvSpPr/>
          <p:nvPr/>
        </p:nvSpPr>
        <p:spPr>
          <a:xfrm flipH="1">
            <a:off x="3" y="1470623"/>
            <a:ext cx="9123683" cy="1059469"/>
          </a:xfrm>
          <a:custGeom>
            <a:avLst/>
            <a:gdLst>
              <a:gd name="connsiteX0" fmla="*/ 1454087 w 1454087"/>
              <a:gd name="connsiteY0" fmla="*/ 0 h 476761"/>
              <a:gd name="connsiteX1" fmla="*/ 0 w 1454087"/>
              <a:gd name="connsiteY1" fmla="*/ 0 h 476761"/>
              <a:gd name="connsiteX2" fmla="*/ 0 w 1454087"/>
              <a:gd name="connsiteY2" fmla="*/ 271263 h 476761"/>
              <a:gd name="connsiteX3" fmla="*/ 1302021 w 1454087"/>
              <a:gd name="connsiteY3" fmla="*/ 473849 h 476761"/>
              <a:gd name="connsiteX4" fmla="*/ 1454087 w 1454087"/>
              <a:gd name="connsiteY4" fmla="*/ 466723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087" h="476761">
                <a:moveTo>
                  <a:pt x="1454087" y="0"/>
                </a:moveTo>
                <a:lnTo>
                  <a:pt x="0" y="0"/>
                </a:lnTo>
                <a:lnTo>
                  <a:pt x="0" y="271263"/>
                </a:lnTo>
                <a:cubicBezTo>
                  <a:pt x="425381" y="445104"/>
                  <a:pt x="811717" y="489471"/>
                  <a:pt x="1302021" y="473849"/>
                </a:cubicBezTo>
                <a:lnTo>
                  <a:pt x="1454087" y="466723"/>
                </a:lnTo>
                <a:close/>
              </a:path>
            </a:pathLst>
          </a:custGeom>
          <a:solidFill>
            <a:srgbClr val="FFFF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AD24777-C57D-48F3-8128-698DA761FDE4}"/>
              </a:ext>
            </a:extLst>
          </p:cNvPr>
          <p:cNvSpPr/>
          <p:nvPr/>
        </p:nvSpPr>
        <p:spPr>
          <a:xfrm flipH="1">
            <a:off x="0" y="-1"/>
            <a:ext cx="12192000" cy="2290713"/>
          </a:xfrm>
          <a:custGeom>
            <a:avLst/>
            <a:gdLst>
              <a:gd name="connsiteX0" fmla="*/ 1943100 w 1943100"/>
              <a:gd name="connsiteY0" fmla="*/ 0 h 1543050"/>
              <a:gd name="connsiteX1" fmla="*/ 971550 w 1943100"/>
              <a:gd name="connsiteY1" fmla="*/ 0 h 1543050"/>
              <a:gd name="connsiteX2" fmla="*/ 0 w 1943100"/>
              <a:gd name="connsiteY2" fmla="*/ 0 h 1543050"/>
              <a:gd name="connsiteX3" fmla="*/ 0 w 1943100"/>
              <a:gd name="connsiteY3" fmla="*/ 1209929 h 1543050"/>
              <a:gd name="connsiteX4" fmla="*/ 971550 w 1943100"/>
              <a:gd name="connsiteY4" fmla="*/ 1543050 h 1543050"/>
              <a:gd name="connsiteX5" fmla="*/ 1943100 w 1943100"/>
              <a:gd name="connsiteY5" fmla="*/ 1209929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100" h="1543050">
                <a:moveTo>
                  <a:pt x="1943100" y="0"/>
                </a:moveTo>
                <a:lnTo>
                  <a:pt x="971550" y="0"/>
                </a:lnTo>
                <a:lnTo>
                  <a:pt x="0" y="0"/>
                </a:lnTo>
                <a:lnTo>
                  <a:pt x="0" y="1209929"/>
                </a:lnTo>
                <a:cubicBezTo>
                  <a:pt x="264744" y="1432227"/>
                  <a:pt x="567733" y="1518930"/>
                  <a:pt x="971550" y="1543050"/>
                </a:cubicBezTo>
                <a:cubicBezTo>
                  <a:pt x="1375367" y="1518930"/>
                  <a:pt x="1678356" y="1432227"/>
                  <a:pt x="1943100" y="1209929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F6A049-B503-44CF-9259-9B419FA98560}"/>
              </a:ext>
            </a:extLst>
          </p:cNvPr>
          <p:cNvSpPr/>
          <p:nvPr/>
        </p:nvSpPr>
        <p:spPr>
          <a:xfrm flipV="1">
            <a:off x="3068342" y="3003850"/>
            <a:ext cx="9123627" cy="1059469"/>
          </a:xfrm>
          <a:custGeom>
            <a:avLst/>
            <a:gdLst>
              <a:gd name="connsiteX0" fmla="*/ 1090223 w 1454078"/>
              <a:gd name="connsiteY0" fmla="*/ 476669 h 476761"/>
              <a:gd name="connsiteX1" fmla="*/ 1292988 w 1454078"/>
              <a:gd name="connsiteY1" fmla="*/ 473849 h 476761"/>
              <a:gd name="connsiteX2" fmla="*/ 1454078 w 1454078"/>
              <a:gd name="connsiteY2" fmla="*/ 466247 h 476761"/>
              <a:gd name="connsiteX3" fmla="*/ 1454078 w 1454078"/>
              <a:gd name="connsiteY3" fmla="*/ 0 h 476761"/>
              <a:gd name="connsiteX4" fmla="*/ 0 w 1454078"/>
              <a:gd name="connsiteY4" fmla="*/ 0 h 476761"/>
              <a:gd name="connsiteX5" fmla="*/ 0 w 1454078"/>
              <a:gd name="connsiteY5" fmla="*/ 271263 h 476761"/>
              <a:gd name="connsiteX6" fmla="*/ 1090223 w 1454078"/>
              <a:gd name="connsiteY6" fmla="*/ 47666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4078" h="476761">
                <a:moveTo>
                  <a:pt x="1090223" y="476669"/>
                </a:moveTo>
                <a:cubicBezTo>
                  <a:pt x="1155980" y="477088"/>
                  <a:pt x="1223430" y="476081"/>
                  <a:pt x="1292988" y="473849"/>
                </a:cubicBezTo>
                <a:lnTo>
                  <a:pt x="1454078" y="466247"/>
                </a:lnTo>
                <a:lnTo>
                  <a:pt x="1454078" y="0"/>
                </a:lnTo>
                <a:lnTo>
                  <a:pt x="0" y="0"/>
                </a:lnTo>
                <a:lnTo>
                  <a:pt x="0" y="271263"/>
                </a:lnTo>
                <a:cubicBezTo>
                  <a:pt x="362083" y="420269"/>
                  <a:pt x="695679" y="474152"/>
                  <a:pt x="1090223" y="476669"/>
                </a:cubicBezTo>
                <a:close/>
              </a:path>
            </a:pathLst>
          </a:custGeom>
          <a:solidFill>
            <a:srgbClr val="CC33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23A752-0C9E-47C4-BA32-F5063C11597D}"/>
              </a:ext>
            </a:extLst>
          </p:cNvPr>
          <p:cNvSpPr/>
          <p:nvPr/>
        </p:nvSpPr>
        <p:spPr>
          <a:xfrm flipH="1" flipV="1">
            <a:off x="-31" y="3141674"/>
            <a:ext cx="12192000" cy="3716327"/>
          </a:xfrm>
          <a:custGeom>
            <a:avLst/>
            <a:gdLst>
              <a:gd name="connsiteX0" fmla="*/ 1943100 w 1943100"/>
              <a:gd name="connsiteY0" fmla="*/ 0 h 1543050"/>
              <a:gd name="connsiteX1" fmla="*/ 971550 w 1943100"/>
              <a:gd name="connsiteY1" fmla="*/ 0 h 1543050"/>
              <a:gd name="connsiteX2" fmla="*/ 0 w 1943100"/>
              <a:gd name="connsiteY2" fmla="*/ 0 h 1543050"/>
              <a:gd name="connsiteX3" fmla="*/ 0 w 1943100"/>
              <a:gd name="connsiteY3" fmla="*/ 1209929 h 1543050"/>
              <a:gd name="connsiteX4" fmla="*/ 971550 w 1943100"/>
              <a:gd name="connsiteY4" fmla="*/ 1543050 h 1543050"/>
              <a:gd name="connsiteX5" fmla="*/ 1943100 w 1943100"/>
              <a:gd name="connsiteY5" fmla="*/ 1209929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100" h="1543050">
                <a:moveTo>
                  <a:pt x="1943100" y="0"/>
                </a:moveTo>
                <a:lnTo>
                  <a:pt x="971550" y="0"/>
                </a:lnTo>
                <a:lnTo>
                  <a:pt x="0" y="0"/>
                </a:lnTo>
                <a:lnTo>
                  <a:pt x="0" y="1209929"/>
                </a:lnTo>
                <a:cubicBezTo>
                  <a:pt x="264744" y="1432227"/>
                  <a:pt x="567733" y="1518930"/>
                  <a:pt x="971550" y="1543050"/>
                </a:cubicBezTo>
                <a:cubicBezTo>
                  <a:pt x="1375367" y="1518930"/>
                  <a:pt x="1678356" y="1432227"/>
                  <a:pt x="1943100" y="12099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03335-C031-470E-B9B0-5A09676D27AE}"/>
              </a:ext>
            </a:extLst>
          </p:cNvPr>
          <p:cNvSpPr txBox="1"/>
          <p:nvPr/>
        </p:nvSpPr>
        <p:spPr>
          <a:xfrm>
            <a:off x="3846286" y="972588"/>
            <a:ext cx="6139543" cy="996069"/>
          </a:xfrm>
          <a:prstGeom prst="rect">
            <a:avLst/>
          </a:prstGeom>
          <a:noFill/>
        </p:spPr>
        <p:txBody>
          <a:bodyPr wrap="square" lIns="346356" tIns="173178" rIns="346356" bIns="173178" rtlCol="0">
            <a:spAutoFit/>
          </a:bodyPr>
          <a:lstStyle/>
          <a:p>
            <a:pPr algn="ctr"/>
            <a:r>
              <a:rPr lang="ar-SY" sz="4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اسم الطالب ....... </a:t>
            </a:r>
            <a:endParaRPr lang="en-US" sz="4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8D8A3-C812-4DE2-9021-9D8ED48A2304}"/>
              </a:ext>
            </a:extLst>
          </p:cNvPr>
          <p:cNvSpPr txBox="1"/>
          <p:nvPr/>
        </p:nvSpPr>
        <p:spPr>
          <a:xfrm>
            <a:off x="4198986" y="1567462"/>
            <a:ext cx="4561843" cy="965292"/>
          </a:xfrm>
          <a:prstGeom prst="rect">
            <a:avLst/>
          </a:prstGeom>
          <a:noFill/>
        </p:spPr>
        <p:txBody>
          <a:bodyPr wrap="square" lIns="346356" tIns="173178" rIns="346356" bIns="173178" rtlCol="0">
            <a:spAutoFit/>
          </a:bodyPr>
          <a:lstStyle/>
          <a:p>
            <a:pPr algn="ctr"/>
            <a:r>
              <a:rPr lang="ar-SY" sz="4000" dirty="0">
                <a:solidFill>
                  <a:schemeClr val="bg1">
                    <a:alpha val="52000"/>
                  </a:schemeClr>
                </a:solidFill>
              </a:rPr>
              <a:t>الصف .........          </a:t>
            </a:r>
            <a:endParaRPr lang="en-US" sz="4000" dirty="0">
              <a:solidFill>
                <a:schemeClr val="bg1">
                  <a:alpha val="52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3F7167-100B-4459-8F69-43802571AF8F}"/>
              </a:ext>
            </a:extLst>
          </p:cNvPr>
          <p:cNvSpPr txBox="1"/>
          <p:nvPr/>
        </p:nvSpPr>
        <p:spPr>
          <a:xfrm>
            <a:off x="4198986" y="256223"/>
            <a:ext cx="5786844" cy="965292"/>
          </a:xfrm>
          <a:prstGeom prst="rect">
            <a:avLst/>
          </a:prstGeom>
          <a:noFill/>
        </p:spPr>
        <p:txBody>
          <a:bodyPr wrap="square" lIns="346356" tIns="173178" rIns="346356" bIns="173178" rtlCol="0">
            <a:spAutoFit/>
          </a:bodyPr>
          <a:lstStyle/>
          <a:p>
            <a:pPr algn="ctr"/>
            <a:r>
              <a:rPr lang="ar-SY" sz="4000" b="1" dirty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تقرير عن ..........</a:t>
            </a:r>
            <a:endParaRPr lang="en-US" sz="4000" b="1" dirty="0">
              <a:solidFill>
                <a:srgbClr val="FF99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4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40" y="2792853"/>
            <a:ext cx="995676" cy="69863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730" y="661526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471" y="139570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5199" y="1167977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623" y="1492272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90425" y="1706598"/>
              <a:ext cx="14615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النظام البيئي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23495" y="2195561"/>
              <a:ext cx="2385250" cy="510447"/>
              <a:chOff x="3135134" y="5653352"/>
              <a:chExt cx="2385250" cy="51044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35134" y="5763689"/>
                <a:ext cx="2385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النظام البيئي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471" y="1145410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4" name="Group 3">
            <a:extLst>
              <a:ext uri="{FF2B5EF4-FFF2-40B4-BE49-F238E27FC236}">
                <a16:creationId xmlns:a16="http://schemas.microsoft.com/office/drawing/2014/main" id="{BF86B092-B977-448F-BAF9-1F3047CF1523}"/>
              </a:ext>
            </a:extLst>
          </p:cNvPr>
          <p:cNvGrpSpPr/>
          <p:nvPr/>
        </p:nvGrpSpPr>
        <p:grpSpPr>
          <a:xfrm>
            <a:off x="4949371" y="1357763"/>
            <a:ext cx="7130310" cy="1336431"/>
            <a:chOff x="2496457" y="38686"/>
            <a:chExt cx="9724571" cy="1336431"/>
          </a:xfrm>
        </p:grpSpPr>
        <p:sp>
          <p:nvSpPr>
            <p:cNvPr id="95" name="Rectangle 1">
              <a:extLst>
                <a:ext uri="{FF2B5EF4-FFF2-40B4-BE49-F238E27FC236}">
                  <a16:creationId xmlns:a16="http://schemas.microsoft.com/office/drawing/2014/main" id="{466E1915-8575-4BD1-BEA3-8098C281086F}"/>
                </a:ext>
              </a:extLst>
            </p:cNvPr>
            <p:cNvSpPr/>
            <p:nvPr/>
          </p:nvSpPr>
          <p:spPr>
            <a:xfrm>
              <a:off x="2496457" y="42203"/>
              <a:ext cx="9724571" cy="1332914"/>
            </a:xfrm>
            <a:prstGeom prst="rect">
              <a:avLst/>
            </a:prstGeom>
            <a:solidFill>
              <a:srgbClr val="F46136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32">
              <a:extLst>
                <a:ext uri="{FF2B5EF4-FFF2-40B4-BE49-F238E27FC236}">
                  <a16:creationId xmlns:a16="http://schemas.microsoft.com/office/drawing/2014/main" id="{333454D2-7A74-4950-9752-E1D28B0E0153}"/>
                </a:ext>
              </a:extLst>
            </p:cNvPr>
            <p:cNvSpPr txBox="1"/>
            <p:nvPr/>
          </p:nvSpPr>
          <p:spPr>
            <a:xfrm>
              <a:off x="2841153" y="38686"/>
              <a:ext cx="93286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يحدث </a:t>
              </a:r>
              <a:r>
                <a:rPr lang="ar-SY" sz="2400" b="1" dirty="0">
                  <a:solidFill>
                    <a:srgbClr val="FFFF00"/>
                  </a:solidFill>
                </a:rPr>
                <a:t>التفاعل</a:t>
              </a:r>
              <a:r>
                <a:rPr lang="ar-SY" sz="2400" b="1" dirty="0">
                  <a:solidFill>
                    <a:schemeClr val="bg1"/>
                  </a:solidFill>
                </a:rPr>
                <a:t> بين الكائنات </a:t>
              </a:r>
              <a:r>
                <a:rPr lang="ar-SY" sz="2400" b="1" dirty="0">
                  <a:solidFill>
                    <a:srgbClr val="FFFF00"/>
                  </a:solidFill>
                </a:rPr>
                <a:t>الحية </a:t>
              </a:r>
              <a:r>
                <a:rPr lang="ar-SY" sz="2400" b="1" dirty="0">
                  <a:solidFill>
                    <a:schemeClr val="bg1"/>
                  </a:solidFill>
                </a:rPr>
                <a:t>مع بعضها بعضاً في النظام البيئي، وكذلك بينها وبين الأشياء </a:t>
              </a:r>
              <a:r>
                <a:rPr lang="ar-SY" sz="2400" b="1" dirty="0">
                  <a:solidFill>
                    <a:srgbClr val="FFFF00"/>
                  </a:solidFill>
                </a:rPr>
                <a:t>غير الحية </a:t>
              </a:r>
              <a:r>
                <a:rPr lang="ar-SY" sz="2400" b="1" dirty="0">
                  <a:solidFill>
                    <a:schemeClr val="bg1"/>
                  </a:solidFill>
                </a:rPr>
                <a:t>إن هذه الأجزاء الحية 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وغير الحية الموجودة كلها في مكان ما تسمى ( </a:t>
              </a:r>
              <a:r>
                <a:rPr lang="ar-SY" sz="2400" b="1" dirty="0">
                  <a:solidFill>
                    <a:srgbClr val="FFFF00"/>
                  </a:solidFill>
                </a:rPr>
                <a:t>النظام البيئي </a:t>
              </a:r>
              <a:r>
                <a:rPr lang="ar-SY" sz="2400" b="1" dirty="0">
                  <a:solidFill>
                    <a:schemeClr val="bg1"/>
                  </a:solidFill>
                </a:rPr>
                <a:t>)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 2">
            <a:extLst>
              <a:ext uri="{FF2B5EF4-FFF2-40B4-BE49-F238E27FC236}">
                <a16:creationId xmlns:a16="http://schemas.microsoft.com/office/drawing/2014/main" id="{0113C156-A151-45C1-A5F4-195581C44C7B}"/>
              </a:ext>
            </a:extLst>
          </p:cNvPr>
          <p:cNvGrpSpPr/>
          <p:nvPr/>
        </p:nvGrpSpPr>
        <p:grpSpPr>
          <a:xfrm>
            <a:off x="3990955" y="1357763"/>
            <a:ext cx="1669616" cy="1361049"/>
            <a:chOff x="-1" y="38686"/>
            <a:chExt cx="3340906" cy="1361049"/>
          </a:xfrm>
        </p:grpSpPr>
        <p:sp>
          <p:nvSpPr>
            <p:cNvPr id="103" name="Freeform: Shape 15">
              <a:extLst>
                <a:ext uri="{FF2B5EF4-FFF2-40B4-BE49-F238E27FC236}">
                  <a16:creationId xmlns:a16="http://schemas.microsoft.com/office/drawing/2014/main" id="{30FE91F9-6D2E-4CB0-9A98-6C72322955D9}"/>
                </a:ext>
              </a:extLst>
            </p:cNvPr>
            <p:cNvSpPr/>
            <p:nvPr/>
          </p:nvSpPr>
          <p:spPr>
            <a:xfrm>
              <a:off x="-1" y="38686"/>
              <a:ext cx="3340906" cy="1361049"/>
            </a:xfrm>
            <a:custGeom>
              <a:avLst/>
              <a:gdLst>
                <a:gd name="connsiteX0" fmla="*/ 3657597 w 3657600"/>
                <a:gd name="connsiteY0" fmla="*/ 0 h 1371600"/>
                <a:gd name="connsiteX1" fmla="*/ 3657600 w 3657600"/>
                <a:gd name="connsiteY1" fmla="*/ 0 h 1371600"/>
                <a:gd name="connsiteX2" fmla="*/ 3657600 w 3657600"/>
                <a:gd name="connsiteY2" fmla="*/ 1371600 h 1371600"/>
                <a:gd name="connsiteX3" fmla="*/ 3657597 w 3657600"/>
                <a:gd name="connsiteY3" fmla="*/ 1371600 h 1371600"/>
                <a:gd name="connsiteX4" fmla="*/ 0 w 3657600"/>
                <a:gd name="connsiteY4" fmla="*/ 0 h 1371600"/>
                <a:gd name="connsiteX5" fmla="*/ 2883874 w 3657600"/>
                <a:gd name="connsiteY5" fmla="*/ 0 h 1371600"/>
                <a:gd name="connsiteX6" fmla="*/ 3657597 w 3657600"/>
                <a:gd name="connsiteY6" fmla="*/ 1371600 h 1371600"/>
                <a:gd name="connsiteX7" fmla="*/ 0 w 3657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371600">
                  <a:moveTo>
                    <a:pt x="3657597" y="0"/>
                  </a:moveTo>
                  <a:lnTo>
                    <a:pt x="3657600" y="0"/>
                  </a:lnTo>
                  <a:lnTo>
                    <a:pt x="3657600" y="1371600"/>
                  </a:lnTo>
                  <a:lnTo>
                    <a:pt x="3657597" y="1371600"/>
                  </a:lnTo>
                  <a:close/>
                  <a:moveTo>
                    <a:pt x="0" y="0"/>
                  </a:moveTo>
                  <a:lnTo>
                    <a:pt x="2883874" y="0"/>
                  </a:lnTo>
                  <a:lnTo>
                    <a:pt x="3657597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27">
              <a:extLst>
                <a:ext uri="{FF2B5EF4-FFF2-40B4-BE49-F238E27FC236}">
                  <a16:creationId xmlns:a16="http://schemas.microsoft.com/office/drawing/2014/main" id="{3550720D-EA6F-4CCC-97D1-1CF97B52E69B}"/>
                </a:ext>
              </a:extLst>
            </p:cNvPr>
            <p:cNvSpPr txBox="1"/>
            <p:nvPr/>
          </p:nvSpPr>
          <p:spPr>
            <a:xfrm>
              <a:off x="447551" y="164498"/>
              <a:ext cx="1843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461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lang="en-US" sz="9600" b="1" dirty="0">
                <a:solidFill>
                  <a:srgbClr val="F46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4101166" y="3591168"/>
            <a:ext cx="7978516" cy="1332914"/>
            <a:chOff x="2496457" y="1406769"/>
            <a:chExt cx="9724571" cy="1332914"/>
          </a:xfrm>
        </p:grpSpPr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2F294F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3985054" y="1517856"/>
              <a:ext cx="8043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FF00"/>
                  </a:solidFill>
                </a:rPr>
                <a:t>تتنوع</a:t>
              </a:r>
              <a:r>
                <a:rPr lang="ar-SY" sz="2400" b="1" dirty="0">
                  <a:solidFill>
                    <a:schemeClr val="bg1"/>
                  </a:solidFill>
                </a:rPr>
                <a:t> البيئات الحيوية على سطح الأرض، فمنها ما يكون على </a:t>
              </a:r>
              <a:r>
                <a:rPr lang="ar-SY" sz="2400" b="1" dirty="0">
                  <a:solidFill>
                    <a:srgbClr val="FFFF00"/>
                  </a:solidFill>
                </a:rPr>
                <a:t>اليابسة</a:t>
              </a:r>
              <a:r>
                <a:rPr lang="ar-SY" sz="2400" b="1" dirty="0">
                  <a:solidFill>
                    <a:schemeClr val="bg1"/>
                  </a:solidFill>
                </a:rPr>
                <a:t>، ومنها ما يكون في </a:t>
              </a:r>
              <a:r>
                <a:rPr lang="ar-SY" sz="2400" b="1" dirty="0">
                  <a:solidFill>
                    <a:srgbClr val="FFFF00"/>
                  </a:solidFill>
                </a:rPr>
                <a:t>الماء</a:t>
              </a:r>
              <a:r>
                <a:rPr lang="ar-SY" sz="2400" b="1" dirty="0">
                  <a:solidFill>
                    <a:schemeClr val="bg1"/>
                  </a:solidFill>
                </a:rPr>
                <a:t>، ويسبب هذا </a:t>
              </a:r>
              <a:r>
                <a:rPr lang="ar-SY" sz="2400" b="1" dirty="0">
                  <a:solidFill>
                    <a:srgbClr val="FFFF00"/>
                  </a:solidFill>
                </a:rPr>
                <a:t>التنوع</a:t>
              </a:r>
              <a:r>
                <a:rPr lang="ar-SY" sz="2400" b="1" dirty="0">
                  <a:solidFill>
                    <a:schemeClr val="bg1"/>
                  </a:solidFill>
                </a:rPr>
                <a:t> اختلافاً في أنواع الكائنات الحية</a:t>
              </a: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2723547" y="3584134"/>
            <a:ext cx="2048320" cy="1371600"/>
            <a:chOff x="-1" y="1399735"/>
            <a:chExt cx="4572000" cy="1371600"/>
          </a:xfrm>
        </p:grpSpPr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2F29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-US" sz="9600" b="1" dirty="0">
                <a:solidFill>
                  <a:srgbClr val="2F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0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4207414" y="5382615"/>
            <a:ext cx="7547429" cy="1332914"/>
            <a:chOff x="2496457" y="1406769"/>
            <a:chExt cx="9724571" cy="1332914"/>
          </a:xfrm>
        </p:grpSpPr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4088279" y="1527098"/>
              <a:ext cx="7894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FF00"/>
                  </a:solidFill>
                </a:rPr>
                <a:t>تسمى</a:t>
              </a:r>
              <a:r>
                <a:rPr lang="ar-SY" sz="2400" b="1" dirty="0">
                  <a:solidFill>
                    <a:schemeClr val="bg1"/>
                  </a:solidFill>
                </a:rPr>
                <a:t> الكائنات الحية التي </a:t>
              </a:r>
              <a:r>
                <a:rPr lang="ar-SY" sz="2400" b="1" dirty="0">
                  <a:solidFill>
                    <a:srgbClr val="FFFF00"/>
                  </a:solidFill>
                </a:rPr>
                <a:t>تستخدم</a:t>
              </a:r>
              <a:r>
                <a:rPr lang="ar-SY" sz="2400" b="1" dirty="0">
                  <a:solidFill>
                    <a:schemeClr val="bg1"/>
                  </a:solidFill>
                </a:rPr>
                <a:t> ضوء الشمس لتصنع الغذاء من الماء وثاني أكسيد الكربون </a:t>
              </a:r>
              <a:r>
                <a:rPr lang="ar-SY" sz="2400" b="1" dirty="0">
                  <a:solidFill>
                    <a:srgbClr val="FFFF00"/>
                  </a:solidFill>
                </a:rPr>
                <a:t>الكائنات المنتِجة</a:t>
              </a:r>
              <a:r>
                <a:rPr lang="ar-SY" sz="24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34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2723546" y="5375581"/>
            <a:ext cx="2573977" cy="1371600"/>
            <a:chOff x="-1" y="1399735"/>
            <a:chExt cx="4572000" cy="1371600"/>
          </a:xfrm>
        </p:grpSpPr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endPara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3" name="TextBox 50">
            <a:extLst>
              <a:ext uri="{FF2B5EF4-FFF2-40B4-BE49-F238E27FC236}">
                <a16:creationId xmlns:a16="http://schemas.microsoft.com/office/drawing/2014/main" id="{A516D764-E2AD-4725-BAC0-46F0262F341D}"/>
              </a:ext>
            </a:extLst>
          </p:cNvPr>
          <p:cNvSpPr txBox="1"/>
          <p:nvPr/>
        </p:nvSpPr>
        <p:spPr>
          <a:xfrm>
            <a:off x="4246211" y="169439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النظام البيئي</a:t>
            </a:r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92224" y="98956"/>
            <a:ext cx="1901801" cy="6681875"/>
            <a:chOff x="7774691" y="-3254975"/>
            <a:chExt cx="5029652" cy="7065295"/>
          </a:xfrm>
          <a:solidFill>
            <a:srgbClr val="7030A0"/>
          </a:solidFill>
        </p:grpSpPr>
        <p:grpSp>
          <p:nvGrpSpPr>
            <p:cNvPr id="38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254975"/>
              <a:ext cx="5029652" cy="7065295"/>
              <a:chOff x="2000433" y="-5383479"/>
              <a:chExt cx="8318662" cy="11685456"/>
            </a:xfrm>
            <a:grpFill/>
          </p:grpSpPr>
          <p:sp>
            <p:nvSpPr>
              <p:cNvPr id="4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2"/>
                <a:ext cx="8318662" cy="410868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4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4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808" y="1390209"/>
              <a:ext cx="4709413" cy="1204563"/>
            </a:xfrm>
            <a:prstGeom prst="rect">
              <a:avLst/>
            </a:prstGeom>
            <a:grpFill/>
          </p:spPr>
        </p:pic>
        <p:pic>
          <p:nvPicPr>
            <p:cNvPr id="4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810" y="2637823"/>
              <a:ext cx="4709413" cy="1140819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780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EF4FE46-24F0-4F9E-878D-EA10179068E3}"/>
              </a:ext>
            </a:extLst>
          </p:cNvPr>
          <p:cNvSpPr/>
          <p:nvPr/>
        </p:nvSpPr>
        <p:spPr>
          <a:xfrm>
            <a:off x="1519859" y="1600200"/>
            <a:ext cx="3657600" cy="3657600"/>
          </a:xfrm>
          <a:prstGeom prst="ellipse">
            <a:avLst/>
          </a:prstGeom>
          <a:solidFill>
            <a:srgbClr val="383A46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499FC8D8-16E8-42AC-8C28-E0F852FDAB2E}"/>
              </a:ext>
            </a:extLst>
          </p:cNvPr>
          <p:cNvSpPr/>
          <p:nvPr/>
        </p:nvSpPr>
        <p:spPr>
          <a:xfrm>
            <a:off x="1717813" y="1828800"/>
            <a:ext cx="3200400" cy="3200400"/>
          </a:xfrm>
          <a:prstGeom prst="donut">
            <a:avLst>
              <a:gd name="adj" fmla="val 10987"/>
            </a:avLst>
          </a:prstGeom>
          <a:solidFill>
            <a:srgbClr val="585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474A96-0E48-45CD-9C91-0698218D5354}"/>
              </a:ext>
            </a:extLst>
          </p:cNvPr>
          <p:cNvGrpSpPr/>
          <p:nvPr/>
        </p:nvGrpSpPr>
        <p:grpSpPr>
          <a:xfrm>
            <a:off x="5192074" y="1731177"/>
            <a:ext cx="742071" cy="742071"/>
            <a:chOff x="5213176" y="1686822"/>
            <a:chExt cx="742071" cy="7420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CEC3FD-3CA2-4999-B32F-FFBFDF46174A}"/>
                </a:ext>
              </a:extLst>
            </p:cNvPr>
            <p:cNvSpPr/>
            <p:nvPr/>
          </p:nvSpPr>
          <p:spPr>
            <a:xfrm>
              <a:off x="5213176" y="1686822"/>
              <a:ext cx="742071" cy="742071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2" name="Graphic 21" descr="User network">
              <a:extLst>
                <a:ext uri="{FF2B5EF4-FFF2-40B4-BE49-F238E27FC236}">
                  <a16:creationId xmlns:a16="http://schemas.microsoft.com/office/drawing/2014/main" id="{892D4E10-7D90-4063-B3AD-DECDC7AC0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75413" y="1829257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6616B64-E94D-48EF-8B26-F5F074BEE370}"/>
              </a:ext>
            </a:extLst>
          </p:cNvPr>
          <p:cNvGrpSpPr/>
          <p:nvPr/>
        </p:nvGrpSpPr>
        <p:grpSpPr>
          <a:xfrm>
            <a:off x="4236624" y="511737"/>
            <a:ext cx="742071" cy="742071"/>
            <a:chOff x="4236624" y="858296"/>
            <a:chExt cx="742071" cy="74207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7AA1-0DEA-4478-89D5-AEE0A537C7B2}"/>
                </a:ext>
              </a:extLst>
            </p:cNvPr>
            <p:cNvSpPr/>
            <p:nvPr/>
          </p:nvSpPr>
          <p:spPr>
            <a:xfrm>
              <a:off x="4236624" y="858296"/>
              <a:ext cx="742071" cy="7420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 descr="Business Growth">
              <a:extLst>
                <a:ext uri="{FF2B5EF4-FFF2-40B4-BE49-F238E27FC236}">
                  <a16:creationId xmlns:a16="http://schemas.microsoft.com/office/drawing/2014/main" id="{31F69C6B-4E94-4A96-83AF-F19AC2BC3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43373" y="1012970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521069-C993-4808-88F5-01C24B56811A}"/>
              </a:ext>
            </a:extLst>
          </p:cNvPr>
          <p:cNvGrpSpPr/>
          <p:nvPr/>
        </p:nvGrpSpPr>
        <p:grpSpPr>
          <a:xfrm>
            <a:off x="5555433" y="3198166"/>
            <a:ext cx="742071" cy="742071"/>
            <a:chOff x="5563110" y="3057964"/>
            <a:chExt cx="742071" cy="74207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43284E-6F04-4D58-B238-CC668A1601BB}"/>
                </a:ext>
              </a:extLst>
            </p:cNvPr>
            <p:cNvSpPr/>
            <p:nvPr/>
          </p:nvSpPr>
          <p:spPr>
            <a:xfrm>
              <a:off x="5563110" y="3057964"/>
              <a:ext cx="742071" cy="742071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6" name="Graphic 25" descr="Presentation with media">
              <a:extLst>
                <a:ext uri="{FF2B5EF4-FFF2-40B4-BE49-F238E27FC236}">
                  <a16:creationId xmlns:a16="http://schemas.microsoft.com/office/drawing/2014/main" id="{DF828DDC-36B9-414A-8869-15A18AF82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97869" y="3202631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ACF4464-ED40-4559-B336-56AC175984E0}"/>
              </a:ext>
            </a:extLst>
          </p:cNvPr>
          <p:cNvGrpSpPr/>
          <p:nvPr/>
        </p:nvGrpSpPr>
        <p:grpSpPr>
          <a:xfrm>
            <a:off x="5151239" y="4611653"/>
            <a:ext cx="742071" cy="742071"/>
            <a:chOff x="5129994" y="4282696"/>
            <a:chExt cx="742071" cy="74207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7CE203-9F0D-4E5B-B6B9-4B26B4A82063}"/>
                </a:ext>
              </a:extLst>
            </p:cNvPr>
            <p:cNvSpPr/>
            <p:nvPr/>
          </p:nvSpPr>
          <p:spPr>
            <a:xfrm>
              <a:off x="5129994" y="4282696"/>
              <a:ext cx="742071" cy="742071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Graphic 29" descr="Medal">
              <a:extLst>
                <a:ext uri="{FF2B5EF4-FFF2-40B4-BE49-F238E27FC236}">
                  <a16:creationId xmlns:a16="http://schemas.microsoft.com/office/drawing/2014/main" id="{6A742891-3815-4E1E-972C-68A29FC62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89931" y="4425131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47613275-7462-4FB5-8B72-38A76921F51A}"/>
              </a:ext>
            </a:extLst>
          </p:cNvPr>
          <p:cNvSpPr/>
          <p:nvPr/>
        </p:nvSpPr>
        <p:spPr>
          <a:xfrm rot="16200000">
            <a:off x="6564648" y="847862"/>
            <a:ext cx="6077247" cy="5177457"/>
          </a:xfrm>
          <a:prstGeom prst="round2SameRect">
            <a:avLst>
              <a:gd name="adj1" fmla="val 4080"/>
              <a:gd name="adj2" fmla="val 0"/>
            </a:avLst>
          </a:prstGeom>
          <a:solidFill>
            <a:srgbClr val="434552"/>
          </a:solidFill>
          <a:ln>
            <a:noFill/>
          </a:ln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FC3AA5B-9719-4127-998D-173444299584}"/>
              </a:ext>
            </a:extLst>
          </p:cNvPr>
          <p:cNvGrpSpPr/>
          <p:nvPr/>
        </p:nvGrpSpPr>
        <p:grpSpPr>
          <a:xfrm>
            <a:off x="7114627" y="444118"/>
            <a:ext cx="5065485" cy="1049438"/>
            <a:chOff x="7296390" y="510378"/>
            <a:chExt cx="4786942" cy="104943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792448-1F1F-4101-8C4C-F2F2CC1AE509}"/>
                </a:ext>
              </a:extLst>
            </p:cNvPr>
            <p:cNvSpPr txBox="1"/>
            <p:nvPr/>
          </p:nvSpPr>
          <p:spPr>
            <a:xfrm>
              <a:off x="7710911" y="510378"/>
              <a:ext cx="3221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الكائنات المنتِجة</a:t>
              </a:r>
              <a:endParaRPr lang="en-US" sz="1600" b="1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643E86-C33C-45D1-82EE-C948C3B792D7}"/>
                </a:ext>
              </a:extLst>
            </p:cNvPr>
            <p:cNvSpPr txBox="1"/>
            <p:nvPr/>
          </p:nvSpPr>
          <p:spPr>
            <a:xfrm>
              <a:off x="7296390" y="851930"/>
              <a:ext cx="4786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>
                      <a:lumMod val="85000"/>
                    </a:schemeClr>
                  </a:solidFill>
                </a:rPr>
                <a:t>هي الكائنات الحية التي تستخدم ضوء الشمس لتصنع الغذاء من الماء وثاني أكسيد الكربون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6F8281-5952-49DE-A7FB-4E3C1E821622}"/>
              </a:ext>
            </a:extLst>
          </p:cNvPr>
          <p:cNvGrpSpPr/>
          <p:nvPr/>
        </p:nvGrpSpPr>
        <p:grpSpPr>
          <a:xfrm>
            <a:off x="7014542" y="1724037"/>
            <a:ext cx="5294483" cy="1177265"/>
            <a:chOff x="7710911" y="578423"/>
            <a:chExt cx="4171843" cy="117726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7C0E855-0EAF-429A-AB66-864371A3DA0B}"/>
                </a:ext>
              </a:extLst>
            </p:cNvPr>
            <p:cNvSpPr txBox="1"/>
            <p:nvPr/>
          </p:nvSpPr>
          <p:spPr>
            <a:xfrm>
              <a:off x="7710911" y="578423"/>
              <a:ext cx="3221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C00CC"/>
                  </a:solidFill>
                  <a:latin typeface="Century Gothic" panose="020B0502020202020204" pitchFamily="34" charset="0"/>
                </a:rPr>
                <a:t>الكائنات المستهلكة</a:t>
              </a:r>
              <a:endParaRPr lang="en-US" sz="2400" b="1" dirty="0">
                <a:solidFill>
                  <a:srgbClr val="CC00C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504D174-1B2F-47B8-ACBC-E87C0E55E1C5}"/>
                </a:ext>
              </a:extLst>
            </p:cNvPr>
            <p:cNvSpPr txBox="1"/>
            <p:nvPr/>
          </p:nvSpPr>
          <p:spPr>
            <a:xfrm>
              <a:off x="8005001" y="1047802"/>
              <a:ext cx="38777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>
                      <a:lumMod val="85000"/>
                    </a:schemeClr>
                  </a:solidFill>
                </a:rPr>
                <a:t>هي الكائنات الحية التي تستهلك الكائنات الحية الأخرى لتأمين غذائها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FF627FA-93A2-4594-B2FD-EEFF9ECB7BC5}"/>
              </a:ext>
            </a:extLst>
          </p:cNvPr>
          <p:cNvGrpSpPr/>
          <p:nvPr/>
        </p:nvGrpSpPr>
        <p:grpSpPr>
          <a:xfrm>
            <a:off x="7184556" y="3298582"/>
            <a:ext cx="4837430" cy="1159039"/>
            <a:chOff x="7664567" y="402317"/>
            <a:chExt cx="3766472" cy="115903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488E4FF-904B-4192-9814-1D5CEB21E033}"/>
                </a:ext>
              </a:extLst>
            </p:cNvPr>
            <p:cNvSpPr txBox="1"/>
            <p:nvPr/>
          </p:nvSpPr>
          <p:spPr>
            <a:xfrm>
              <a:off x="7853343" y="402317"/>
              <a:ext cx="2752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السلسلة الغذائية</a:t>
              </a:r>
              <a:endParaRPr lang="en-US" sz="2400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F46D48C-577C-4DCC-ABD1-ECAE76B45B1B}"/>
                </a:ext>
              </a:extLst>
            </p:cNvPr>
            <p:cNvSpPr txBox="1"/>
            <p:nvPr/>
          </p:nvSpPr>
          <p:spPr>
            <a:xfrm>
              <a:off x="7664567" y="853470"/>
              <a:ext cx="37664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>
                      <a:lumMod val="85000"/>
                    </a:schemeClr>
                  </a:solidFill>
                </a:rPr>
                <a:t>تسمى الرسوم البيانية التي تستخدم لإظهار كيفية انتقال الطاقة والمغذِّيات من كائن حي إلى آخر 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57195D6-5B4B-41DD-82C8-75323681E661}"/>
              </a:ext>
            </a:extLst>
          </p:cNvPr>
          <p:cNvGrpSpPr/>
          <p:nvPr/>
        </p:nvGrpSpPr>
        <p:grpSpPr>
          <a:xfrm>
            <a:off x="7014543" y="4662553"/>
            <a:ext cx="5136558" cy="1785779"/>
            <a:chOff x="7585214" y="956681"/>
            <a:chExt cx="4136872" cy="178577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045F73B-C64E-4C23-8404-AD2E8ED1CE60}"/>
                </a:ext>
              </a:extLst>
            </p:cNvPr>
            <p:cNvSpPr txBox="1"/>
            <p:nvPr/>
          </p:nvSpPr>
          <p:spPr>
            <a:xfrm>
              <a:off x="7585214" y="956681"/>
              <a:ext cx="3221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0099CC"/>
                  </a:solidFill>
                  <a:latin typeface="Century Gothic" panose="020B0502020202020204" pitchFamily="34" charset="0"/>
                </a:rPr>
                <a:t>الشبكة الغذائية</a:t>
              </a:r>
              <a:endParaRPr lang="en-US" sz="2400" b="1" dirty="0">
                <a:solidFill>
                  <a:srgbClr val="0099C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AC63798-6E73-4A69-A064-FAB674E2E3B2}"/>
                </a:ext>
              </a:extLst>
            </p:cNvPr>
            <p:cNvSpPr txBox="1"/>
            <p:nvPr/>
          </p:nvSpPr>
          <p:spPr>
            <a:xfrm>
              <a:off x="7698175" y="1419021"/>
              <a:ext cx="40239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>
                      <a:lumMod val="85000"/>
                    </a:schemeClr>
                  </a:solidFill>
                </a:rPr>
                <a:t>تعرف بأنها تداخل السلاسل الغذائية كلها في مجموعة بيئية، ويظهر فيها بوضوح كيف أن الكائنات الحية تعتمد على بعضها بعضاً</a:t>
              </a:r>
            </a:p>
            <a:p>
              <a:pPr algn="r"/>
              <a:endParaRPr lang="ar-SY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843A226-76C8-4BB8-B830-DA9F7BEEC71E}"/>
              </a:ext>
            </a:extLst>
          </p:cNvPr>
          <p:cNvGrpSpPr/>
          <p:nvPr/>
        </p:nvGrpSpPr>
        <p:grpSpPr>
          <a:xfrm>
            <a:off x="7154800" y="5498438"/>
            <a:ext cx="4079631" cy="707647"/>
            <a:chOff x="7710911" y="855457"/>
            <a:chExt cx="4079631" cy="70764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E74AF66-1BE4-4718-A231-130ADFCC73E2}"/>
                </a:ext>
              </a:extLst>
            </p:cNvPr>
            <p:cNvSpPr txBox="1"/>
            <p:nvPr/>
          </p:nvSpPr>
          <p:spPr>
            <a:xfrm>
              <a:off x="7710911" y="855457"/>
              <a:ext cx="3221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rgbClr val="33CC3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354DA37-21A2-4976-B2CA-3F8625FFF1AE}"/>
                </a:ext>
              </a:extLst>
            </p:cNvPr>
            <p:cNvSpPr txBox="1"/>
            <p:nvPr/>
          </p:nvSpPr>
          <p:spPr>
            <a:xfrm>
              <a:off x="7710911" y="1309188"/>
              <a:ext cx="40796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5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9D1362C-3DEF-465A-B100-5259D816C85B}"/>
              </a:ext>
            </a:extLst>
          </p:cNvPr>
          <p:cNvGrpSpPr/>
          <p:nvPr/>
        </p:nvGrpSpPr>
        <p:grpSpPr>
          <a:xfrm>
            <a:off x="3178277" y="1828800"/>
            <a:ext cx="1739936" cy="3195967"/>
            <a:chOff x="3178277" y="1828800"/>
            <a:chExt cx="1739936" cy="319596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E8DEC-4922-4960-9DA3-44567B5AA51A}"/>
                </a:ext>
              </a:extLst>
            </p:cNvPr>
            <p:cNvSpPr/>
            <p:nvPr/>
          </p:nvSpPr>
          <p:spPr>
            <a:xfrm>
              <a:off x="3405809" y="1833233"/>
              <a:ext cx="1512404" cy="3191534"/>
            </a:xfrm>
            <a:custGeom>
              <a:avLst/>
              <a:gdLst>
                <a:gd name="connsiteX0" fmla="*/ 0 w 1512404"/>
                <a:gd name="connsiteY0" fmla="*/ 0 h 3191534"/>
                <a:gd name="connsiteX1" fmla="*/ 75815 w 1512404"/>
                <a:gd name="connsiteY1" fmla="*/ 3829 h 3191534"/>
                <a:gd name="connsiteX2" fmla="*/ 1512404 w 1512404"/>
                <a:gd name="connsiteY2" fmla="*/ 1595767 h 3191534"/>
                <a:gd name="connsiteX3" fmla="*/ 75815 w 1512404"/>
                <a:gd name="connsiteY3" fmla="*/ 3187706 h 3191534"/>
                <a:gd name="connsiteX4" fmla="*/ 0 w 1512404"/>
                <a:gd name="connsiteY4" fmla="*/ 3191534 h 3191534"/>
                <a:gd name="connsiteX5" fmla="*/ 0 w 1512404"/>
                <a:gd name="connsiteY5" fmla="*/ 2839906 h 3191534"/>
                <a:gd name="connsiteX6" fmla="*/ 39863 w 1512404"/>
                <a:gd name="connsiteY6" fmla="*/ 2837893 h 3191534"/>
                <a:gd name="connsiteX7" fmla="*/ 1160776 w 1512404"/>
                <a:gd name="connsiteY7" fmla="*/ 1595767 h 3191534"/>
                <a:gd name="connsiteX8" fmla="*/ 39863 w 1512404"/>
                <a:gd name="connsiteY8" fmla="*/ 353641 h 3191534"/>
                <a:gd name="connsiteX9" fmla="*/ 0 w 1512404"/>
                <a:gd name="connsiteY9" fmla="*/ 351629 h 319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404" h="3191534">
                  <a:moveTo>
                    <a:pt x="0" y="0"/>
                  </a:moveTo>
                  <a:lnTo>
                    <a:pt x="75815" y="3829"/>
                  </a:lnTo>
                  <a:cubicBezTo>
                    <a:pt x="882726" y="85775"/>
                    <a:pt x="1512404" y="767237"/>
                    <a:pt x="1512404" y="1595767"/>
                  </a:cubicBezTo>
                  <a:cubicBezTo>
                    <a:pt x="1512404" y="2424298"/>
                    <a:pt x="882726" y="3105759"/>
                    <a:pt x="75815" y="3187706"/>
                  </a:cubicBezTo>
                  <a:lnTo>
                    <a:pt x="0" y="3191534"/>
                  </a:lnTo>
                  <a:lnTo>
                    <a:pt x="0" y="2839906"/>
                  </a:lnTo>
                  <a:lnTo>
                    <a:pt x="39863" y="2837893"/>
                  </a:lnTo>
                  <a:cubicBezTo>
                    <a:pt x="669463" y="2773954"/>
                    <a:pt x="1160776" y="2242236"/>
                    <a:pt x="1160776" y="1595767"/>
                  </a:cubicBezTo>
                  <a:cubicBezTo>
                    <a:pt x="1160776" y="949298"/>
                    <a:pt x="669463" y="417581"/>
                    <a:pt x="39863" y="353641"/>
                  </a:cubicBezTo>
                  <a:lnTo>
                    <a:pt x="0" y="351629"/>
                  </a:lnTo>
                  <a:close/>
                </a:path>
              </a:pathLst>
            </a:custGeom>
            <a:gradFill>
              <a:gsLst>
                <a:gs pos="0">
                  <a:srgbClr val="FFB343"/>
                </a:gs>
                <a:gs pos="47000">
                  <a:srgbClr val="FE9031"/>
                </a:gs>
                <a:gs pos="97000">
                  <a:srgbClr val="FB4C3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51134C0-857E-48FC-B0C7-FAB0B29218F5}"/>
                </a:ext>
              </a:extLst>
            </p:cNvPr>
            <p:cNvSpPr/>
            <p:nvPr/>
          </p:nvSpPr>
          <p:spPr>
            <a:xfrm>
              <a:off x="3178277" y="4667865"/>
              <a:ext cx="407841" cy="356902"/>
            </a:xfrm>
            <a:prstGeom prst="ellipse">
              <a:avLst/>
            </a:prstGeom>
            <a:solidFill>
              <a:srgbClr val="FB5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82E9A2B-0BB1-418A-8390-C191C805C985}"/>
                </a:ext>
              </a:extLst>
            </p:cNvPr>
            <p:cNvSpPr/>
            <p:nvPr/>
          </p:nvSpPr>
          <p:spPr>
            <a:xfrm>
              <a:off x="3221623" y="1828800"/>
              <a:ext cx="407841" cy="356902"/>
            </a:xfrm>
            <a:prstGeom prst="ellipse">
              <a:avLst/>
            </a:prstGeom>
            <a:solidFill>
              <a:srgbClr val="FFB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1937239-14F7-49EB-87B4-16D101B10698}"/>
              </a:ext>
            </a:extLst>
          </p:cNvPr>
          <p:cNvGrpSpPr/>
          <p:nvPr/>
        </p:nvGrpSpPr>
        <p:grpSpPr>
          <a:xfrm>
            <a:off x="0" y="-10849"/>
            <a:ext cx="3383136" cy="6868849"/>
            <a:chOff x="0" y="-10849"/>
            <a:chExt cx="3383136" cy="686884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B6282F0-38B8-4D75-9DC8-A9BDD6C16A78}"/>
                </a:ext>
              </a:extLst>
            </p:cNvPr>
            <p:cNvSpPr/>
            <p:nvPr/>
          </p:nvSpPr>
          <p:spPr>
            <a:xfrm>
              <a:off x="0" y="0"/>
              <a:ext cx="3200400" cy="6858000"/>
            </a:xfrm>
            <a:custGeom>
              <a:avLst/>
              <a:gdLst>
                <a:gd name="connsiteX0" fmla="*/ 0 w 3200400"/>
                <a:gd name="connsiteY0" fmla="*/ 0 h 6858000"/>
                <a:gd name="connsiteX1" fmla="*/ 3200400 w 3200400"/>
                <a:gd name="connsiteY1" fmla="*/ 0 h 6858000"/>
                <a:gd name="connsiteX2" fmla="*/ 3200400 w 3200400"/>
                <a:gd name="connsiteY2" fmla="*/ 1377539 h 6858000"/>
                <a:gd name="connsiteX3" fmla="*/ 3107656 w 3200400"/>
                <a:gd name="connsiteY3" fmla="*/ 1382222 h 6858000"/>
                <a:gd name="connsiteX4" fmla="*/ 1260613 w 3200400"/>
                <a:gd name="connsiteY4" fmla="*/ 3429000 h 6858000"/>
                <a:gd name="connsiteX5" fmla="*/ 3107656 w 3200400"/>
                <a:gd name="connsiteY5" fmla="*/ 5475778 h 6858000"/>
                <a:gd name="connsiteX6" fmla="*/ 3200400 w 3200400"/>
                <a:gd name="connsiteY6" fmla="*/ 5480461 h 6858000"/>
                <a:gd name="connsiteX7" fmla="*/ 3200400 w 3200400"/>
                <a:gd name="connsiteY7" fmla="*/ 6858000 h 6858000"/>
                <a:gd name="connsiteX8" fmla="*/ 0 w 3200400"/>
                <a:gd name="connsiteY8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6858000">
                  <a:moveTo>
                    <a:pt x="0" y="0"/>
                  </a:moveTo>
                  <a:lnTo>
                    <a:pt x="3200400" y="0"/>
                  </a:lnTo>
                  <a:lnTo>
                    <a:pt x="3200400" y="1377539"/>
                  </a:lnTo>
                  <a:lnTo>
                    <a:pt x="3107656" y="1382222"/>
                  </a:lnTo>
                  <a:cubicBezTo>
                    <a:pt x="2070199" y="1487582"/>
                    <a:pt x="1260613" y="2363746"/>
                    <a:pt x="1260613" y="3429000"/>
                  </a:cubicBezTo>
                  <a:cubicBezTo>
                    <a:pt x="1260613" y="4494254"/>
                    <a:pt x="2070199" y="5370419"/>
                    <a:pt x="3107656" y="5475778"/>
                  </a:cubicBezTo>
                  <a:lnTo>
                    <a:pt x="3200400" y="5480461"/>
                  </a:lnTo>
                  <a:lnTo>
                    <a:pt x="32004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43455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27EE67E2-1D75-48B0-BF8F-F2BDC2DB16D8}"/>
                </a:ext>
              </a:extLst>
            </p:cNvPr>
            <p:cNvSpPr/>
            <p:nvPr/>
          </p:nvSpPr>
          <p:spPr>
            <a:xfrm>
              <a:off x="2846315" y="-10849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36151C23-E7EA-481B-8F7D-1F65E223D76F}"/>
                </a:ext>
              </a:extLst>
            </p:cNvPr>
            <p:cNvSpPr/>
            <p:nvPr/>
          </p:nvSpPr>
          <p:spPr>
            <a:xfrm>
              <a:off x="2841674" y="5480427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92224" y="504"/>
            <a:ext cx="1901801" cy="6681875"/>
            <a:chOff x="7774691" y="-3254975"/>
            <a:chExt cx="5029652" cy="7065295"/>
          </a:xfrm>
          <a:solidFill>
            <a:srgbClr val="7030A0"/>
          </a:solidFill>
        </p:grpSpPr>
        <p:grpSp>
          <p:nvGrpSpPr>
            <p:cNvPr id="68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254975"/>
              <a:ext cx="5029652" cy="7065295"/>
              <a:chOff x="2000433" y="-5383479"/>
              <a:chExt cx="8318662" cy="11685456"/>
            </a:xfrm>
            <a:grpFill/>
          </p:grpSpPr>
          <p:sp>
            <p:nvSpPr>
              <p:cNvPr id="7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7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7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9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894" y="1455753"/>
              <a:ext cx="4709413" cy="1112464"/>
            </a:xfrm>
            <a:prstGeom prst="rect">
              <a:avLst/>
            </a:prstGeom>
            <a:grpFill/>
          </p:spPr>
        </p:pic>
        <p:pic>
          <p:nvPicPr>
            <p:cNvPr id="5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894" y="2602551"/>
              <a:ext cx="4709413" cy="11398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57318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40" y="2792853"/>
            <a:ext cx="995676" cy="69863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730" y="661526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471" y="139570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5199" y="1167977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623" y="1492272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90425" y="1706598"/>
              <a:ext cx="14615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النظام البيئي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23495" y="2195561"/>
              <a:ext cx="2385250" cy="510447"/>
              <a:chOff x="3135134" y="5653352"/>
              <a:chExt cx="2385250" cy="51044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35134" y="5763689"/>
                <a:ext cx="23852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النظام البيئي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471" y="1145410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4" name="Group 3">
            <a:extLst>
              <a:ext uri="{FF2B5EF4-FFF2-40B4-BE49-F238E27FC236}">
                <a16:creationId xmlns:a16="http://schemas.microsoft.com/office/drawing/2014/main" id="{BF86B092-B977-448F-BAF9-1F3047CF1523}"/>
              </a:ext>
            </a:extLst>
          </p:cNvPr>
          <p:cNvGrpSpPr/>
          <p:nvPr/>
        </p:nvGrpSpPr>
        <p:grpSpPr>
          <a:xfrm>
            <a:off x="5297523" y="1361280"/>
            <a:ext cx="6393282" cy="1332914"/>
            <a:chOff x="2496457" y="42203"/>
            <a:chExt cx="9724571" cy="1332914"/>
          </a:xfrm>
        </p:grpSpPr>
        <p:sp>
          <p:nvSpPr>
            <p:cNvPr id="95" name="Rectangle 1">
              <a:extLst>
                <a:ext uri="{FF2B5EF4-FFF2-40B4-BE49-F238E27FC236}">
                  <a16:creationId xmlns:a16="http://schemas.microsoft.com/office/drawing/2014/main" id="{466E1915-8575-4BD1-BEA3-8098C281086F}"/>
                </a:ext>
              </a:extLst>
            </p:cNvPr>
            <p:cNvSpPr/>
            <p:nvPr/>
          </p:nvSpPr>
          <p:spPr>
            <a:xfrm>
              <a:off x="2496457" y="42203"/>
              <a:ext cx="9724571" cy="1332914"/>
            </a:xfrm>
            <a:prstGeom prst="rect">
              <a:avLst/>
            </a:prstGeom>
            <a:solidFill>
              <a:srgbClr val="F46136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32">
              <a:extLst>
                <a:ext uri="{FF2B5EF4-FFF2-40B4-BE49-F238E27FC236}">
                  <a16:creationId xmlns:a16="http://schemas.microsoft.com/office/drawing/2014/main" id="{333454D2-7A74-4950-9752-E1D28B0E0153}"/>
                </a:ext>
              </a:extLst>
            </p:cNvPr>
            <p:cNvSpPr txBox="1"/>
            <p:nvPr/>
          </p:nvSpPr>
          <p:spPr>
            <a:xfrm>
              <a:off x="3407387" y="57616"/>
              <a:ext cx="87494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FF00"/>
                  </a:solidFill>
                </a:rPr>
                <a:t>يخلق</a:t>
              </a:r>
              <a:r>
                <a:rPr lang="ar-SY" sz="2400" b="1" dirty="0">
                  <a:solidFill>
                    <a:schemeClr val="bg1"/>
                  </a:solidFill>
                </a:rPr>
                <a:t> التنوع في الكائنات الحية في النظام البيئي </a:t>
              </a:r>
              <a:r>
                <a:rPr lang="ar-SY" sz="2400" b="1" dirty="0">
                  <a:solidFill>
                    <a:srgbClr val="FFFF00"/>
                  </a:solidFill>
                </a:rPr>
                <a:t>توازناً</a:t>
              </a:r>
              <a:r>
                <a:rPr lang="ar-SY" sz="2400" b="1" dirty="0">
                  <a:solidFill>
                    <a:schemeClr val="bg1"/>
                  </a:solidFill>
                </a:rPr>
                <a:t> في البيئة، بينما يؤدي </a:t>
              </a:r>
              <a:r>
                <a:rPr lang="ar-SY" sz="2400" b="1" dirty="0">
                  <a:solidFill>
                    <a:srgbClr val="FFFF00"/>
                  </a:solidFill>
                </a:rPr>
                <a:t>نقص</a:t>
              </a:r>
              <a:r>
                <a:rPr lang="ar-SY" sz="2400" b="1" dirty="0">
                  <a:solidFill>
                    <a:schemeClr val="bg1"/>
                  </a:solidFill>
                </a:rPr>
                <a:t> أحد عناصر النظام إلى حدوث </a:t>
              </a:r>
              <a:r>
                <a:rPr lang="ar-SY" sz="2400" b="1" dirty="0">
                  <a:solidFill>
                    <a:srgbClr val="FFFF00"/>
                  </a:solidFill>
                </a:rPr>
                <a:t>خلل</a:t>
              </a:r>
              <a:r>
                <a:rPr lang="ar-SY" sz="2400" b="1" dirty="0">
                  <a:solidFill>
                    <a:schemeClr val="bg1"/>
                  </a:solidFill>
                </a:rPr>
                <a:t> في البيئة.</a:t>
              </a:r>
            </a:p>
          </p:txBody>
        </p:sp>
      </p:grpSp>
      <p:grpSp>
        <p:nvGrpSpPr>
          <p:cNvPr id="102" name="Group 2">
            <a:extLst>
              <a:ext uri="{FF2B5EF4-FFF2-40B4-BE49-F238E27FC236}">
                <a16:creationId xmlns:a16="http://schemas.microsoft.com/office/drawing/2014/main" id="{0113C156-A151-45C1-A5F4-195581C44C7B}"/>
              </a:ext>
            </a:extLst>
          </p:cNvPr>
          <p:cNvGrpSpPr/>
          <p:nvPr/>
        </p:nvGrpSpPr>
        <p:grpSpPr>
          <a:xfrm>
            <a:off x="3990955" y="1357763"/>
            <a:ext cx="1905447" cy="1361049"/>
            <a:chOff x="-1" y="38686"/>
            <a:chExt cx="3340906" cy="1361049"/>
          </a:xfrm>
        </p:grpSpPr>
        <p:sp>
          <p:nvSpPr>
            <p:cNvPr id="103" name="Freeform: Shape 15">
              <a:extLst>
                <a:ext uri="{FF2B5EF4-FFF2-40B4-BE49-F238E27FC236}">
                  <a16:creationId xmlns:a16="http://schemas.microsoft.com/office/drawing/2014/main" id="{30FE91F9-6D2E-4CB0-9A98-6C72322955D9}"/>
                </a:ext>
              </a:extLst>
            </p:cNvPr>
            <p:cNvSpPr/>
            <p:nvPr/>
          </p:nvSpPr>
          <p:spPr>
            <a:xfrm>
              <a:off x="-1" y="38686"/>
              <a:ext cx="3340906" cy="1361049"/>
            </a:xfrm>
            <a:custGeom>
              <a:avLst/>
              <a:gdLst>
                <a:gd name="connsiteX0" fmla="*/ 3657597 w 3657600"/>
                <a:gd name="connsiteY0" fmla="*/ 0 h 1371600"/>
                <a:gd name="connsiteX1" fmla="*/ 3657600 w 3657600"/>
                <a:gd name="connsiteY1" fmla="*/ 0 h 1371600"/>
                <a:gd name="connsiteX2" fmla="*/ 3657600 w 3657600"/>
                <a:gd name="connsiteY2" fmla="*/ 1371600 h 1371600"/>
                <a:gd name="connsiteX3" fmla="*/ 3657597 w 3657600"/>
                <a:gd name="connsiteY3" fmla="*/ 1371600 h 1371600"/>
                <a:gd name="connsiteX4" fmla="*/ 0 w 3657600"/>
                <a:gd name="connsiteY4" fmla="*/ 0 h 1371600"/>
                <a:gd name="connsiteX5" fmla="*/ 2883874 w 3657600"/>
                <a:gd name="connsiteY5" fmla="*/ 0 h 1371600"/>
                <a:gd name="connsiteX6" fmla="*/ 3657597 w 3657600"/>
                <a:gd name="connsiteY6" fmla="*/ 1371600 h 1371600"/>
                <a:gd name="connsiteX7" fmla="*/ 0 w 3657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371600">
                  <a:moveTo>
                    <a:pt x="3657597" y="0"/>
                  </a:moveTo>
                  <a:lnTo>
                    <a:pt x="3657600" y="0"/>
                  </a:lnTo>
                  <a:lnTo>
                    <a:pt x="3657600" y="1371600"/>
                  </a:lnTo>
                  <a:lnTo>
                    <a:pt x="3657597" y="1371600"/>
                  </a:lnTo>
                  <a:close/>
                  <a:moveTo>
                    <a:pt x="0" y="0"/>
                  </a:moveTo>
                  <a:lnTo>
                    <a:pt x="2883874" y="0"/>
                  </a:lnTo>
                  <a:lnTo>
                    <a:pt x="3657597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27">
              <a:extLst>
                <a:ext uri="{FF2B5EF4-FFF2-40B4-BE49-F238E27FC236}">
                  <a16:creationId xmlns:a16="http://schemas.microsoft.com/office/drawing/2014/main" id="{3550720D-EA6F-4CCC-97D1-1CF97B52E69B}"/>
                </a:ext>
              </a:extLst>
            </p:cNvPr>
            <p:cNvSpPr txBox="1"/>
            <p:nvPr/>
          </p:nvSpPr>
          <p:spPr>
            <a:xfrm>
              <a:off x="447551" y="164498"/>
              <a:ext cx="1843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461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lang="en-US" sz="9600" b="1" dirty="0">
                <a:solidFill>
                  <a:srgbClr val="F46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4101166" y="3591168"/>
            <a:ext cx="7547429" cy="1332914"/>
            <a:chOff x="2496457" y="1406769"/>
            <a:chExt cx="9724571" cy="1332914"/>
          </a:xfrm>
        </p:grpSpPr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2F294F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3360629" y="1539354"/>
              <a:ext cx="8444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يحدث تحول المساحات الخضراء الخصبة إلى مساحات فقيرة بالحياة النباتية  والحيوانية بسبب ظاهرة  تسمى ( </a:t>
              </a:r>
              <a:r>
                <a:rPr lang="ar-SY" sz="2400" b="1" dirty="0">
                  <a:solidFill>
                    <a:srgbClr val="FFFF00"/>
                  </a:solidFill>
                </a:rPr>
                <a:t>التصحر </a:t>
              </a:r>
              <a:r>
                <a:rPr lang="ar-SY" sz="2400" b="1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3266237" y="3584134"/>
            <a:ext cx="1915363" cy="1371600"/>
            <a:chOff x="-1" y="1399735"/>
            <a:chExt cx="4572000" cy="1371600"/>
          </a:xfrm>
        </p:grpSpPr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2F29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-US" sz="9600" b="1" dirty="0">
                <a:solidFill>
                  <a:srgbClr val="2F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0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4207414" y="5382615"/>
            <a:ext cx="7547429" cy="1332914"/>
            <a:chOff x="2496457" y="1406769"/>
            <a:chExt cx="9724571" cy="1332914"/>
          </a:xfrm>
        </p:grpSpPr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4088279" y="1657727"/>
              <a:ext cx="7894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</a:rPr>
                <a:t>يعرف </a:t>
              </a:r>
              <a:r>
                <a:rPr lang="ar-SY" sz="2400" b="1" dirty="0">
                  <a:solidFill>
                    <a:srgbClr val="FFFF00"/>
                  </a:solidFill>
                </a:rPr>
                <a:t>الزحف العمراني </a:t>
              </a:r>
              <a:r>
                <a:rPr lang="ar-SY" sz="2400" b="1" dirty="0">
                  <a:solidFill>
                    <a:schemeClr val="bg1"/>
                  </a:solidFill>
                </a:rPr>
                <a:t>بأنه التعدي على الأراضي الزراعية الخصبة وبناء مساكن الإنسان عليها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4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3266237" y="5375581"/>
            <a:ext cx="2346226" cy="1371600"/>
            <a:chOff x="-1" y="1399735"/>
            <a:chExt cx="4572000" cy="1371600"/>
          </a:xfrm>
        </p:grpSpPr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endPara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013860" y="161897"/>
            <a:ext cx="1901801" cy="6049071"/>
            <a:chOff x="7774691" y="-3254975"/>
            <a:chExt cx="5029652" cy="7065295"/>
          </a:xfrm>
          <a:solidFill>
            <a:srgbClr val="7030A0"/>
          </a:solidFill>
        </p:grpSpPr>
        <p:grpSp>
          <p:nvGrpSpPr>
            <p:cNvPr id="37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254975"/>
              <a:ext cx="5029652" cy="7065295"/>
              <a:chOff x="2000433" y="-5383479"/>
              <a:chExt cx="8318662" cy="11685456"/>
            </a:xfrm>
            <a:grpFill/>
          </p:grpSpPr>
          <p:sp>
            <p:nvSpPr>
              <p:cNvPr id="39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0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42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41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894" y="2554157"/>
              <a:ext cx="4709413" cy="1163535"/>
            </a:xfrm>
            <a:prstGeom prst="rect">
              <a:avLst/>
            </a:prstGeom>
            <a:grpFill/>
          </p:spPr>
        </p:pic>
        <p:pic>
          <p:nvPicPr>
            <p:cNvPr id="4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811" y="1407548"/>
              <a:ext cx="4633886" cy="103896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03826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226</Words>
  <Application>Microsoft Office PowerPoint</Application>
  <PresentationFormat>شاشة عريضة</PresentationFormat>
  <Paragraphs>31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Roboto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الناصر</cp:lastModifiedBy>
  <cp:revision>1325</cp:revision>
  <dcterms:created xsi:type="dcterms:W3CDTF">2020-10-10T04:32:51Z</dcterms:created>
  <dcterms:modified xsi:type="dcterms:W3CDTF">2021-03-14T14:56:23Z</dcterms:modified>
</cp:coreProperties>
</file>