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>
        <p:scale>
          <a:sx n="66" d="100"/>
          <a:sy n="66" d="100"/>
        </p:scale>
        <p:origin x="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/>
      <dgm:spPr/>
      <dgm:t>
        <a:bodyPr/>
        <a:lstStyle/>
        <a:p>
          <a:pPr rtl="1"/>
          <a:r>
            <a:rPr lang="ar-SY" dirty="0"/>
            <a:t>نوحد المقامات باستخدام المضاعف المشترك الأصغر</a:t>
          </a:r>
          <a:endParaRPr lang="ar-SA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C4D44D7E-F2E3-4979-9C56-B76448A36517}" type="sibTrans" cxnId="{FBB66275-6130-4659-A534-3045C1F89970}">
      <dgm:prSet/>
      <dgm:spPr>
        <a:solidFill>
          <a:srgbClr val="FF0066"/>
        </a:solidFill>
        <a:ln>
          <a:solidFill>
            <a:srgbClr val="FA49B9"/>
          </a:solidFill>
        </a:ln>
      </dgm:spPr>
      <dgm:t>
        <a:bodyPr/>
        <a:lstStyle/>
        <a:p>
          <a:pPr rtl="1"/>
          <a:endParaRPr lang="ar-SA"/>
        </a:p>
      </dgm:t>
    </dgm:pt>
    <dgm:pt modelId="{EB48EFDF-BC72-4F80-82EE-9066919FA58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نجمع البسطين و نضع الكسر في أبسط صورة</a:t>
          </a:r>
          <a:endParaRPr lang="ar-SA" dirty="0"/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49897E2F-3426-4372-A67A-96FF76609E75}" type="pres">
      <dgm:prSet presAssocID="{19627C8F-57B8-44E3-85F7-B943BBA8C589}" presName="Name0" presStyleCnt="0">
        <dgm:presLayoutVars>
          <dgm:chMax val="7"/>
          <dgm:chPref val="7"/>
          <dgm:dir/>
        </dgm:presLayoutVars>
      </dgm:prSet>
      <dgm:spPr/>
    </dgm:pt>
    <dgm:pt modelId="{8B4B1FB7-E642-44FE-AB37-B1367C657AD3}" type="pres">
      <dgm:prSet presAssocID="{19627C8F-57B8-44E3-85F7-B943BBA8C589}" presName="Name1" presStyleCnt="0"/>
      <dgm:spPr/>
    </dgm:pt>
    <dgm:pt modelId="{45E14E69-D9D1-486B-A236-6F45CBF0A8BE}" type="pres">
      <dgm:prSet presAssocID="{19627C8F-57B8-44E3-85F7-B943BBA8C589}" presName="cycle" presStyleCnt="0"/>
      <dgm:spPr/>
    </dgm:pt>
    <dgm:pt modelId="{6A4D6EBF-38F8-4505-99CA-55BC7F8BFD37}" type="pres">
      <dgm:prSet presAssocID="{19627C8F-57B8-44E3-85F7-B943BBA8C589}" presName="srcNode" presStyleLbl="node1" presStyleIdx="0" presStyleCnt="2"/>
      <dgm:spPr/>
    </dgm:pt>
    <dgm:pt modelId="{60E96788-85AF-458A-933D-36ADE3D076C3}" type="pres">
      <dgm:prSet presAssocID="{19627C8F-57B8-44E3-85F7-B943BBA8C589}" presName="conn" presStyleLbl="parChTrans1D2" presStyleIdx="0" presStyleCnt="1"/>
      <dgm:spPr/>
    </dgm:pt>
    <dgm:pt modelId="{7ABC4B62-4CBE-46A0-B5B9-C7F1E3927A65}" type="pres">
      <dgm:prSet presAssocID="{19627C8F-57B8-44E3-85F7-B943BBA8C589}" presName="extraNode" presStyleLbl="node1" presStyleIdx="0" presStyleCnt="2"/>
      <dgm:spPr/>
    </dgm:pt>
    <dgm:pt modelId="{08DE3AEA-7695-457F-9DD2-1B5943C4D605}" type="pres">
      <dgm:prSet presAssocID="{19627C8F-57B8-44E3-85F7-B943BBA8C589}" presName="dstNode" presStyleLbl="node1" presStyleIdx="0" presStyleCnt="2"/>
      <dgm:spPr/>
    </dgm:pt>
    <dgm:pt modelId="{00CACC40-BC7D-4D9C-BBFB-BD0D48058B69}" type="pres">
      <dgm:prSet presAssocID="{0174B87B-ED7E-4F99-A05B-394446C59A42}" presName="text_1" presStyleLbl="node1" presStyleIdx="0" presStyleCnt="2">
        <dgm:presLayoutVars>
          <dgm:bulletEnabled val="1"/>
        </dgm:presLayoutVars>
      </dgm:prSet>
      <dgm:spPr/>
    </dgm:pt>
    <dgm:pt modelId="{0B33F081-7B0F-4C5C-B692-EAB88AA634B3}" type="pres">
      <dgm:prSet presAssocID="{0174B87B-ED7E-4F99-A05B-394446C59A42}" presName="accent_1" presStyleCnt="0"/>
      <dgm:spPr/>
    </dgm:pt>
    <dgm:pt modelId="{0AC7EAF8-F863-40FB-99AE-EDC801BFFD01}" type="pres">
      <dgm:prSet presAssocID="{0174B87B-ED7E-4F99-A05B-394446C59A42}" presName="accentRepeatNode" presStyleLbl="solidFgAcc1" presStyleIdx="0" presStyleCnt="2"/>
      <dgm:spPr>
        <a:solidFill>
          <a:schemeClr val="bg1"/>
        </a:solidFill>
        <a:ln>
          <a:solidFill>
            <a:srgbClr val="FFC000"/>
          </a:solidFill>
        </a:ln>
      </dgm:spPr>
    </dgm:pt>
    <dgm:pt modelId="{6059C4DF-2C25-467E-A89B-C4F1E4C9528F}" type="pres">
      <dgm:prSet presAssocID="{EB48EFDF-BC72-4F80-82EE-9066919FA585}" presName="text_2" presStyleLbl="node1" presStyleIdx="1" presStyleCnt="2">
        <dgm:presLayoutVars>
          <dgm:bulletEnabled val="1"/>
        </dgm:presLayoutVars>
      </dgm:prSet>
      <dgm:spPr/>
    </dgm:pt>
    <dgm:pt modelId="{A86B20A2-AA20-466A-9B80-DB32CBBF0039}" type="pres">
      <dgm:prSet presAssocID="{EB48EFDF-BC72-4F80-82EE-9066919FA585}" presName="accent_2" presStyleCnt="0"/>
      <dgm:spPr/>
    </dgm:pt>
    <dgm:pt modelId="{5F0604E3-D25B-488E-8CCE-120EDBCE9CB8}" type="pres">
      <dgm:prSet presAssocID="{EB48EFDF-BC72-4F80-82EE-9066919FA585}" presName="accentRepeatNode" presStyleLbl="solidFgAcc1" presStyleIdx="1" presStyleCnt="2"/>
      <dgm:spPr>
        <a:solidFill>
          <a:schemeClr val="bg1"/>
        </a:solidFill>
        <a:ln>
          <a:solidFill>
            <a:srgbClr val="92D050"/>
          </a:solidFill>
        </a:ln>
      </dgm:spPr>
    </dgm:pt>
  </dgm:ptLst>
  <dgm:cxnLst>
    <dgm:cxn modelId="{A6736F15-B3C4-46C3-8F33-DD965BE62B76}" type="presOf" srcId="{C4D44D7E-F2E3-4979-9C56-B76448A36517}" destId="{60E96788-85AF-458A-933D-36ADE3D076C3}" srcOrd="0" destOrd="0" presId="urn:microsoft.com/office/officeart/2008/layout/VerticalCurvedList"/>
    <dgm:cxn modelId="{F29FCA1A-6079-4D20-BA3F-D3D5DE6C1AF7}" type="presOf" srcId="{19627C8F-57B8-44E3-85F7-B943BBA8C589}" destId="{49897E2F-3426-4372-A67A-96FF76609E75}" srcOrd="0" destOrd="0" presId="urn:microsoft.com/office/officeart/2008/layout/VerticalCurvedList"/>
    <dgm:cxn modelId="{AAE4D320-281F-429A-8E8A-5875914737F2}" type="presOf" srcId="{0174B87B-ED7E-4F99-A05B-394446C59A42}" destId="{00CACC40-BC7D-4D9C-BBFB-BD0D48058B69}" srcOrd="0" destOrd="0" presId="urn:microsoft.com/office/officeart/2008/layout/VerticalCurvedList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B4BCFFB5-F0BE-435F-B501-59C20D16AE71}" type="presOf" srcId="{EB48EFDF-BC72-4F80-82EE-9066919FA585}" destId="{6059C4DF-2C25-467E-A89B-C4F1E4C9528F}" srcOrd="0" destOrd="0" presId="urn:microsoft.com/office/officeart/2008/layout/VerticalCurvedList"/>
    <dgm:cxn modelId="{BEF3EDBC-1769-448D-BD5B-5A632522FD69}" srcId="{19627C8F-57B8-44E3-85F7-B943BBA8C589}" destId="{EB48EFDF-BC72-4F80-82EE-9066919FA585}" srcOrd="1" destOrd="0" parTransId="{9C24CF38-CDAE-41B3-8B5F-2C8F8A0C60FA}" sibTransId="{86C44825-8642-4B08-8E25-A2F694A25912}"/>
    <dgm:cxn modelId="{9B1C24BD-1B6E-45EC-BEDC-1152394FD488}" type="presParOf" srcId="{49897E2F-3426-4372-A67A-96FF76609E75}" destId="{8B4B1FB7-E642-44FE-AB37-B1367C657AD3}" srcOrd="0" destOrd="0" presId="urn:microsoft.com/office/officeart/2008/layout/VerticalCurvedList"/>
    <dgm:cxn modelId="{9807672B-9633-44EF-B421-47E48E08B6C7}" type="presParOf" srcId="{8B4B1FB7-E642-44FE-AB37-B1367C657AD3}" destId="{45E14E69-D9D1-486B-A236-6F45CBF0A8BE}" srcOrd="0" destOrd="0" presId="urn:microsoft.com/office/officeart/2008/layout/VerticalCurvedList"/>
    <dgm:cxn modelId="{8D08F2AD-D906-4F7C-8487-F7693EAB8389}" type="presParOf" srcId="{45E14E69-D9D1-486B-A236-6F45CBF0A8BE}" destId="{6A4D6EBF-38F8-4505-99CA-55BC7F8BFD37}" srcOrd="0" destOrd="0" presId="urn:microsoft.com/office/officeart/2008/layout/VerticalCurvedList"/>
    <dgm:cxn modelId="{37F19F5F-C204-4884-A4BC-DD67DD93795D}" type="presParOf" srcId="{45E14E69-D9D1-486B-A236-6F45CBF0A8BE}" destId="{60E96788-85AF-458A-933D-36ADE3D076C3}" srcOrd="1" destOrd="0" presId="urn:microsoft.com/office/officeart/2008/layout/VerticalCurvedList"/>
    <dgm:cxn modelId="{0B66A82E-E6E3-4211-8DB2-A7F640375264}" type="presParOf" srcId="{45E14E69-D9D1-486B-A236-6F45CBF0A8BE}" destId="{7ABC4B62-4CBE-46A0-B5B9-C7F1E3927A65}" srcOrd="2" destOrd="0" presId="urn:microsoft.com/office/officeart/2008/layout/VerticalCurvedList"/>
    <dgm:cxn modelId="{249E9D85-F77F-450F-9236-FEA305387234}" type="presParOf" srcId="{45E14E69-D9D1-486B-A236-6F45CBF0A8BE}" destId="{08DE3AEA-7695-457F-9DD2-1B5943C4D605}" srcOrd="3" destOrd="0" presId="urn:microsoft.com/office/officeart/2008/layout/VerticalCurvedList"/>
    <dgm:cxn modelId="{63E69C70-C100-46F4-8749-BD93B0A6249C}" type="presParOf" srcId="{8B4B1FB7-E642-44FE-AB37-B1367C657AD3}" destId="{00CACC40-BC7D-4D9C-BBFB-BD0D48058B69}" srcOrd="1" destOrd="0" presId="urn:microsoft.com/office/officeart/2008/layout/VerticalCurvedList"/>
    <dgm:cxn modelId="{D5102BBC-2764-42C2-BC39-12D705FF4038}" type="presParOf" srcId="{8B4B1FB7-E642-44FE-AB37-B1367C657AD3}" destId="{0B33F081-7B0F-4C5C-B692-EAB88AA634B3}" srcOrd="2" destOrd="0" presId="urn:microsoft.com/office/officeart/2008/layout/VerticalCurvedList"/>
    <dgm:cxn modelId="{3A228CAC-96C4-4A79-900B-8BBD81352E5C}" type="presParOf" srcId="{0B33F081-7B0F-4C5C-B692-EAB88AA634B3}" destId="{0AC7EAF8-F863-40FB-99AE-EDC801BFFD01}" srcOrd="0" destOrd="0" presId="urn:microsoft.com/office/officeart/2008/layout/VerticalCurvedList"/>
    <dgm:cxn modelId="{6AE97DC8-E7BE-4E43-B254-93B519B19AB6}" type="presParOf" srcId="{8B4B1FB7-E642-44FE-AB37-B1367C657AD3}" destId="{6059C4DF-2C25-467E-A89B-C4F1E4C9528F}" srcOrd="3" destOrd="0" presId="urn:microsoft.com/office/officeart/2008/layout/VerticalCurvedList"/>
    <dgm:cxn modelId="{1C48F578-B3B1-4D30-8674-39168F45D41E}" type="presParOf" srcId="{8B4B1FB7-E642-44FE-AB37-B1367C657AD3}" destId="{A86B20A2-AA20-466A-9B80-DB32CBBF0039}" srcOrd="4" destOrd="0" presId="urn:microsoft.com/office/officeart/2008/layout/VerticalCurvedList"/>
    <dgm:cxn modelId="{C2E42274-25C3-46EA-913F-F60B404E26C5}" type="presParOf" srcId="{A86B20A2-AA20-466A-9B80-DB32CBBF0039}" destId="{5F0604E3-D25B-488E-8CCE-120EDBCE9CB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6788-85AF-458A-933D-36ADE3D076C3}">
      <dsp:nvSpPr>
        <dsp:cNvPr id="0" name=""/>
        <dsp:cNvSpPr/>
      </dsp:nvSpPr>
      <dsp:spPr>
        <a:xfrm>
          <a:off x="-5064911" y="-781798"/>
          <a:ext cx="6077539" cy="6077539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solidFill>
          <a:srgbClr val="FF0066"/>
        </a:solidFill>
        <a:ln w="12700" cap="flat" cmpd="sng" algn="ctr">
          <a:solidFill>
            <a:srgbClr val="FA49B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CC40-BC7D-4D9C-BBFB-BD0D48058B69}">
      <dsp:nvSpPr>
        <dsp:cNvPr id="0" name=""/>
        <dsp:cNvSpPr/>
      </dsp:nvSpPr>
      <dsp:spPr>
        <a:xfrm>
          <a:off x="829775" y="644861"/>
          <a:ext cx="6389042" cy="12895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575" tIns="104140" rIns="104140" bIns="104140" numCol="1" spcCol="1270" anchor="ctr" anchorCtr="0">
          <a:noAutofit/>
        </a:bodyPr>
        <a:lstStyle/>
        <a:p>
          <a:pPr marL="0" lvl="0" indent="0" algn="l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نوحد المقامات باستخدام المضاعف المشترك الأصغر</a:t>
          </a:r>
          <a:endParaRPr lang="ar-SA" sz="4100" kern="1200" dirty="0"/>
        </a:p>
      </dsp:txBody>
      <dsp:txXfrm>
        <a:off x="829775" y="644861"/>
        <a:ext cx="6389042" cy="1289543"/>
      </dsp:txXfrm>
    </dsp:sp>
    <dsp:sp modelId="{0AC7EAF8-F863-40FB-99AE-EDC801BFFD01}">
      <dsp:nvSpPr>
        <dsp:cNvPr id="0" name=""/>
        <dsp:cNvSpPr/>
      </dsp:nvSpPr>
      <dsp:spPr>
        <a:xfrm>
          <a:off x="23811" y="483668"/>
          <a:ext cx="1611929" cy="161192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9C4DF-2C25-467E-A89B-C4F1E4C9528F}">
      <dsp:nvSpPr>
        <dsp:cNvPr id="0" name=""/>
        <dsp:cNvSpPr/>
      </dsp:nvSpPr>
      <dsp:spPr>
        <a:xfrm>
          <a:off x="829775" y="2579537"/>
          <a:ext cx="6389042" cy="128954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575" tIns="104140" rIns="104140" bIns="104140" numCol="1" spcCol="1270" anchor="ctr" anchorCtr="0">
          <a:noAutofit/>
        </a:bodyPr>
        <a:lstStyle/>
        <a:p>
          <a:pPr marL="0" lvl="0" indent="0" algn="l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نجمع البسطين و نضع الكسر في أبسط صورة</a:t>
          </a:r>
          <a:endParaRPr lang="ar-SA" sz="4100" kern="1200" dirty="0"/>
        </a:p>
      </dsp:txBody>
      <dsp:txXfrm>
        <a:off x="829775" y="2579537"/>
        <a:ext cx="6389042" cy="1289543"/>
      </dsp:txXfrm>
    </dsp:sp>
    <dsp:sp modelId="{5F0604E3-D25B-488E-8CCE-120EDBCE9CB8}">
      <dsp:nvSpPr>
        <dsp:cNvPr id="0" name=""/>
        <dsp:cNvSpPr/>
      </dsp:nvSpPr>
      <dsp:spPr>
        <a:xfrm>
          <a:off x="23811" y="2418344"/>
          <a:ext cx="1611929" cy="161192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13" Type="http://schemas.openxmlformats.org/officeDocument/2006/relationships/image" Target="../media/image13.png" /><Relationship Id="rId18" Type="http://schemas.openxmlformats.org/officeDocument/2006/relationships/image" Target="../media/image18.png" /><Relationship Id="rId26" Type="http://schemas.openxmlformats.org/officeDocument/2006/relationships/image" Target="../media/image26.png" /><Relationship Id="rId3" Type="http://schemas.openxmlformats.org/officeDocument/2006/relationships/image" Target="../media/image3.png" /><Relationship Id="rId21" Type="http://schemas.openxmlformats.org/officeDocument/2006/relationships/image" Target="../media/image21.png" /><Relationship Id="rId7" Type="http://schemas.openxmlformats.org/officeDocument/2006/relationships/image" Target="../media/image7.png" /><Relationship Id="rId12" Type="http://schemas.openxmlformats.org/officeDocument/2006/relationships/image" Target="../media/image12.png" /><Relationship Id="rId17" Type="http://schemas.openxmlformats.org/officeDocument/2006/relationships/image" Target="../media/image17.png" /><Relationship Id="rId25" Type="http://schemas.openxmlformats.org/officeDocument/2006/relationships/image" Target="../media/image25.png" /><Relationship Id="rId2" Type="http://schemas.openxmlformats.org/officeDocument/2006/relationships/image" Target="../media/image2.png" /><Relationship Id="rId16" Type="http://schemas.openxmlformats.org/officeDocument/2006/relationships/image" Target="../media/image16.png" /><Relationship Id="rId20" Type="http://schemas.openxmlformats.org/officeDocument/2006/relationships/image" Target="../media/image20.png" /><Relationship Id="rId29" Type="http://schemas.openxmlformats.org/officeDocument/2006/relationships/image" Target="../media/image2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11" Type="http://schemas.openxmlformats.org/officeDocument/2006/relationships/image" Target="../media/image11.png" /><Relationship Id="rId24" Type="http://schemas.openxmlformats.org/officeDocument/2006/relationships/image" Target="../media/image24.png" /><Relationship Id="rId5" Type="http://schemas.openxmlformats.org/officeDocument/2006/relationships/image" Target="../media/image5.png" /><Relationship Id="rId15" Type="http://schemas.openxmlformats.org/officeDocument/2006/relationships/image" Target="../media/image15.png" /><Relationship Id="rId23" Type="http://schemas.openxmlformats.org/officeDocument/2006/relationships/image" Target="../media/image23.png" /><Relationship Id="rId28" Type="http://schemas.openxmlformats.org/officeDocument/2006/relationships/image" Target="../media/image28.png" /><Relationship Id="rId10" Type="http://schemas.openxmlformats.org/officeDocument/2006/relationships/image" Target="../media/image10.png" /><Relationship Id="rId19" Type="http://schemas.openxmlformats.org/officeDocument/2006/relationships/image" Target="../media/image19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Relationship Id="rId14" Type="http://schemas.openxmlformats.org/officeDocument/2006/relationships/image" Target="../media/image14.png" /><Relationship Id="rId22" Type="http://schemas.openxmlformats.org/officeDocument/2006/relationships/image" Target="../media/image22.png" /><Relationship Id="rId27" Type="http://schemas.openxmlformats.org/officeDocument/2006/relationships/image" Target="../media/image27.png" /><Relationship Id="rId30" Type="http://schemas.openxmlformats.org/officeDocument/2006/relationships/image" Target="../media/image30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1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 /><Relationship Id="rId3" Type="http://schemas.openxmlformats.org/officeDocument/2006/relationships/image" Target="../media/image33.png" /><Relationship Id="rId7" Type="http://schemas.openxmlformats.org/officeDocument/2006/relationships/image" Target="../media/image37.png" /><Relationship Id="rId12" Type="http://schemas.openxmlformats.org/officeDocument/2006/relationships/image" Target="../media/image42.png" /><Relationship Id="rId2" Type="http://schemas.openxmlformats.org/officeDocument/2006/relationships/image" Target="../media/image3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6.png" /><Relationship Id="rId11" Type="http://schemas.openxmlformats.org/officeDocument/2006/relationships/image" Target="../media/image41.png" /><Relationship Id="rId5" Type="http://schemas.openxmlformats.org/officeDocument/2006/relationships/image" Target="../media/image35.png" /><Relationship Id="rId10" Type="http://schemas.openxmlformats.org/officeDocument/2006/relationships/image" Target="../media/image40.png" /><Relationship Id="rId4" Type="http://schemas.openxmlformats.org/officeDocument/2006/relationships/image" Target="../media/image34.png" /><Relationship Id="rId9" Type="http://schemas.openxmlformats.org/officeDocument/2006/relationships/image" Target="../media/image39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123997" y="540714"/>
            <a:ext cx="668163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8800" b="1" dirty="0"/>
              <a:t>جمع الكسور ذات </a:t>
            </a:r>
          </a:p>
          <a:p>
            <a:r>
              <a:rPr lang="ar-SY" sz="8800" b="1" dirty="0"/>
              <a:t>المقامات المختلفة</a:t>
            </a:r>
            <a:endParaRPr lang="en-US" sz="8800" b="1" dirty="0"/>
          </a:p>
        </p:txBody>
      </p:sp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A49B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8105"/>
            <a:ext cx="12192000" cy="90217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جمع الكسور ذات المقامات المختلفة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309093" y="1171267"/>
                <a:ext cx="11819907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dirty="0"/>
                  <a:t>قضت سارة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ar-SY" sz="24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SY" sz="2400" dirty="0"/>
                  <a:t>وقت فراغها في القراءة و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ar-SY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ar-SY" sz="2400" dirty="0"/>
                  <a:t>  وقت فراغها في الحياكة </a:t>
                </a:r>
              </a:p>
              <a:p>
                <a:r>
                  <a:rPr lang="ar-SY" sz="2400" dirty="0"/>
                  <a:t>ما الكسر الذي يعبر عن وقت الفراغ الذي قضته سارة في القراءة و الحياكة معا؟</a:t>
                </a:r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93" y="1171267"/>
                <a:ext cx="11819907" cy="995144"/>
              </a:xfrm>
              <a:prstGeom prst="rect">
                <a:avLst/>
              </a:prstGeom>
              <a:blipFill>
                <a:blip r:embed="rId2"/>
                <a:stretch>
                  <a:fillRect r="-774" b="-1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مجموعة 54"/>
          <p:cNvGrpSpPr/>
          <p:nvPr/>
        </p:nvGrpSpPr>
        <p:grpSpPr>
          <a:xfrm>
            <a:off x="4904742" y="2658014"/>
            <a:ext cx="3454149" cy="1546843"/>
            <a:chOff x="5061397" y="2871988"/>
            <a:chExt cx="3454149" cy="15468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سهم إلى اليمين 52"/>
                <p:cNvSpPr/>
                <p:nvPr/>
              </p:nvSpPr>
              <p:spPr>
                <a:xfrm flipH="1">
                  <a:off x="5061397" y="3205123"/>
                  <a:ext cx="2758026" cy="1213708"/>
                </a:xfrm>
                <a:prstGeom prst="rightArrow">
                  <a:avLst/>
                </a:prstGeom>
                <a:solidFill>
                  <a:srgbClr val="FF0066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SY" sz="2800" b="1" dirty="0"/>
                    <a:t>ألاحظ أن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ar-SY" sz="2800" b="1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3" name="سهم إلى اليمين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061397" y="3205123"/>
                  <a:ext cx="2758026" cy="1213708"/>
                </a:xfrm>
                <a:prstGeom prst="rightArrow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5" name="صورة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7146" y="2871988"/>
              <a:ext cx="1268400" cy="1398033"/>
            </a:xfrm>
            <a:prstGeom prst="rect">
              <a:avLst/>
            </a:prstGeom>
          </p:spPr>
        </p:pic>
      </p:grpSp>
      <p:grpSp>
        <p:nvGrpSpPr>
          <p:cNvPr id="84" name="مجموعة 83"/>
          <p:cNvGrpSpPr/>
          <p:nvPr/>
        </p:nvGrpSpPr>
        <p:grpSpPr>
          <a:xfrm>
            <a:off x="8239294" y="2349465"/>
            <a:ext cx="3384727" cy="712126"/>
            <a:chOff x="8821280" y="2483225"/>
            <a:chExt cx="3384727" cy="712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مستطيل 84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مستطيل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مستطيل 85"/>
                <p:cNvSpPr/>
                <p:nvPr/>
              </p:nvSpPr>
              <p:spPr>
                <a:xfrm>
                  <a:off x="9941862" y="2491621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مستطيل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1621"/>
                  <a:ext cx="564776" cy="69924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مستطيل 86"/>
                <p:cNvSpPr/>
                <p:nvPr/>
              </p:nvSpPr>
              <p:spPr>
                <a:xfrm>
                  <a:off x="9368124" y="2496104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مستطيل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104"/>
                  <a:ext cx="564776" cy="69924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مستطيل 87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مستطيل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مستطيل 89"/>
                <p:cNvSpPr/>
                <p:nvPr/>
              </p:nvSpPr>
              <p:spPr>
                <a:xfrm>
                  <a:off x="11085421" y="2491621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مستطيل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85421" y="2491621"/>
                  <a:ext cx="564776" cy="69924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مستطيل 90"/>
                <p:cNvSpPr/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مستطيل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مجموعة 51"/>
          <p:cNvGrpSpPr/>
          <p:nvPr/>
        </p:nvGrpSpPr>
        <p:grpSpPr>
          <a:xfrm>
            <a:off x="8353018" y="3205918"/>
            <a:ext cx="3406571" cy="702933"/>
            <a:chOff x="8503487" y="3205123"/>
            <a:chExt cx="3406571" cy="7029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مستطيل 37"/>
                <p:cNvSpPr/>
                <p:nvPr/>
              </p:nvSpPr>
              <p:spPr>
                <a:xfrm>
                  <a:off x="10766495" y="3205123"/>
                  <a:ext cx="1143563" cy="699018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مستطيل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6495" y="3205123"/>
                  <a:ext cx="1143563" cy="69901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مستطيل 92"/>
                <p:cNvSpPr/>
                <p:nvPr/>
              </p:nvSpPr>
              <p:spPr>
                <a:xfrm>
                  <a:off x="9634991" y="3209038"/>
                  <a:ext cx="1143563" cy="699018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مستطيل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4991" y="3209038"/>
                  <a:ext cx="1143563" cy="69901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مستطيل 93"/>
                <p:cNvSpPr/>
                <p:nvPr/>
              </p:nvSpPr>
              <p:spPr>
                <a:xfrm>
                  <a:off x="8503487" y="3205123"/>
                  <a:ext cx="1143563" cy="69901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مستطيل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3487" y="3205123"/>
                  <a:ext cx="1143563" cy="69901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مجموعة 94"/>
          <p:cNvGrpSpPr/>
          <p:nvPr/>
        </p:nvGrpSpPr>
        <p:grpSpPr>
          <a:xfrm>
            <a:off x="1448629" y="3199364"/>
            <a:ext cx="3384727" cy="712126"/>
            <a:chOff x="8821280" y="2478742"/>
            <a:chExt cx="3384727" cy="712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مستطيل 95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6" name="مستطيل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مستطيل 96"/>
                <p:cNvSpPr/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مستطيل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مستطيل 97"/>
                <p:cNvSpPr/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مستطيل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مستطيل 98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مستطيل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مستطيل 99"/>
                <p:cNvSpPr/>
                <p:nvPr/>
              </p:nvSpPr>
              <p:spPr>
                <a:xfrm>
                  <a:off x="11085421" y="247874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مستطيل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85421" y="2478742"/>
                  <a:ext cx="564776" cy="69924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مستطيل 100"/>
                <p:cNvSpPr/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مستطيل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ستطيل 55"/>
              <p:cNvSpPr/>
              <p:nvPr/>
            </p:nvSpPr>
            <p:spPr>
              <a:xfrm>
                <a:off x="11759074" y="2338097"/>
                <a:ext cx="24237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6" name="مستطيل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074" y="2338097"/>
                <a:ext cx="242374" cy="6705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 56"/>
              <p:cNvSpPr/>
              <p:nvPr/>
            </p:nvSpPr>
            <p:spPr>
              <a:xfrm>
                <a:off x="11759074" y="3281763"/>
                <a:ext cx="404278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7" name="مستطيل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074" y="3281763"/>
                <a:ext cx="404278" cy="625812"/>
              </a:xfrm>
              <a:prstGeom prst="rect">
                <a:avLst/>
              </a:prstGeom>
              <a:blipFill>
                <a:blip r:embed="rId21"/>
                <a:stretch>
                  <a:fillRect r="-22727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مجموعة 101"/>
          <p:cNvGrpSpPr/>
          <p:nvPr/>
        </p:nvGrpSpPr>
        <p:grpSpPr>
          <a:xfrm>
            <a:off x="8382638" y="4700413"/>
            <a:ext cx="3384727" cy="712126"/>
            <a:chOff x="8821280" y="2483225"/>
            <a:chExt cx="3384727" cy="712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مستطيل 102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3" name="مستطيل 1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مستطيل 103"/>
                <p:cNvSpPr/>
                <p:nvPr/>
              </p:nvSpPr>
              <p:spPr>
                <a:xfrm>
                  <a:off x="9941862" y="2491621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مستطيل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1621"/>
                  <a:ext cx="564776" cy="69924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مستطيل 104"/>
                <p:cNvSpPr/>
                <p:nvPr/>
              </p:nvSpPr>
              <p:spPr>
                <a:xfrm>
                  <a:off x="9368124" y="2496104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مستطيل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104"/>
                  <a:ext cx="564776" cy="699247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مستطيل 105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مستطيل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مستطيل 106"/>
                <p:cNvSpPr/>
                <p:nvPr/>
              </p:nvSpPr>
              <p:spPr>
                <a:xfrm>
                  <a:off x="11085421" y="2491621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مستطيل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85421" y="2491621"/>
                  <a:ext cx="564776" cy="699247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مستطيل 107"/>
                <p:cNvSpPr/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مستطيل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231" y="2483225"/>
                  <a:ext cx="564776" cy="707643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مستطيل 108"/>
              <p:cNvSpPr/>
              <p:nvPr/>
            </p:nvSpPr>
            <p:spPr>
              <a:xfrm>
                <a:off x="11533385" y="4704656"/>
                <a:ext cx="693751" cy="631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9" name="مستطيل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385" y="4704656"/>
                <a:ext cx="693751" cy="631263"/>
              </a:xfrm>
              <a:prstGeom prst="rect">
                <a:avLst/>
              </a:prstGeom>
              <a:blipFill>
                <a:blip r:embed="rId28"/>
                <a:stretch>
                  <a:fillRect r="-13158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مربع نص 109"/>
              <p:cNvSpPr txBox="1"/>
              <p:nvPr/>
            </p:nvSpPr>
            <p:spPr>
              <a:xfrm>
                <a:off x="5543100" y="2166411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ar-SY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ar-SY" sz="2800" b="1" dirty="0">
                    <a:solidFill>
                      <a:srgbClr val="FF0000"/>
                    </a:solidFill>
                  </a:rPr>
                  <a:t>  =      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0" name="مربع نص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100" y="2166411"/>
                <a:ext cx="2191871" cy="714811"/>
              </a:xfrm>
              <a:prstGeom prst="rect">
                <a:avLst/>
              </a:prstGeom>
              <a:blipFill>
                <a:blip r:embed="rId29"/>
                <a:stretch>
                  <a:fillRect l="-15278" r="-5556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مربع نص 110"/>
              <p:cNvSpPr txBox="1"/>
              <p:nvPr/>
            </p:nvSpPr>
            <p:spPr>
              <a:xfrm>
                <a:off x="3425337" y="5898182"/>
                <a:ext cx="4021667" cy="810991"/>
              </a:xfrm>
              <a:prstGeom prst="rect">
                <a:avLst/>
              </a:prstGeom>
              <a:solidFill>
                <a:srgbClr val="FF0066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ar-SY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chemeClr val="bg1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ar-SY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ar-SY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ar-SY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1" name="مربع نص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337" y="5898182"/>
                <a:ext cx="4021667" cy="810991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6" grpId="0"/>
      <p:bldP spid="57" grpId="0"/>
      <p:bldP spid="109" grpId="0"/>
      <p:bldP spid="110" grpId="0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156730822"/>
              </p:ext>
            </p:extLst>
          </p:nvPr>
        </p:nvGraphicFramePr>
        <p:xfrm>
          <a:off x="4240149" y="1081314"/>
          <a:ext cx="7242629" cy="4513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190664" y="1611086"/>
            <a:ext cx="4049485" cy="3657600"/>
          </a:xfrm>
          <a:prstGeom prst="ellipse">
            <a:avLst/>
          </a:prstGeom>
          <a:solidFill>
            <a:srgbClr val="FF0066"/>
          </a:solidFill>
          <a:ln>
            <a:solidFill>
              <a:srgbClr val="FA4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خطوات جمع الكسور ذات المقامات المختلفة</a:t>
            </a:r>
            <a:endParaRPr lang="en-US" sz="36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1377">
            <a:off x="195434" y="258961"/>
            <a:ext cx="1925798" cy="21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192000" cy="90217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6000" b="1" dirty="0"/>
              <a:t>الأمثلة</a:t>
            </a:r>
            <a:endParaRPr lang="en-US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10193312" y="1356526"/>
                <a:ext cx="2191871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ar-SY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 =       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3312" y="1356526"/>
                <a:ext cx="2191871" cy="803810"/>
              </a:xfrm>
              <a:prstGeom prst="rect">
                <a:avLst/>
              </a:prstGeom>
              <a:blipFill>
                <a:blip r:embed="rId2"/>
                <a:stretch>
                  <a:fillRect l="-31389" r="-6944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8710095" y="1367921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095" y="1367921"/>
                <a:ext cx="2191871" cy="714811"/>
              </a:xfrm>
              <a:prstGeom prst="rect">
                <a:avLst/>
              </a:prstGeom>
              <a:blipFill>
                <a:blip r:embed="rId3"/>
                <a:stretch>
                  <a:fillRect r="-5571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8710094" y="2191068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chemeClr val="tx1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094" y="2191068"/>
                <a:ext cx="2191871" cy="714811"/>
              </a:xfrm>
              <a:prstGeom prst="rect">
                <a:avLst/>
              </a:prstGeom>
              <a:blipFill>
                <a:blip r:embed="rId4"/>
                <a:stretch>
                  <a:fillRect r="-5571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7614158" y="2191068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chemeClr val="tx1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158" y="2191068"/>
                <a:ext cx="2191871" cy="714811"/>
              </a:xfrm>
              <a:prstGeom prst="rect">
                <a:avLst/>
              </a:prstGeom>
              <a:blipFill>
                <a:blip r:embed="rId5"/>
                <a:stretch>
                  <a:fillRect r="-5556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9234152" y="3789171"/>
                <a:ext cx="2854817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ar-SY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ar-SY" sz="3600" b="1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3600" b="1" dirty="0">
                    <a:solidFill>
                      <a:srgbClr val="FF0000"/>
                    </a:solidFill>
                  </a:rPr>
                  <a:t> =       </a:t>
                </a: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152" y="3789171"/>
                <a:ext cx="2854817" cy="892552"/>
              </a:xfrm>
              <a:prstGeom prst="rect">
                <a:avLst/>
              </a:prstGeom>
              <a:blipFill>
                <a:blip r:embed="rId6"/>
                <a:stretch>
                  <a:fillRect l="-19017"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/>
              <p:cNvSpPr txBox="1"/>
              <p:nvPr/>
            </p:nvSpPr>
            <p:spPr>
              <a:xfrm>
                <a:off x="7717507" y="4846143"/>
                <a:ext cx="3378557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SY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ar-SY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507" y="4846143"/>
                <a:ext cx="3378557" cy="9105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/>
              <p:cNvSpPr txBox="1"/>
              <p:nvPr/>
            </p:nvSpPr>
            <p:spPr>
              <a:xfrm>
                <a:off x="5529330" y="3771153"/>
                <a:ext cx="4761804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SY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ar-SY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330" y="3771153"/>
                <a:ext cx="4761804" cy="9105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4637310" y="4846143"/>
                <a:ext cx="3378557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0" y="4846143"/>
                <a:ext cx="3378557" cy="9105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5101665" y="5915628"/>
                <a:ext cx="3378557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665" y="5915628"/>
                <a:ext cx="3378557" cy="9105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صورة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15" y="434728"/>
            <a:ext cx="8663791" cy="84939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3640633" y="5915628"/>
                <a:ext cx="3378557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ar-SY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Y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633" y="5915628"/>
                <a:ext cx="3378557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18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48</Words>
  <Application>Microsoft Office PowerPoint</Application>
  <PresentationFormat>شاشة عريضة</PresentationFormat>
  <Paragraphs>47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26</cp:revision>
  <dcterms:created xsi:type="dcterms:W3CDTF">2021-03-21T19:20:33Z</dcterms:created>
  <dcterms:modified xsi:type="dcterms:W3CDTF">2021-03-26T11:31:20Z</dcterms:modified>
</cp:coreProperties>
</file>