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7"/>
  </p:notesMasterIdLst>
  <p:sldIdLst>
    <p:sldId id="257" r:id="rId2"/>
    <p:sldId id="282" r:id="rId3"/>
    <p:sldId id="283" r:id="rId4"/>
    <p:sldId id="260" r:id="rId5"/>
    <p:sldId id="284" r:id="rId6"/>
  </p:sldIdLst>
  <p:sldSz cx="12192000" cy="6858000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C34324-FFC4-4B5D-AA5C-17A01A6FD833}" type="datetimeFigureOut">
              <a:rPr lang="ar-SY" smtClean="0"/>
              <a:t>08/08/1442</a:t>
            </a:fld>
            <a:endParaRPr lang="ar-SY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Y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DB32D1-ED49-463D-9329-D0162FFC1144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9512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3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9" y="-152400"/>
            <a:ext cx="13864353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800" y="957602"/>
            <a:ext cx="103632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600" y="1676400"/>
            <a:ext cx="10338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9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1"/>
            <a:ext cx="6815667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117" y="1295402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76201"/>
            <a:ext cx="10972800" cy="6397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0800" y="593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7210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6815667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6801" y="1524001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1"/>
            <a:ext cx="9144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0800" y="974400"/>
            <a:ext cx="9168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19116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52832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304800"/>
            <a:ext cx="9245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0" y="762001"/>
            <a:ext cx="52832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74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3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4800" y="503240"/>
            <a:ext cx="16256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03237"/>
            <a:ext cx="9550400" cy="6278563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65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E64-79D7-4E3A-84AB-B5C5A26A36EA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23CD-7A1B-4C71-816E-E88E7BB50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2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399"/>
            <a:ext cx="110744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80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8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08000" y="3130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08000" y="1711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8000" y="24210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8000" y="3769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08000" y="44784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508000" y="5257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57101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78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160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3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09600" y="6638076"/>
            <a:ext cx="28448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488964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447801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048000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962400" y="3048000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23380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016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5184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016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8100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5184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218655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447802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" y="1752602"/>
            <a:ext cx="5386917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8053" y="1752602"/>
            <a:ext cx="5389033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992283" y="1447803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79735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25600" y="457201"/>
            <a:ext cx="10972800" cy="6397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94080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600" y="808364"/>
            <a:ext cx="109728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838"/>
            <a:ext cx="3860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8076"/>
            <a:ext cx="28448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010400" y="2895600"/>
            <a:ext cx="16256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213600" y="2667000"/>
            <a:ext cx="19304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331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914400" rtl="1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r" defTabSz="914400" rtl="1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r" defTabSz="914400" rtl="1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r" defTabSz="914400" rtl="1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r" defTabSz="914400" rtl="1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r" defTabSz="914400" rtl="1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112" y="1688256"/>
            <a:ext cx="10097776" cy="2382981"/>
          </a:xfrm>
        </p:spPr>
        <p:txBody>
          <a:bodyPr/>
          <a:lstStyle/>
          <a:p>
            <a:pPr algn="r"/>
            <a:br>
              <a:rPr lang="ar-SY" sz="3200" dirty="0"/>
            </a:br>
            <a:br>
              <a:rPr lang="ar-SY" sz="3200" dirty="0"/>
            </a:br>
            <a:br>
              <a:rPr lang="ar-SY" sz="3200" dirty="0"/>
            </a:br>
            <a:r>
              <a:rPr lang="ar-SY" sz="3200" dirty="0"/>
              <a:t>الوحدة السابعة</a:t>
            </a:r>
            <a:br>
              <a:rPr lang="ar-SY" sz="3200" dirty="0"/>
            </a:br>
            <a:br>
              <a:rPr lang="ar-SY" sz="3200" dirty="0"/>
            </a:br>
            <a:r>
              <a:rPr lang="ar-SY" sz="4800" dirty="0">
                <a:solidFill>
                  <a:srgbClr val="FFFF00"/>
                </a:solidFill>
              </a:rPr>
              <a:t>            الأعداد الكلية إلى المليارات</a:t>
            </a:r>
            <a:br>
              <a:rPr lang="ar-SY" sz="4800" dirty="0">
                <a:solidFill>
                  <a:srgbClr val="FFFF00"/>
                </a:solidFill>
              </a:rPr>
            </a:br>
            <a:r>
              <a:rPr lang="en-US" sz="4800" dirty="0">
                <a:solidFill>
                  <a:srgbClr val="FFC000"/>
                </a:solidFill>
              </a:rPr>
              <a:t>Whole Numbers to Milliards </a:t>
            </a:r>
            <a:r>
              <a:rPr lang="en-US" sz="4800" dirty="0">
                <a:solidFill>
                  <a:srgbClr val="FFFF00"/>
                </a:solidFill>
              </a:rPr>
              <a:t>           </a:t>
            </a:r>
            <a:r>
              <a:rPr lang="ar-SY" sz="4800" dirty="0">
                <a:solidFill>
                  <a:srgbClr val="FFFF00"/>
                </a:solidFill>
              </a:rPr>
              <a:t>   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9" name="Picture 4" descr="C:\Users\eclipse\Downloads\tree_of_knowledge_book_swinging_500.gif">
            <a:extLst>
              <a:ext uri="{FF2B5EF4-FFF2-40B4-BE49-F238E27FC236}">
                <a16:creationId xmlns:a16="http://schemas.microsoft.com/office/drawing/2014/main" id="{B49AE640-4E99-43ED-BA7F-44F7932A08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12" y="494122"/>
            <a:ext cx="2056616" cy="220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69ABFC74-9197-4D92-B8D0-F9524A2BA8FB}"/>
              </a:ext>
            </a:extLst>
          </p:cNvPr>
          <p:cNvSpPr/>
          <p:nvPr/>
        </p:nvSpPr>
        <p:spPr>
          <a:xfrm>
            <a:off x="425310" y="1517811"/>
            <a:ext cx="6989176" cy="901721"/>
          </a:xfrm>
          <a:custGeom>
            <a:avLst/>
            <a:gdLst>
              <a:gd name="connsiteX0" fmla="*/ 0 w 6989176"/>
              <a:gd name="connsiteY0" fmla="*/ 90172 h 901721"/>
              <a:gd name="connsiteX1" fmla="*/ 90172 w 6989176"/>
              <a:gd name="connsiteY1" fmla="*/ 0 h 901721"/>
              <a:gd name="connsiteX2" fmla="*/ 6899004 w 6989176"/>
              <a:gd name="connsiteY2" fmla="*/ 0 h 901721"/>
              <a:gd name="connsiteX3" fmla="*/ 6989176 w 6989176"/>
              <a:gd name="connsiteY3" fmla="*/ 90172 h 901721"/>
              <a:gd name="connsiteX4" fmla="*/ 6989176 w 6989176"/>
              <a:gd name="connsiteY4" fmla="*/ 811549 h 901721"/>
              <a:gd name="connsiteX5" fmla="*/ 6899004 w 6989176"/>
              <a:gd name="connsiteY5" fmla="*/ 901721 h 901721"/>
              <a:gd name="connsiteX6" fmla="*/ 90172 w 6989176"/>
              <a:gd name="connsiteY6" fmla="*/ 901721 h 901721"/>
              <a:gd name="connsiteX7" fmla="*/ 0 w 6989176"/>
              <a:gd name="connsiteY7" fmla="*/ 811549 h 901721"/>
              <a:gd name="connsiteX8" fmla="*/ 0 w 6989176"/>
              <a:gd name="connsiteY8" fmla="*/ 90172 h 90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9176" h="901721">
                <a:moveTo>
                  <a:pt x="0" y="90172"/>
                </a:moveTo>
                <a:cubicBezTo>
                  <a:pt x="0" y="40371"/>
                  <a:pt x="40371" y="0"/>
                  <a:pt x="90172" y="0"/>
                </a:cubicBezTo>
                <a:lnTo>
                  <a:pt x="6899004" y="0"/>
                </a:lnTo>
                <a:cubicBezTo>
                  <a:pt x="6948805" y="0"/>
                  <a:pt x="6989176" y="40371"/>
                  <a:pt x="6989176" y="90172"/>
                </a:cubicBezTo>
                <a:lnTo>
                  <a:pt x="6989176" y="811549"/>
                </a:lnTo>
                <a:cubicBezTo>
                  <a:pt x="6989176" y="861350"/>
                  <a:pt x="6948805" y="901721"/>
                  <a:pt x="6899004" y="901721"/>
                </a:cubicBezTo>
                <a:lnTo>
                  <a:pt x="90172" y="901721"/>
                </a:lnTo>
                <a:cubicBezTo>
                  <a:pt x="40371" y="901721"/>
                  <a:pt x="0" y="861350"/>
                  <a:pt x="0" y="811549"/>
                </a:cubicBezTo>
                <a:lnTo>
                  <a:pt x="0" y="9017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001" tIns="175001" rIns="1269503" bIns="175001" numCol="1" spcCol="1270" anchor="ctr" anchorCtr="0">
            <a:noAutofit/>
          </a:bodyPr>
          <a:lstStyle/>
          <a:p>
            <a:pPr marL="0" lvl="0" indent="0" algn="l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900" kern="1200" dirty="0"/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EB6E7792-2529-4756-9950-511B2600D834}"/>
              </a:ext>
            </a:extLst>
          </p:cNvPr>
          <p:cNvSpPr/>
          <p:nvPr/>
        </p:nvSpPr>
        <p:spPr>
          <a:xfrm>
            <a:off x="502536" y="2559472"/>
            <a:ext cx="8084404" cy="723863"/>
          </a:xfrm>
          <a:custGeom>
            <a:avLst/>
            <a:gdLst>
              <a:gd name="connsiteX0" fmla="*/ 0 w 8084404"/>
              <a:gd name="connsiteY0" fmla="*/ 72386 h 723863"/>
              <a:gd name="connsiteX1" fmla="*/ 72386 w 8084404"/>
              <a:gd name="connsiteY1" fmla="*/ 0 h 723863"/>
              <a:gd name="connsiteX2" fmla="*/ 8012018 w 8084404"/>
              <a:gd name="connsiteY2" fmla="*/ 0 h 723863"/>
              <a:gd name="connsiteX3" fmla="*/ 8084404 w 8084404"/>
              <a:gd name="connsiteY3" fmla="*/ 72386 h 723863"/>
              <a:gd name="connsiteX4" fmla="*/ 8084404 w 8084404"/>
              <a:gd name="connsiteY4" fmla="*/ 651477 h 723863"/>
              <a:gd name="connsiteX5" fmla="*/ 8012018 w 8084404"/>
              <a:gd name="connsiteY5" fmla="*/ 723863 h 723863"/>
              <a:gd name="connsiteX6" fmla="*/ 72386 w 8084404"/>
              <a:gd name="connsiteY6" fmla="*/ 723863 h 723863"/>
              <a:gd name="connsiteX7" fmla="*/ 0 w 8084404"/>
              <a:gd name="connsiteY7" fmla="*/ 651477 h 723863"/>
              <a:gd name="connsiteX8" fmla="*/ 0 w 8084404"/>
              <a:gd name="connsiteY8" fmla="*/ 72386 h 72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4404" h="723863">
                <a:moveTo>
                  <a:pt x="0" y="72386"/>
                </a:moveTo>
                <a:cubicBezTo>
                  <a:pt x="0" y="32408"/>
                  <a:pt x="32408" y="0"/>
                  <a:pt x="72386" y="0"/>
                </a:cubicBezTo>
                <a:lnTo>
                  <a:pt x="8012018" y="0"/>
                </a:lnTo>
                <a:cubicBezTo>
                  <a:pt x="8051996" y="0"/>
                  <a:pt x="8084404" y="32408"/>
                  <a:pt x="8084404" y="72386"/>
                </a:cubicBezTo>
                <a:lnTo>
                  <a:pt x="8084404" y="651477"/>
                </a:lnTo>
                <a:cubicBezTo>
                  <a:pt x="8084404" y="691455"/>
                  <a:pt x="8051996" y="723863"/>
                  <a:pt x="8012018" y="723863"/>
                </a:cubicBezTo>
                <a:lnTo>
                  <a:pt x="72386" y="723863"/>
                </a:lnTo>
                <a:cubicBezTo>
                  <a:pt x="32408" y="723863"/>
                  <a:pt x="0" y="691455"/>
                  <a:pt x="0" y="651477"/>
                </a:cubicBezTo>
                <a:lnTo>
                  <a:pt x="0" y="72386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4194734"/>
              <a:satOff val="-12560"/>
              <a:lumOff val="-1569"/>
              <a:alphaOff val="0"/>
            </a:schemeClr>
          </a:fillRef>
          <a:effectRef idx="1">
            <a:schemeClr val="accent3">
              <a:hueOff val="-4194734"/>
              <a:satOff val="-12560"/>
              <a:lumOff val="-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161" tIns="82161" rIns="1601870" bIns="82161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 dirty="0">
              <a:solidFill>
                <a:schemeClr val="tx2">
                  <a:lumMod val="50000"/>
                </a:schemeClr>
              </a:solidFill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en-US" sz="2400" b="1" kern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B607C4F9-42CB-4891-A826-C1421C156A86}"/>
              </a:ext>
            </a:extLst>
          </p:cNvPr>
          <p:cNvSpPr/>
          <p:nvPr/>
        </p:nvSpPr>
        <p:spPr>
          <a:xfrm>
            <a:off x="726455" y="3584725"/>
            <a:ext cx="8331195" cy="710519"/>
          </a:xfrm>
          <a:custGeom>
            <a:avLst/>
            <a:gdLst>
              <a:gd name="connsiteX0" fmla="*/ 0 w 8331195"/>
              <a:gd name="connsiteY0" fmla="*/ 71052 h 710519"/>
              <a:gd name="connsiteX1" fmla="*/ 71052 w 8331195"/>
              <a:gd name="connsiteY1" fmla="*/ 0 h 710519"/>
              <a:gd name="connsiteX2" fmla="*/ 8260143 w 8331195"/>
              <a:gd name="connsiteY2" fmla="*/ 0 h 710519"/>
              <a:gd name="connsiteX3" fmla="*/ 8331195 w 8331195"/>
              <a:gd name="connsiteY3" fmla="*/ 71052 h 710519"/>
              <a:gd name="connsiteX4" fmla="*/ 8331195 w 8331195"/>
              <a:gd name="connsiteY4" fmla="*/ 639467 h 710519"/>
              <a:gd name="connsiteX5" fmla="*/ 8260143 w 8331195"/>
              <a:gd name="connsiteY5" fmla="*/ 710519 h 710519"/>
              <a:gd name="connsiteX6" fmla="*/ 71052 w 8331195"/>
              <a:gd name="connsiteY6" fmla="*/ 710519 h 710519"/>
              <a:gd name="connsiteX7" fmla="*/ 0 w 8331195"/>
              <a:gd name="connsiteY7" fmla="*/ 639467 h 710519"/>
              <a:gd name="connsiteX8" fmla="*/ 0 w 8331195"/>
              <a:gd name="connsiteY8" fmla="*/ 71052 h 7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1195" h="710519">
                <a:moveTo>
                  <a:pt x="0" y="71052"/>
                </a:moveTo>
                <a:cubicBezTo>
                  <a:pt x="0" y="31811"/>
                  <a:pt x="31811" y="0"/>
                  <a:pt x="71052" y="0"/>
                </a:cubicBezTo>
                <a:lnTo>
                  <a:pt x="8260143" y="0"/>
                </a:lnTo>
                <a:cubicBezTo>
                  <a:pt x="8299384" y="0"/>
                  <a:pt x="8331195" y="31811"/>
                  <a:pt x="8331195" y="71052"/>
                </a:cubicBezTo>
                <a:lnTo>
                  <a:pt x="8331195" y="639467"/>
                </a:lnTo>
                <a:cubicBezTo>
                  <a:pt x="8331195" y="678708"/>
                  <a:pt x="8299384" y="710519"/>
                  <a:pt x="8260143" y="710519"/>
                </a:cubicBezTo>
                <a:lnTo>
                  <a:pt x="71052" y="710519"/>
                </a:lnTo>
                <a:cubicBezTo>
                  <a:pt x="31811" y="710519"/>
                  <a:pt x="0" y="678708"/>
                  <a:pt x="0" y="639467"/>
                </a:cubicBezTo>
                <a:lnTo>
                  <a:pt x="0" y="7105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8389469"/>
              <a:satOff val="-25119"/>
              <a:lumOff val="-3137"/>
              <a:alphaOff val="0"/>
            </a:schemeClr>
          </a:fillRef>
          <a:effectRef idx="1">
            <a:schemeClr val="accent3">
              <a:hueOff val="-8389469"/>
              <a:satOff val="-25119"/>
              <a:lumOff val="-31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770" tIns="81770" rIns="1647870" bIns="8177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33652FCB-3440-4596-B391-7FBE84D0FC28}"/>
              </a:ext>
            </a:extLst>
          </p:cNvPr>
          <p:cNvSpPr/>
          <p:nvPr/>
        </p:nvSpPr>
        <p:spPr>
          <a:xfrm>
            <a:off x="6939875" y="2084227"/>
            <a:ext cx="706346" cy="706346"/>
          </a:xfrm>
          <a:custGeom>
            <a:avLst/>
            <a:gdLst>
              <a:gd name="connsiteX0" fmla="*/ 0 w 706346"/>
              <a:gd name="connsiteY0" fmla="*/ 388490 h 706346"/>
              <a:gd name="connsiteX1" fmla="*/ 158928 w 706346"/>
              <a:gd name="connsiteY1" fmla="*/ 388490 h 706346"/>
              <a:gd name="connsiteX2" fmla="*/ 158928 w 706346"/>
              <a:gd name="connsiteY2" fmla="*/ 0 h 706346"/>
              <a:gd name="connsiteX3" fmla="*/ 547418 w 706346"/>
              <a:gd name="connsiteY3" fmla="*/ 0 h 706346"/>
              <a:gd name="connsiteX4" fmla="*/ 547418 w 706346"/>
              <a:gd name="connsiteY4" fmla="*/ 388490 h 706346"/>
              <a:gd name="connsiteX5" fmla="*/ 706346 w 706346"/>
              <a:gd name="connsiteY5" fmla="*/ 388490 h 706346"/>
              <a:gd name="connsiteX6" fmla="*/ 353173 w 706346"/>
              <a:gd name="connsiteY6" fmla="*/ 706346 h 706346"/>
              <a:gd name="connsiteX7" fmla="*/ 0 w 706346"/>
              <a:gd name="connsiteY7" fmla="*/ 388490 h 7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346" h="706346">
                <a:moveTo>
                  <a:pt x="0" y="388490"/>
                </a:moveTo>
                <a:lnTo>
                  <a:pt x="158928" y="388490"/>
                </a:lnTo>
                <a:lnTo>
                  <a:pt x="158928" y="0"/>
                </a:lnTo>
                <a:lnTo>
                  <a:pt x="547418" y="0"/>
                </a:lnTo>
                <a:lnTo>
                  <a:pt x="547418" y="388490"/>
                </a:lnTo>
                <a:lnTo>
                  <a:pt x="706346" y="388490"/>
                </a:lnTo>
                <a:lnTo>
                  <a:pt x="353173" y="706346"/>
                </a:lnTo>
                <a:lnTo>
                  <a:pt x="0" y="38849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568" tIns="40640" rIns="199568" bIns="215461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/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2F3E2A48-7139-49AC-8C65-B0E25179C4FE}"/>
              </a:ext>
            </a:extLst>
          </p:cNvPr>
          <p:cNvSpPr/>
          <p:nvPr/>
        </p:nvSpPr>
        <p:spPr>
          <a:xfrm>
            <a:off x="8228646" y="2836462"/>
            <a:ext cx="706346" cy="706346"/>
          </a:xfrm>
          <a:custGeom>
            <a:avLst/>
            <a:gdLst>
              <a:gd name="connsiteX0" fmla="*/ 0 w 706346"/>
              <a:gd name="connsiteY0" fmla="*/ 388490 h 706346"/>
              <a:gd name="connsiteX1" fmla="*/ 158928 w 706346"/>
              <a:gd name="connsiteY1" fmla="*/ 388490 h 706346"/>
              <a:gd name="connsiteX2" fmla="*/ 158928 w 706346"/>
              <a:gd name="connsiteY2" fmla="*/ 0 h 706346"/>
              <a:gd name="connsiteX3" fmla="*/ 547418 w 706346"/>
              <a:gd name="connsiteY3" fmla="*/ 0 h 706346"/>
              <a:gd name="connsiteX4" fmla="*/ 547418 w 706346"/>
              <a:gd name="connsiteY4" fmla="*/ 388490 h 706346"/>
              <a:gd name="connsiteX5" fmla="*/ 706346 w 706346"/>
              <a:gd name="connsiteY5" fmla="*/ 388490 h 706346"/>
              <a:gd name="connsiteX6" fmla="*/ 353173 w 706346"/>
              <a:gd name="connsiteY6" fmla="*/ 706346 h 706346"/>
              <a:gd name="connsiteX7" fmla="*/ 0 w 706346"/>
              <a:gd name="connsiteY7" fmla="*/ 388490 h 7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346" h="706346">
                <a:moveTo>
                  <a:pt x="0" y="388490"/>
                </a:moveTo>
                <a:lnTo>
                  <a:pt x="158928" y="388490"/>
                </a:lnTo>
                <a:lnTo>
                  <a:pt x="158928" y="0"/>
                </a:lnTo>
                <a:lnTo>
                  <a:pt x="547418" y="0"/>
                </a:lnTo>
                <a:lnTo>
                  <a:pt x="547418" y="388490"/>
                </a:lnTo>
                <a:lnTo>
                  <a:pt x="706346" y="388490"/>
                </a:lnTo>
                <a:lnTo>
                  <a:pt x="353173" y="706346"/>
                </a:lnTo>
                <a:lnTo>
                  <a:pt x="0" y="38849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-8477217"/>
              <a:satOff val="-22663"/>
              <a:lumOff val="-1101"/>
              <a:alphaOff val="0"/>
            </a:schemeClr>
          </a:lnRef>
          <a:fillRef idx="1">
            <a:schemeClr val="accent3">
              <a:tint val="40000"/>
              <a:alpha val="90000"/>
              <a:hueOff val="-8477217"/>
              <a:satOff val="-22663"/>
              <a:lumOff val="-1101"/>
              <a:alphaOff val="0"/>
            </a:schemeClr>
          </a:fillRef>
          <a:effectRef idx="0">
            <a:schemeClr val="accent3">
              <a:tint val="40000"/>
              <a:alpha val="90000"/>
              <a:hueOff val="-8477217"/>
              <a:satOff val="-22663"/>
              <a:lumOff val="-110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568" tIns="40640" rIns="199568" bIns="215461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5757223B-7F68-41E4-A47E-0FA94CBF43E0}"/>
              </a:ext>
            </a:extLst>
          </p:cNvPr>
          <p:cNvSpPr txBox="1">
            <a:spLocks/>
          </p:cNvSpPr>
          <p:nvPr/>
        </p:nvSpPr>
        <p:spPr>
          <a:xfrm>
            <a:off x="64655" y="1928"/>
            <a:ext cx="12127345" cy="1068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Clr>
                <a:schemeClr val="bg1">
                  <a:lumMod val="95000"/>
                </a:schemeClr>
              </a:buClr>
              <a:buFont typeface="Arial" pitchFamily="34" charset="0"/>
              <a:buChar char="•"/>
              <a:defRPr sz="3600" b="1" kern="1200" baseline="0">
                <a:solidFill>
                  <a:schemeClr val="bg1"/>
                </a:solidFill>
                <a:latin typeface="+mj-lt"/>
                <a:ea typeface="+mj-ea"/>
                <a:cs typeface="Segoe UI" pitchFamily="34" charset="0"/>
              </a:defRPr>
            </a:lvl1pPr>
          </a:lstStyle>
          <a:p>
            <a:pPr marL="0" indent="0" algn="r">
              <a:buNone/>
            </a:pPr>
            <a:r>
              <a:rPr lang="ar-SY" sz="2800" b="1" dirty="0"/>
              <a:t>سنتعلم في هذه الوحدة قراءة وكتابة وتمثيل الأعداد إلى مليارات، والمقارنة والترتيب ، والتقريب واستخدام البيانات.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B8C5858-A8BF-46D5-8BE8-15E95D0B29CA}"/>
              </a:ext>
            </a:extLst>
          </p:cNvPr>
          <p:cNvGrpSpPr/>
          <p:nvPr/>
        </p:nvGrpSpPr>
        <p:grpSpPr>
          <a:xfrm>
            <a:off x="147783" y="682299"/>
            <a:ext cx="4184072" cy="589181"/>
            <a:chOff x="1855135" y="767127"/>
            <a:chExt cx="657537" cy="657537"/>
          </a:xfrm>
        </p:grpSpPr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E383F39A-5F21-4582-8668-3642F8FF8408}"/>
                </a:ext>
              </a:extLst>
            </p:cNvPr>
            <p:cNvSpPr/>
            <p:nvPr/>
          </p:nvSpPr>
          <p:spPr>
            <a:xfrm>
              <a:off x="1855135" y="767127"/>
              <a:ext cx="657537" cy="6575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مستطيل: زوايا مستديرة 4">
              <a:extLst>
                <a:ext uri="{FF2B5EF4-FFF2-40B4-BE49-F238E27FC236}">
                  <a16:creationId xmlns:a16="http://schemas.microsoft.com/office/drawing/2014/main" id="{DDC91CAB-EF2B-442D-A602-6800377416C8}"/>
                </a:ext>
              </a:extLst>
            </p:cNvPr>
            <p:cNvSpPr txBox="1"/>
            <p:nvPr/>
          </p:nvSpPr>
          <p:spPr>
            <a:xfrm>
              <a:off x="1887233" y="799225"/>
              <a:ext cx="593341" cy="593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43180" rIns="43180" bIns="4318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700" b="1" dirty="0">
                  <a:solidFill>
                    <a:srgbClr val="FF0000"/>
                  </a:solidFill>
                </a:rPr>
                <a:t>يمكن التعبير عن العدد 136272134 بطرق مختلفة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D6BD793D-FFA2-401F-B403-5CE10750578D}"/>
              </a:ext>
            </a:extLst>
          </p:cNvPr>
          <p:cNvGrpSpPr/>
          <p:nvPr/>
        </p:nvGrpSpPr>
        <p:grpSpPr>
          <a:xfrm>
            <a:off x="691557" y="1263360"/>
            <a:ext cx="611679" cy="432048"/>
            <a:chOff x="3762934" y="1906267"/>
            <a:chExt cx="645911" cy="645911"/>
          </a:xfrm>
        </p:grpSpPr>
        <p:sp>
          <p:nvSpPr>
            <p:cNvPr id="31" name="سهم: لأسفل 30">
              <a:extLst>
                <a:ext uri="{FF2B5EF4-FFF2-40B4-BE49-F238E27FC236}">
                  <a16:creationId xmlns:a16="http://schemas.microsoft.com/office/drawing/2014/main" id="{553BB404-B5B2-4EA4-8B9F-FE8BCB27ABD3}"/>
                </a:ext>
              </a:extLst>
            </p:cNvPr>
            <p:cNvSpPr/>
            <p:nvPr/>
          </p:nvSpPr>
          <p:spPr>
            <a:xfrm>
              <a:off x="3762934" y="1906267"/>
              <a:ext cx="645911" cy="64591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lnRef>
            <a:fillRef idx="1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سهم: لأسفل 4">
              <a:extLst>
                <a:ext uri="{FF2B5EF4-FFF2-40B4-BE49-F238E27FC236}">
                  <a16:creationId xmlns:a16="http://schemas.microsoft.com/office/drawing/2014/main" id="{A319F38E-00F9-47EE-9148-8A819BC48BC3}"/>
                </a:ext>
              </a:extLst>
            </p:cNvPr>
            <p:cNvSpPr txBox="1"/>
            <p:nvPr/>
          </p:nvSpPr>
          <p:spPr>
            <a:xfrm>
              <a:off x="3908264" y="1906267"/>
              <a:ext cx="355251" cy="486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/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BF1487A8-E8AB-496B-AE2D-65F3F4DC5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5" t="22357" r="10444" b="57924"/>
          <a:stretch/>
        </p:blipFill>
        <p:spPr>
          <a:xfrm>
            <a:off x="1262648" y="1571823"/>
            <a:ext cx="4872123" cy="805031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08A69902-F3DC-4A67-AC71-1A95BD7A2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7" t="43313" r="10265" b="49237"/>
          <a:stretch/>
        </p:blipFill>
        <p:spPr>
          <a:xfrm>
            <a:off x="997396" y="2755038"/>
            <a:ext cx="7200299" cy="465329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64EC1856-29B3-48F9-A721-23AF395A1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2" t="51470" r="10189" b="39783"/>
          <a:stretch/>
        </p:blipFill>
        <p:spPr>
          <a:xfrm>
            <a:off x="829185" y="3695204"/>
            <a:ext cx="8087709" cy="501743"/>
          </a:xfrm>
          <a:prstGeom prst="rect">
            <a:avLst/>
          </a:prstGeom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B0DB5A0-19DD-44EC-BCC4-886FF9B7FBB2}"/>
              </a:ext>
            </a:extLst>
          </p:cNvPr>
          <p:cNvGrpSpPr/>
          <p:nvPr/>
        </p:nvGrpSpPr>
        <p:grpSpPr>
          <a:xfrm>
            <a:off x="1179088" y="4443278"/>
            <a:ext cx="9012120" cy="587583"/>
            <a:chOff x="274607" y="2371659"/>
            <a:chExt cx="8331195" cy="924542"/>
          </a:xfrm>
        </p:grpSpPr>
        <p:sp>
          <p:nvSpPr>
            <p:cNvPr id="39" name="مستطيل: زوايا مستديرة 38">
              <a:extLst>
                <a:ext uri="{FF2B5EF4-FFF2-40B4-BE49-F238E27FC236}">
                  <a16:creationId xmlns:a16="http://schemas.microsoft.com/office/drawing/2014/main" id="{550CCB2C-256F-4851-8899-80534DEF353A}"/>
                </a:ext>
              </a:extLst>
            </p:cNvPr>
            <p:cNvSpPr/>
            <p:nvPr/>
          </p:nvSpPr>
          <p:spPr>
            <a:xfrm>
              <a:off x="274607" y="2371659"/>
              <a:ext cx="8331195" cy="924542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8389469"/>
                <a:satOff val="-25119"/>
                <a:lumOff val="-3137"/>
                <a:alphaOff val="0"/>
              </a:schemeClr>
            </a:fillRef>
            <a:effectRef idx="1">
              <a:schemeClr val="accent3">
                <a:hueOff val="-8389469"/>
                <a:satOff val="-25119"/>
                <a:lumOff val="-31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مستطيل: زوايا مستديرة 4">
              <a:extLst>
                <a:ext uri="{FF2B5EF4-FFF2-40B4-BE49-F238E27FC236}">
                  <a16:creationId xmlns:a16="http://schemas.microsoft.com/office/drawing/2014/main" id="{8BB53F2D-812A-4604-A763-92048EDF0D30}"/>
                </a:ext>
              </a:extLst>
            </p:cNvPr>
            <p:cNvSpPr txBox="1"/>
            <p:nvPr/>
          </p:nvSpPr>
          <p:spPr>
            <a:xfrm>
              <a:off x="301686" y="2398738"/>
              <a:ext cx="6710937" cy="8703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9D7EC7DC-458B-4A3D-BFF4-2B5870080D0A}"/>
              </a:ext>
            </a:extLst>
          </p:cNvPr>
          <p:cNvGrpSpPr/>
          <p:nvPr/>
        </p:nvGrpSpPr>
        <p:grpSpPr>
          <a:xfrm>
            <a:off x="1589940" y="5232374"/>
            <a:ext cx="9012120" cy="587583"/>
            <a:chOff x="274607" y="2371659"/>
            <a:chExt cx="8331195" cy="924542"/>
          </a:xfrm>
        </p:grpSpPr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9373387B-1728-4D3D-AE33-BB396FC58708}"/>
                </a:ext>
              </a:extLst>
            </p:cNvPr>
            <p:cNvSpPr/>
            <p:nvPr/>
          </p:nvSpPr>
          <p:spPr>
            <a:xfrm>
              <a:off x="274607" y="2371659"/>
              <a:ext cx="8331195" cy="924542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8389469"/>
                <a:satOff val="-25119"/>
                <a:lumOff val="-3137"/>
                <a:alphaOff val="0"/>
              </a:schemeClr>
            </a:fillRef>
            <a:effectRef idx="1">
              <a:schemeClr val="accent3">
                <a:hueOff val="-8389469"/>
                <a:satOff val="-25119"/>
                <a:lumOff val="-31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مستطيل: زوايا مستديرة 4">
              <a:extLst>
                <a:ext uri="{FF2B5EF4-FFF2-40B4-BE49-F238E27FC236}">
                  <a16:creationId xmlns:a16="http://schemas.microsoft.com/office/drawing/2014/main" id="{D3777D99-CC41-4A7F-AA26-4D550B903024}"/>
                </a:ext>
              </a:extLst>
            </p:cNvPr>
            <p:cNvSpPr txBox="1"/>
            <p:nvPr/>
          </p:nvSpPr>
          <p:spPr>
            <a:xfrm>
              <a:off x="301686" y="2398738"/>
              <a:ext cx="6710937" cy="8703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4C8A534B-B38B-44CC-89D1-62B3ED8A7762}"/>
              </a:ext>
            </a:extLst>
          </p:cNvPr>
          <p:cNvGrpSpPr/>
          <p:nvPr/>
        </p:nvGrpSpPr>
        <p:grpSpPr>
          <a:xfrm>
            <a:off x="9772894" y="4970213"/>
            <a:ext cx="611679" cy="432048"/>
            <a:chOff x="3762934" y="1906267"/>
            <a:chExt cx="645911" cy="645911"/>
          </a:xfrm>
        </p:grpSpPr>
        <p:sp>
          <p:nvSpPr>
            <p:cNvPr id="45" name="سهم: لأسفل 44">
              <a:extLst>
                <a:ext uri="{FF2B5EF4-FFF2-40B4-BE49-F238E27FC236}">
                  <a16:creationId xmlns:a16="http://schemas.microsoft.com/office/drawing/2014/main" id="{D59D7C6B-55B7-4055-A65F-9C147A6A067A}"/>
                </a:ext>
              </a:extLst>
            </p:cNvPr>
            <p:cNvSpPr/>
            <p:nvPr/>
          </p:nvSpPr>
          <p:spPr>
            <a:xfrm>
              <a:off x="3762934" y="1906267"/>
              <a:ext cx="645911" cy="64591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lnRef>
            <a:fillRef idx="1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سهم: لأسفل 4">
              <a:extLst>
                <a:ext uri="{FF2B5EF4-FFF2-40B4-BE49-F238E27FC236}">
                  <a16:creationId xmlns:a16="http://schemas.microsoft.com/office/drawing/2014/main" id="{132D0CAB-5587-40B3-9D99-68788E8E69EB}"/>
                </a:ext>
              </a:extLst>
            </p:cNvPr>
            <p:cNvSpPr txBox="1"/>
            <p:nvPr/>
          </p:nvSpPr>
          <p:spPr>
            <a:xfrm>
              <a:off x="3908264" y="1906267"/>
              <a:ext cx="355251" cy="486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/>
            </a:p>
          </p:txBody>
        </p:sp>
      </p:grpSp>
      <p:pic>
        <p:nvPicPr>
          <p:cNvPr id="50" name="صورة 49">
            <a:extLst>
              <a:ext uri="{FF2B5EF4-FFF2-40B4-BE49-F238E27FC236}">
                <a16:creationId xmlns:a16="http://schemas.microsoft.com/office/drawing/2014/main" id="{8249A88D-9CE6-49FE-95A1-DE811EAEB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7" t="59953" r="10186" b="32650"/>
          <a:stretch/>
        </p:blipFill>
        <p:spPr>
          <a:xfrm>
            <a:off x="1227211" y="4522027"/>
            <a:ext cx="8379772" cy="492733"/>
          </a:xfrm>
          <a:prstGeom prst="rect">
            <a:avLst/>
          </a:prstGeom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D6278A5B-3E5C-4BD7-A9C0-1CA367ED6BF4}"/>
              </a:ext>
            </a:extLst>
          </p:cNvPr>
          <p:cNvGrpSpPr/>
          <p:nvPr/>
        </p:nvGrpSpPr>
        <p:grpSpPr>
          <a:xfrm>
            <a:off x="8854545" y="4126498"/>
            <a:ext cx="611679" cy="432048"/>
            <a:chOff x="3762934" y="1906267"/>
            <a:chExt cx="645911" cy="645911"/>
          </a:xfrm>
        </p:grpSpPr>
        <p:sp>
          <p:nvSpPr>
            <p:cNvPr id="52" name="سهم: لأسفل 51">
              <a:extLst>
                <a:ext uri="{FF2B5EF4-FFF2-40B4-BE49-F238E27FC236}">
                  <a16:creationId xmlns:a16="http://schemas.microsoft.com/office/drawing/2014/main" id="{4676DF73-EE5F-497E-89B3-8AD5DC5692D9}"/>
                </a:ext>
              </a:extLst>
            </p:cNvPr>
            <p:cNvSpPr/>
            <p:nvPr/>
          </p:nvSpPr>
          <p:spPr>
            <a:xfrm>
              <a:off x="3762934" y="1906267"/>
              <a:ext cx="645911" cy="64591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lnRef>
            <a:fillRef idx="1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سهم: لأسفل 4">
              <a:extLst>
                <a:ext uri="{FF2B5EF4-FFF2-40B4-BE49-F238E27FC236}">
                  <a16:creationId xmlns:a16="http://schemas.microsoft.com/office/drawing/2014/main" id="{7F6AA13A-7B82-462E-8605-39E8B23F4A73}"/>
                </a:ext>
              </a:extLst>
            </p:cNvPr>
            <p:cNvSpPr txBox="1"/>
            <p:nvPr/>
          </p:nvSpPr>
          <p:spPr>
            <a:xfrm>
              <a:off x="3908264" y="1906267"/>
              <a:ext cx="355251" cy="486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/>
            </a:p>
          </p:txBody>
        </p:sp>
      </p:grpSp>
      <p:pic>
        <p:nvPicPr>
          <p:cNvPr id="54" name="صورة 53">
            <a:extLst>
              <a:ext uri="{FF2B5EF4-FFF2-40B4-BE49-F238E27FC236}">
                <a16:creationId xmlns:a16="http://schemas.microsoft.com/office/drawing/2014/main" id="{1085891E-6EC8-45BD-8ABE-7C2EBE745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34" t="69442" r="10186" b="22680"/>
          <a:stretch/>
        </p:blipFill>
        <p:spPr>
          <a:xfrm>
            <a:off x="3117277" y="5303421"/>
            <a:ext cx="6539442" cy="500727"/>
          </a:xfrm>
          <a:prstGeom prst="rect">
            <a:avLst/>
          </a:prstGeom>
        </p:spPr>
      </p:pic>
      <p:sp>
        <p:nvSpPr>
          <p:cNvPr id="55" name="فقاعة التفكير: على شكل سحابة 54">
            <a:extLst>
              <a:ext uri="{FF2B5EF4-FFF2-40B4-BE49-F238E27FC236}">
                <a16:creationId xmlns:a16="http://schemas.microsoft.com/office/drawing/2014/main" id="{7AC43CF6-9369-4A0C-A7F2-D0A2C8C5E0B1}"/>
              </a:ext>
            </a:extLst>
          </p:cNvPr>
          <p:cNvSpPr/>
          <p:nvPr/>
        </p:nvSpPr>
        <p:spPr>
          <a:xfrm>
            <a:off x="7860147" y="1223287"/>
            <a:ext cx="4097935" cy="1113087"/>
          </a:xfrm>
          <a:prstGeom prst="cloudCallout">
            <a:avLst>
              <a:gd name="adj1" fmla="val -49856"/>
              <a:gd name="adj2" fmla="val 565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Y" sz="20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الأعداد الكلية إلى الملايين</a:t>
            </a:r>
            <a:endParaRPr lang="ar-SY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شكل حر: شكل 2">
            <a:extLst>
              <a:ext uri="{FF2B5EF4-FFF2-40B4-BE49-F238E27FC236}">
                <a16:creationId xmlns:a16="http://schemas.microsoft.com/office/drawing/2014/main" id="{5A779B02-A244-41F2-9DCC-C8DCC2B2DC29}"/>
              </a:ext>
            </a:extLst>
          </p:cNvPr>
          <p:cNvSpPr/>
          <p:nvPr/>
        </p:nvSpPr>
        <p:spPr>
          <a:xfrm>
            <a:off x="185990" y="1589526"/>
            <a:ext cx="7883289" cy="606947"/>
          </a:xfrm>
          <a:custGeom>
            <a:avLst/>
            <a:gdLst>
              <a:gd name="connsiteX0" fmla="*/ 0 w 7883289"/>
              <a:gd name="connsiteY0" fmla="*/ 60695 h 606947"/>
              <a:gd name="connsiteX1" fmla="*/ 60695 w 7883289"/>
              <a:gd name="connsiteY1" fmla="*/ 0 h 606947"/>
              <a:gd name="connsiteX2" fmla="*/ 7822594 w 7883289"/>
              <a:gd name="connsiteY2" fmla="*/ 0 h 606947"/>
              <a:gd name="connsiteX3" fmla="*/ 7883289 w 7883289"/>
              <a:gd name="connsiteY3" fmla="*/ 60695 h 606947"/>
              <a:gd name="connsiteX4" fmla="*/ 7883289 w 7883289"/>
              <a:gd name="connsiteY4" fmla="*/ 546252 h 606947"/>
              <a:gd name="connsiteX5" fmla="*/ 7822594 w 7883289"/>
              <a:gd name="connsiteY5" fmla="*/ 606947 h 606947"/>
              <a:gd name="connsiteX6" fmla="*/ 60695 w 7883289"/>
              <a:gd name="connsiteY6" fmla="*/ 606947 h 606947"/>
              <a:gd name="connsiteX7" fmla="*/ 0 w 7883289"/>
              <a:gd name="connsiteY7" fmla="*/ 546252 h 606947"/>
              <a:gd name="connsiteX8" fmla="*/ 0 w 7883289"/>
              <a:gd name="connsiteY8" fmla="*/ 60695 h 60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3289" h="606947">
                <a:moveTo>
                  <a:pt x="0" y="60695"/>
                </a:moveTo>
                <a:cubicBezTo>
                  <a:pt x="0" y="27174"/>
                  <a:pt x="27174" y="0"/>
                  <a:pt x="60695" y="0"/>
                </a:cubicBezTo>
                <a:lnTo>
                  <a:pt x="7822594" y="0"/>
                </a:lnTo>
                <a:cubicBezTo>
                  <a:pt x="7856115" y="0"/>
                  <a:pt x="7883289" y="27174"/>
                  <a:pt x="7883289" y="60695"/>
                </a:cubicBezTo>
                <a:lnTo>
                  <a:pt x="7883289" y="546252"/>
                </a:lnTo>
                <a:cubicBezTo>
                  <a:pt x="7883289" y="579773"/>
                  <a:pt x="7856115" y="606947"/>
                  <a:pt x="7822594" y="606947"/>
                </a:cubicBezTo>
                <a:lnTo>
                  <a:pt x="60695" y="606947"/>
                </a:lnTo>
                <a:cubicBezTo>
                  <a:pt x="27174" y="606947"/>
                  <a:pt x="0" y="579773"/>
                  <a:pt x="0" y="546252"/>
                </a:cubicBezTo>
                <a:lnTo>
                  <a:pt x="0" y="60695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837" tIns="116837" rIns="1351357" bIns="116837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kern="1200" dirty="0"/>
          </a:p>
        </p:txBody>
      </p:sp>
      <p:sp>
        <p:nvSpPr>
          <p:cNvPr id="4" name="شكل حر: شكل 3">
            <a:extLst>
              <a:ext uri="{FF2B5EF4-FFF2-40B4-BE49-F238E27FC236}">
                <a16:creationId xmlns:a16="http://schemas.microsoft.com/office/drawing/2014/main" id="{744B4661-5221-4C5D-B3B0-9D479F4B5F4A}"/>
              </a:ext>
            </a:extLst>
          </p:cNvPr>
          <p:cNvSpPr/>
          <p:nvPr/>
        </p:nvSpPr>
        <p:spPr>
          <a:xfrm>
            <a:off x="691557" y="2559472"/>
            <a:ext cx="8084404" cy="723863"/>
          </a:xfrm>
          <a:custGeom>
            <a:avLst/>
            <a:gdLst>
              <a:gd name="connsiteX0" fmla="*/ 0 w 8084404"/>
              <a:gd name="connsiteY0" fmla="*/ 72386 h 723863"/>
              <a:gd name="connsiteX1" fmla="*/ 72386 w 8084404"/>
              <a:gd name="connsiteY1" fmla="*/ 0 h 723863"/>
              <a:gd name="connsiteX2" fmla="*/ 8012018 w 8084404"/>
              <a:gd name="connsiteY2" fmla="*/ 0 h 723863"/>
              <a:gd name="connsiteX3" fmla="*/ 8084404 w 8084404"/>
              <a:gd name="connsiteY3" fmla="*/ 72386 h 723863"/>
              <a:gd name="connsiteX4" fmla="*/ 8084404 w 8084404"/>
              <a:gd name="connsiteY4" fmla="*/ 651477 h 723863"/>
              <a:gd name="connsiteX5" fmla="*/ 8012018 w 8084404"/>
              <a:gd name="connsiteY5" fmla="*/ 723863 h 723863"/>
              <a:gd name="connsiteX6" fmla="*/ 72386 w 8084404"/>
              <a:gd name="connsiteY6" fmla="*/ 723863 h 723863"/>
              <a:gd name="connsiteX7" fmla="*/ 0 w 8084404"/>
              <a:gd name="connsiteY7" fmla="*/ 651477 h 723863"/>
              <a:gd name="connsiteX8" fmla="*/ 0 w 8084404"/>
              <a:gd name="connsiteY8" fmla="*/ 72386 h 72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4404" h="723863">
                <a:moveTo>
                  <a:pt x="0" y="72386"/>
                </a:moveTo>
                <a:cubicBezTo>
                  <a:pt x="0" y="32408"/>
                  <a:pt x="32408" y="0"/>
                  <a:pt x="72386" y="0"/>
                </a:cubicBezTo>
                <a:lnTo>
                  <a:pt x="8012018" y="0"/>
                </a:lnTo>
                <a:cubicBezTo>
                  <a:pt x="8051996" y="0"/>
                  <a:pt x="8084404" y="32408"/>
                  <a:pt x="8084404" y="72386"/>
                </a:cubicBezTo>
                <a:lnTo>
                  <a:pt x="8084404" y="651477"/>
                </a:lnTo>
                <a:cubicBezTo>
                  <a:pt x="8084404" y="691455"/>
                  <a:pt x="8051996" y="723863"/>
                  <a:pt x="8012018" y="723863"/>
                </a:cubicBezTo>
                <a:lnTo>
                  <a:pt x="72386" y="723863"/>
                </a:lnTo>
                <a:cubicBezTo>
                  <a:pt x="32408" y="723863"/>
                  <a:pt x="0" y="691455"/>
                  <a:pt x="0" y="651477"/>
                </a:cubicBezTo>
                <a:lnTo>
                  <a:pt x="0" y="72386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4194734"/>
              <a:satOff val="-12560"/>
              <a:lumOff val="-1569"/>
              <a:alphaOff val="0"/>
            </a:schemeClr>
          </a:fillRef>
          <a:effectRef idx="1">
            <a:schemeClr val="accent3">
              <a:hueOff val="-4194734"/>
              <a:satOff val="-12560"/>
              <a:lumOff val="-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161" tIns="82161" rIns="1601870" bIns="82161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 dirty="0">
              <a:solidFill>
                <a:schemeClr val="tx2">
                  <a:lumMod val="50000"/>
                </a:schemeClr>
              </a:solidFill>
            </a:endParaRP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en-US" sz="2400" b="1" kern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5C5F7934-7E96-4E29-AA58-5ED58DC219BB}"/>
              </a:ext>
            </a:extLst>
          </p:cNvPr>
          <p:cNvSpPr/>
          <p:nvPr/>
        </p:nvSpPr>
        <p:spPr>
          <a:xfrm>
            <a:off x="926897" y="3584725"/>
            <a:ext cx="8331195" cy="710519"/>
          </a:xfrm>
          <a:custGeom>
            <a:avLst/>
            <a:gdLst>
              <a:gd name="connsiteX0" fmla="*/ 0 w 8331195"/>
              <a:gd name="connsiteY0" fmla="*/ 71052 h 710519"/>
              <a:gd name="connsiteX1" fmla="*/ 71052 w 8331195"/>
              <a:gd name="connsiteY1" fmla="*/ 0 h 710519"/>
              <a:gd name="connsiteX2" fmla="*/ 8260143 w 8331195"/>
              <a:gd name="connsiteY2" fmla="*/ 0 h 710519"/>
              <a:gd name="connsiteX3" fmla="*/ 8331195 w 8331195"/>
              <a:gd name="connsiteY3" fmla="*/ 71052 h 710519"/>
              <a:gd name="connsiteX4" fmla="*/ 8331195 w 8331195"/>
              <a:gd name="connsiteY4" fmla="*/ 639467 h 710519"/>
              <a:gd name="connsiteX5" fmla="*/ 8260143 w 8331195"/>
              <a:gd name="connsiteY5" fmla="*/ 710519 h 710519"/>
              <a:gd name="connsiteX6" fmla="*/ 71052 w 8331195"/>
              <a:gd name="connsiteY6" fmla="*/ 710519 h 710519"/>
              <a:gd name="connsiteX7" fmla="*/ 0 w 8331195"/>
              <a:gd name="connsiteY7" fmla="*/ 639467 h 710519"/>
              <a:gd name="connsiteX8" fmla="*/ 0 w 8331195"/>
              <a:gd name="connsiteY8" fmla="*/ 71052 h 71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1195" h="710519">
                <a:moveTo>
                  <a:pt x="0" y="71052"/>
                </a:moveTo>
                <a:cubicBezTo>
                  <a:pt x="0" y="31811"/>
                  <a:pt x="31811" y="0"/>
                  <a:pt x="71052" y="0"/>
                </a:cubicBezTo>
                <a:lnTo>
                  <a:pt x="8260143" y="0"/>
                </a:lnTo>
                <a:cubicBezTo>
                  <a:pt x="8299384" y="0"/>
                  <a:pt x="8331195" y="31811"/>
                  <a:pt x="8331195" y="71052"/>
                </a:cubicBezTo>
                <a:lnTo>
                  <a:pt x="8331195" y="639467"/>
                </a:lnTo>
                <a:cubicBezTo>
                  <a:pt x="8331195" y="678708"/>
                  <a:pt x="8299384" y="710519"/>
                  <a:pt x="8260143" y="710519"/>
                </a:cubicBezTo>
                <a:lnTo>
                  <a:pt x="71052" y="710519"/>
                </a:lnTo>
                <a:cubicBezTo>
                  <a:pt x="31811" y="710519"/>
                  <a:pt x="0" y="678708"/>
                  <a:pt x="0" y="639467"/>
                </a:cubicBezTo>
                <a:lnTo>
                  <a:pt x="0" y="71052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8389469"/>
              <a:satOff val="-25119"/>
              <a:lumOff val="-3137"/>
              <a:alphaOff val="0"/>
            </a:schemeClr>
          </a:fillRef>
          <a:effectRef idx="1">
            <a:schemeClr val="accent3">
              <a:hueOff val="-8389469"/>
              <a:satOff val="-25119"/>
              <a:lumOff val="-31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770" tIns="81770" rIns="1647870" bIns="8177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600" kern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4D23F35B-125B-4405-A415-E07765306F1F}"/>
              </a:ext>
            </a:extLst>
          </p:cNvPr>
          <p:cNvSpPr/>
          <p:nvPr/>
        </p:nvSpPr>
        <p:spPr>
          <a:xfrm>
            <a:off x="7761472" y="1954507"/>
            <a:ext cx="706346" cy="706346"/>
          </a:xfrm>
          <a:custGeom>
            <a:avLst/>
            <a:gdLst>
              <a:gd name="connsiteX0" fmla="*/ 0 w 706346"/>
              <a:gd name="connsiteY0" fmla="*/ 388490 h 706346"/>
              <a:gd name="connsiteX1" fmla="*/ 158928 w 706346"/>
              <a:gd name="connsiteY1" fmla="*/ 388490 h 706346"/>
              <a:gd name="connsiteX2" fmla="*/ 158928 w 706346"/>
              <a:gd name="connsiteY2" fmla="*/ 0 h 706346"/>
              <a:gd name="connsiteX3" fmla="*/ 547418 w 706346"/>
              <a:gd name="connsiteY3" fmla="*/ 0 h 706346"/>
              <a:gd name="connsiteX4" fmla="*/ 547418 w 706346"/>
              <a:gd name="connsiteY4" fmla="*/ 388490 h 706346"/>
              <a:gd name="connsiteX5" fmla="*/ 706346 w 706346"/>
              <a:gd name="connsiteY5" fmla="*/ 388490 h 706346"/>
              <a:gd name="connsiteX6" fmla="*/ 353173 w 706346"/>
              <a:gd name="connsiteY6" fmla="*/ 706346 h 706346"/>
              <a:gd name="connsiteX7" fmla="*/ 0 w 706346"/>
              <a:gd name="connsiteY7" fmla="*/ 388490 h 7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346" h="706346">
                <a:moveTo>
                  <a:pt x="0" y="388490"/>
                </a:moveTo>
                <a:lnTo>
                  <a:pt x="158928" y="388490"/>
                </a:lnTo>
                <a:lnTo>
                  <a:pt x="158928" y="0"/>
                </a:lnTo>
                <a:lnTo>
                  <a:pt x="547418" y="0"/>
                </a:lnTo>
                <a:lnTo>
                  <a:pt x="547418" y="388490"/>
                </a:lnTo>
                <a:lnTo>
                  <a:pt x="706346" y="388490"/>
                </a:lnTo>
                <a:lnTo>
                  <a:pt x="353173" y="706346"/>
                </a:lnTo>
                <a:lnTo>
                  <a:pt x="0" y="38849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568" tIns="40640" rIns="199568" bIns="215461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/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9B78DEF5-8E77-4DB5-8C08-8C6BD1C342C6}"/>
              </a:ext>
            </a:extLst>
          </p:cNvPr>
          <p:cNvSpPr/>
          <p:nvPr/>
        </p:nvSpPr>
        <p:spPr>
          <a:xfrm>
            <a:off x="8316410" y="2836462"/>
            <a:ext cx="706346" cy="706346"/>
          </a:xfrm>
          <a:custGeom>
            <a:avLst/>
            <a:gdLst>
              <a:gd name="connsiteX0" fmla="*/ 0 w 706346"/>
              <a:gd name="connsiteY0" fmla="*/ 388490 h 706346"/>
              <a:gd name="connsiteX1" fmla="*/ 158928 w 706346"/>
              <a:gd name="connsiteY1" fmla="*/ 388490 h 706346"/>
              <a:gd name="connsiteX2" fmla="*/ 158928 w 706346"/>
              <a:gd name="connsiteY2" fmla="*/ 0 h 706346"/>
              <a:gd name="connsiteX3" fmla="*/ 547418 w 706346"/>
              <a:gd name="connsiteY3" fmla="*/ 0 h 706346"/>
              <a:gd name="connsiteX4" fmla="*/ 547418 w 706346"/>
              <a:gd name="connsiteY4" fmla="*/ 388490 h 706346"/>
              <a:gd name="connsiteX5" fmla="*/ 706346 w 706346"/>
              <a:gd name="connsiteY5" fmla="*/ 388490 h 706346"/>
              <a:gd name="connsiteX6" fmla="*/ 353173 w 706346"/>
              <a:gd name="connsiteY6" fmla="*/ 706346 h 706346"/>
              <a:gd name="connsiteX7" fmla="*/ 0 w 706346"/>
              <a:gd name="connsiteY7" fmla="*/ 388490 h 70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346" h="706346">
                <a:moveTo>
                  <a:pt x="0" y="388490"/>
                </a:moveTo>
                <a:lnTo>
                  <a:pt x="158928" y="388490"/>
                </a:lnTo>
                <a:lnTo>
                  <a:pt x="158928" y="0"/>
                </a:lnTo>
                <a:lnTo>
                  <a:pt x="547418" y="0"/>
                </a:lnTo>
                <a:lnTo>
                  <a:pt x="547418" y="388490"/>
                </a:lnTo>
                <a:lnTo>
                  <a:pt x="706346" y="388490"/>
                </a:lnTo>
                <a:lnTo>
                  <a:pt x="353173" y="706346"/>
                </a:lnTo>
                <a:lnTo>
                  <a:pt x="0" y="38849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-8477217"/>
              <a:satOff val="-22663"/>
              <a:lumOff val="-1101"/>
              <a:alphaOff val="0"/>
            </a:schemeClr>
          </a:lnRef>
          <a:fillRef idx="1">
            <a:schemeClr val="accent3">
              <a:tint val="40000"/>
              <a:alpha val="90000"/>
              <a:hueOff val="-8477217"/>
              <a:satOff val="-22663"/>
              <a:lumOff val="-1101"/>
              <a:alphaOff val="0"/>
            </a:schemeClr>
          </a:fillRef>
          <a:effectRef idx="0">
            <a:schemeClr val="accent3">
              <a:tint val="40000"/>
              <a:alpha val="90000"/>
              <a:hueOff val="-8477217"/>
              <a:satOff val="-22663"/>
              <a:lumOff val="-1101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568" tIns="40640" rIns="199568" bIns="215461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200" kern="1200"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B8C5858-A8BF-46D5-8BE8-15E95D0B29CA}"/>
              </a:ext>
            </a:extLst>
          </p:cNvPr>
          <p:cNvGrpSpPr/>
          <p:nvPr/>
        </p:nvGrpSpPr>
        <p:grpSpPr>
          <a:xfrm>
            <a:off x="126435" y="797549"/>
            <a:ext cx="4565637" cy="623345"/>
            <a:chOff x="1855135" y="767127"/>
            <a:chExt cx="657537" cy="657537"/>
          </a:xfrm>
        </p:grpSpPr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E383F39A-5F21-4582-8668-3642F8FF8408}"/>
                </a:ext>
              </a:extLst>
            </p:cNvPr>
            <p:cNvSpPr/>
            <p:nvPr/>
          </p:nvSpPr>
          <p:spPr>
            <a:xfrm>
              <a:off x="1855135" y="767127"/>
              <a:ext cx="657537" cy="6575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مستطيل: زوايا مستديرة 4">
              <a:extLst>
                <a:ext uri="{FF2B5EF4-FFF2-40B4-BE49-F238E27FC236}">
                  <a16:creationId xmlns:a16="http://schemas.microsoft.com/office/drawing/2014/main" id="{DDC91CAB-EF2B-442D-A602-6800377416C8}"/>
                </a:ext>
              </a:extLst>
            </p:cNvPr>
            <p:cNvSpPr txBox="1"/>
            <p:nvPr/>
          </p:nvSpPr>
          <p:spPr>
            <a:xfrm>
              <a:off x="1887233" y="799225"/>
              <a:ext cx="593341" cy="593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43180" rIns="43180" bIns="4318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Y" sz="1700" b="1" dirty="0">
                  <a:solidFill>
                    <a:srgbClr val="FF0000"/>
                  </a:solidFill>
                </a:rPr>
                <a:t>يمكن التعبير عن العدد 1373541278 بطرق مختلفة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D6BD793D-FFA2-401F-B403-5CE10750578D}"/>
              </a:ext>
            </a:extLst>
          </p:cNvPr>
          <p:cNvGrpSpPr/>
          <p:nvPr/>
        </p:nvGrpSpPr>
        <p:grpSpPr>
          <a:xfrm>
            <a:off x="147783" y="1358927"/>
            <a:ext cx="611679" cy="432048"/>
            <a:chOff x="3762934" y="1906267"/>
            <a:chExt cx="645911" cy="645911"/>
          </a:xfrm>
        </p:grpSpPr>
        <p:sp>
          <p:nvSpPr>
            <p:cNvPr id="31" name="سهم: لأسفل 30">
              <a:extLst>
                <a:ext uri="{FF2B5EF4-FFF2-40B4-BE49-F238E27FC236}">
                  <a16:creationId xmlns:a16="http://schemas.microsoft.com/office/drawing/2014/main" id="{553BB404-B5B2-4EA4-8B9F-FE8BCB27ABD3}"/>
                </a:ext>
              </a:extLst>
            </p:cNvPr>
            <p:cNvSpPr/>
            <p:nvPr/>
          </p:nvSpPr>
          <p:spPr>
            <a:xfrm>
              <a:off x="3762934" y="1906267"/>
              <a:ext cx="645911" cy="64591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lnRef>
            <a:fillRef idx="1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سهم: لأسفل 4">
              <a:extLst>
                <a:ext uri="{FF2B5EF4-FFF2-40B4-BE49-F238E27FC236}">
                  <a16:creationId xmlns:a16="http://schemas.microsoft.com/office/drawing/2014/main" id="{A319F38E-00F9-47EE-9148-8A819BC48BC3}"/>
                </a:ext>
              </a:extLst>
            </p:cNvPr>
            <p:cNvSpPr txBox="1"/>
            <p:nvPr/>
          </p:nvSpPr>
          <p:spPr>
            <a:xfrm>
              <a:off x="3908264" y="1906267"/>
              <a:ext cx="355251" cy="486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/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B0DB5A0-19DD-44EC-BCC4-886FF9B7FBB2}"/>
              </a:ext>
            </a:extLst>
          </p:cNvPr>
          <p:cNvGrpSpPr/>
          <p:nvPr/>
        </p:nvGrpSpPr>
        <p:grpSpPr>
          <a:xfrm>
            <a:off x="1179088" y="4443278"/>
            <a:ext cx="9012120" cy="587583"/>
            <a:chOff x="274607" y="2371659"/>
            <a:chExt cx="8331195" cy="924542"/>
          </a:xfrm>
        </p:grpSpPr>
        <p:sp>
          <p:nvSpPr>
            <p:cNvPr id="39" name="مستطيل: زوايا مستديرة 38">
              <a:extLst>
                <a:ext uri="{FF2B5EF4-FFF2-40B4-BE49-F238E27FC236}">
                  <a16:creationId xmlns:a16="http://schemas.microsoft.com/office/drawing/2014/main" id="{550CCB2C-256F-4851-8899-80534DEF353A}"/>
                </a:ext>
              </a:extLst>
            </p:cNvPr>
            <p:cNvSpPr/>
            <p:nvPr/>
          </p:nvSpPr>
          <p:spPr>
            <a:xfrm>
              <a:off x="274607" y="2371659"/>
              <a:ext cx="8331195" cy="924542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8389469"/>
                <a:satOff val="-25119"/>
                <a:lumOff val="-3137"/>
                <a:alphaOff val="0"/>
              </a:schemeClr>
            </a:fillRef>
            <a:effectRef idx="1">
              <a:schemeClr val="accent3">
                <a:hueOff val="-8389469"/>
                <a:satOff val="-25119"/>
                <a:lumOff val="-31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مستطيل: زوايا مستديرة 4">
              <a:extLst>
                <a:ext uri="{FF2B5EF4-FFF2-40B4-BE49-F238E27FC236}">
                  <a16:creationId xmlns:a16="http://schemas.microsoft.com/office/drawing/2014/main" id="{8BB53F2D-812A-4604-A763-92048EDF0D30}"/>
                </a:ext>
              </a:extLst>
            </p:cNvPr>
            <p:cNvSpPr txBox="1"/>
            <p:nvPr/>
          </p:nvSpPr>
          <p:spPr>
            <a:xfrm>
              <a:off x="301686" y="2398738"/>
              <a:ext cx="6710937" cy="8703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D6278A5B-3E5C-4BD7-A9C0-1CA367ED6BF4}"/>
              </a:ext>
            </a:extLst>
          </p:cNvPr>
          <p:cNvGrpSpPr/>
          <p:nvPr/>
        </p:nvGrpSpPr>
        <p:grpSpPr>
          <a:xfrm>
            <a:off x="8854545" y="4126498"/>
            <a:ext cx="611679" cy="432048"/>
            <a:chOff x="3762934" y="1906267"/>
            <a:chExt cx="645911" cy="645911"/>
          </a:xfrm>
        </p:grpSpPr>
        <p:sp>
          <p:nvSpPr>
            <p:cNvPr id="52" name="سهم: لأسفل 51">
              <a:extLst>
                <a:ext uri="{FF2B5EF4-FFF2-40B4-BE49-F238E27FC236}">
                  <a16:creationId xmlns:a16="http://schemas.microsoft.com/office/drawing/2014/main" id="{4676DF73-EE5F-497E-89B3-8AD5DC5692D9}"/>
                </a:ext>
              </a:extLst>
            </p:cNvPr>
            <p:cNvSpPr/>
            <p:nvPr/>
          </p:nvSpPr>
          <p:spPr>
            <a:xfrm>
              <a:off x="3762934" y="1906267"/>
              <a:ext cx="645911" cy="64591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lnRef>
            <a:fillRef idx="1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-8477217"/>
                <a:satOff val="-22663"/>
                <a:lumOff val="-110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سهم: لأسفل 4">
              <a:extLst>
                <a:ext uri="{FF2B5EF4-FFF2-40B4-BE49-F238E27FC236}">
                  <a16:creationId xmlns:a16="http://schemas.microsoft.com/office/drawing/2014/main" id="{7F6AA13A-7B82-462E-8605-39E8B23F4A73}"/>
                </a:ext>
              </a:extLst>
            </p:cNvPr>
            <p:cNvSpPr txBox="1"/>
            <p:nvPr/>
          </p:nvSpPr>
          <p:spPr>
            <a:xfrm>
              <a:off x="3908264" y="1906267"/>
              <a:ext cx="355251" cy="486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/>
            </a:p>
          </p:txBody>
        </p:sp>
      </p:grpSp>
      <p:sp>
        <p:nvSpPr>
          <p:cNvPr id="55" name="فقاعة التفكير: على شكل سحابة 54">
            <a:extLst>
              <a:ext uri="{FF2B5EF4-FFF2-40B4-BE49-F238E27FC236}">
                <a16:creationId xmlns:a16="http://schemas.microsoft.com/office/drawing/2014/main" id="{7AC43CF6-9369-4A0C-A7F2-D0A2C8C5E0B1}"/>
              </a:ext>
            </a:extLst>
          </p:cNvPr>
          <p:cNvSpPr/>
          <p:nvPr/>
        </p:nvSpPr>
        <p:spPr>
          <a:xfrm>
            <a:off x="5368289" y="126487"/>
            <a:ext cx="4097935" cy="1113087"/>
          </a:xfrm>
          <a:prstGeom prst="cloudCallout">
            <a:avLst>
              <a:gd name="adj1" fmla="val -49856"/>
              <a:gd name="adj2" fmla="val 565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ar-SY" sz="20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الأعداد الكلية إلى المليارات</a:t>
            </a:r>
          </a:p>
          <a:p>
            <a:r>
              <a:rPr lang="ar-SY" sz="2000" b="1" dirty="0">
                <a:solidFill>
                  <a:srgbClr val="00B050"/>
                </a:solidFill>
                <a:cs typeface="Calibri" panose="020F0502020204030204" pitchFamily="34" charset="0"/>
              </a:rPr>
              <a:t>1مليار</a:t>
            </a:r>
            <a:r>
              <a:rPr lang="ar-SY" sz="2000" b="1" dirty="0">
                <a:solidFill>
                  <a:srgbClr val="00B050"/>
                </a:solidFill>
              </a:rPr>
              <a:t>=1000000000</a:t>
            </a:r>
            <a:endParaRPr lang="ar-SY" sz="2000" b="1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FE01834E-BB15-4BF1-8AC4-D35DAAD2A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1" t="34613" r="9469" b="57844"/>
          <a:stretch/>
        </p:blipFill>
        <p:spPr>
          <a:xfrm>
            <a:off x="691557" y="1667225"/>
            <a:ext cx="6587737" cy="482871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0FD99B4A-CC20-40DE-B54A-96E06E23C9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4" t="42559" r="10150" b="45857"/>
          <a:stretch/>
        </p:blipFill>
        <p:spPr>
          <a:xfrm>
            <a:off x="691557" y="2607666"/>
            <a:ext cx="7123445" cy="61943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259C9D0B-5FC9-40F6-B702-113E462D2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3" t="54144" r="9620" b="36967"/>
          <a:stretch/>
        </p:blipFill>
        <p:spPr>
          <a:xfrm>
            <a:off x="976873" y="3678605"/>
            <a:ext cx="8079888" cy="493315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BE6E1C4D-6B7B-491D-86DA-65BDF3862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73" t="63033" r="9544" b="28078"/>
          <a:stretch/>
        </p:blipFill>
        <p:spPr>
          <a:xfrm>
            <a:off x="3891684" y="4459087"/>
            <a:ext cx="4986983" cy="545840"/>
          </a:xfrm>
          <a:prstGeom prst="rect">
            <a:avLst/>
          </a:prstGeom>
        </p:spPr>
      </p:pic>
      <p:pic>
        <p:nvPicPr>
          <p:cNvPr id="47" name="Content Placeholder 15">
            <a:extLst>
              <a:ext uri="{FF2B5EF4-FFF2-40B4-BE49-F238E27FC236}">
                <a16:creationId xmlns:a16="http://schemas.microsoft.com/office/drawing/2014/main" id="{BD4D83B2-5FC1-40B3-AC31-C0590A142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48" y="72768"/>
            <a:ext cx="2376467" cy="2534898"/>
          </a:xfrm>
          <a:prstGeom prst="rect">
            <a:avLst/>
          </a:prstGeom>
          <a:ln w="53975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69167" y="2974351"/>
            <a:ext cx="2070974" cy="1700245"/>
            <a:chOff x="5965755" y="3949700"/>
            <a:chExt cx="1654245" cy="1295400"/>
          </a:xfrm>
        </p:grpSpPr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5981700" y="3949700"/>
              <a:ext cx="1638300" cy="1295400"/>
            </a:xfrm>
            <a:custGeom>
              <a:avLst/>
              <a:gdLst/>
              <a:ahLst/>
              <a:cxnLst>
                <a:cxn ang="0">
                  <a:pos x="516" y="17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20" y="640"/>
                </a:cxn>
                <a:cxn ang="0">
                  <a:pos x="516" y="816"/>
                </a:cxn>
                <a:cxn ang="0">
                  <a:pos x="1012" y="640"/>
                </a:cxn>
                <a:cxn ang="0">
                  <a:pos x="1032" y="640"/>
                </a:cxn>
                <a:cxn ang="0">
                  <a:pos x="1032" y="0"/>
                </a:cxn>
                <a:cxn ang="0">
                  <a:pos x="1012" y="0"/>
                </a:cxn>
                <a:cxn ang="0">
                  <a:pos x="516" y="176"/>
                </a:cxn>
              </a:cxnLst>
              <a:rect l="0" t="0" r="r" b="b"/>
              <a:pathLst>
                <a:path w="1032" h="816">
                  <a:moveTo>
                    <a:pt x="516" y="176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20" y="640"/>
                  </a:lnTo>
                  <a:lnTo>
                    <a:pt x="516" y="816"/>
                  </a:lnTo>
                  <a:lnTo>
                    <a:pt x="1012" y="640"/>
                  </a:lnTo>
                  <a:lnTo>
                    <a:pt x="1032" y="640"/>
                  </a:lnTo>
                  <a:lnTo>
                    <a:pt x="1032" y="0"/>
                  </a:lnTo>
                  <a:lnTo>
                    <a:pt x="1012" y="0"/>
                  </a:lnTo>
                  <a:lnTo>
                    <a:pt x="516" y="176"/>
                  </a:lnTo>
                  <a:close/>
                </a:path>
              </a:pathLst>
            </a:custGeom>
            <a:solidFill>
              <a:srgbClr val="708C38"/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65755" y="4273754"/>
              <a:ext cx="1638301" cy="633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تبدأ المقارنة من اليسار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9" name="Freeform 5"/>
          <p:cNvSpPr>
            <a:spLocks/>
          </p:cNvSpPr>
          <p:nvPr/>
        </p:nvSpPr>
        <p:spPr bwMode="auto">
          <a:xfrm>
            <a:off x="5335556" y="4564102"/>
            <a:ext cx="2866335" cy="1395423"/>
          </a:xfrm>
          <a:custGeom>
            <a:avLst/>
            <a:gdLst/>
            <a:ahLst/>
            <a:cxnLst>
              <a:cxn ang="0">
                <a:pos x="1032" y="14"/>
              </a:cxn>
              <a:cxn ang="0">
                <a:pos x="1032" y="0"/>
              </a:cxn>
              <a:cxn ang="0">
                <a:pos x="0" y="0"/>
              </a:cxn>
              <a:cxn ang="0">
                <a:pos x="0" y="14"/>
              </a:cxn>
              <a:cxn ang="0">
                <a:pos x="158" y="328"/>
              </a:cxn>
              <a:cxn ang="0">
                <a:pos x="0" y="640"/>
              </a:cxn>
              <a:cxn ang="0">
                <a:pos x="0" y="648"/>
              </a:cxn>
              <a:cxn ang="0">
                <a:pos x="1024" y="648"/>
              </a:cxn>
              <a:cxn ang="0">
                <a:pos x="1024" y="656"/>
              </a:cxn>
              <a:cxn ang="0">
                <a:pos x="1028" y="648"/>
              </a:cxn>
              <a:cxn ang="0">
                <a:pos x="1032" y="648"/>
              </a:cxn>
              <a:cxn ang="0">
                <a:pos x="1032" y="640"/>
              </a:cxn>
              <a:cxn ang="0">
                <a:pos x="1190" y="328"/>
              </a:cxn>
              <a:cxn ang="0">
                <a:pos x="1032" y="14"/>
              </a:cxn>
            </a:cxnLst>
            <a:rect l="0" t="0" r="r" b="b"/>
            <a:pathLst>
              <a:path w="1190" h="656">
                <a:moveTo>
                  <a:pt x="1032" y="14"/>
                </a:moveTo>
                <a:lnTo>
                  <a:pt x="1032" y="0"/>
                </a:lnTo>
                <a:lnTo>
                  <a:pt x="0" y="0"/>
                </a:lnTo>
                <a:lnTo>
                  <a:pt x="0" y="14"/>
                </a:lnTo>
                <a:lnTo>
                  <a:pt x="158" y="328"/>
                </a:lnTo>
                <a:lnTo>
                  <a:pt x="0" y="640"/>
                </a:lnTo>
                <a:lnTo>
                  <a:pt x="0" y="648"/>
                </a:lnTo>
                <a:lnTo>
                  <a:pt x="1024" y="648"/>
                </a:lnTo>
                <a:lnTo>
                  <a:pt x="1024" y="656"/>
                </a:lnTo>
                <a:lnTo>
                  <a:pt x="1028" y="648"/>
                </a:lnTo>
                <a:lnTo>
                  <a:pt x="1032" y="648"/>
                </a:lnTo>
                <a:lnTo>
                  <a:pt x="1032" y="640"/>
                </a:lnTo>
                <a:lnTo>
                  <a:pt x="1190" y="328"/>
                </a:lnTo>
                <a:lnTo>
                  <a:pt x="1032" y="14"/>
                </a:lnTo>
                <a:close/>
              </a:path>
            </a:pathLst>
          </a:custGeom>
          <a:solidFill>
            <a:srgbClr val="ACC777"/>
          </a:solidFill>
          <a:ln w="8">
            <a:solidFill>
              <a:schemeClr val="accent3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208865" y="4525224"/>
            <a:ext cx="2303700" cy="1473181"/>
            <a:chOff x="727938" y="2841625"/>
            <a:chExt cx="1961287" cy="1019175"/>
          </a:xfrm>
        </p:grpSpPr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800100" y="2841625"/>
              <a:ext cx="1889125" cy="1019175"/>
            </a:xfrm>
            <a:custGeom>
              <a:avLst/>
              <a:gdLst/>
              <a:ahLst/>
              <a:cxnLst>
                <a:cxn ang="0">
                  <a:pos x="1032" y="0"/>
                </a:cxn>
                <a:cxn ang="0">
                  <a:pos x="1032" y="2"/>
                </a:cxn>
                <a:cxn ang="0">
                  <a:pos x="1012" y="2"/>
                </a:cxn>
                <a:cxn ang="0">
                  <a:pos x="516" y="178"/>
                </a:cxn>
                <a:cxn ang="0">
                  <a:pos x="20" y="2"/>
                </a:cxn>
                <a:cxn ang="0">
                  <a:pos x="0" y="2"/>
                </a:cxn>
                <a:cxn ang="0">
                  <a:pos x="0" y="634"/>
                </a:cxn>
                <a:cxn ang="0">
                  <a:pos x="1024" y="634"/>
                </a:cxn>
                <a:cxn ang="0">
                  <a:pos x="1024" y="642"/>
                </a:cxn>
                <a:cxn ang="0">
                  <a:pos x="1028" y="634"/>
                </a:cxn>
                <a:cxn ang="0">
                  <a:pos x="1032" y="634"/>
                </a:cxn>
                <a:cxn ang="0">
                  <a:pos x="1032" y="626"/>
                </a:cxn>
                <a:cxn ang="0">
                  <a:pos x="1190" y="314"/>
                </a:cxn>
                <a:cxn ang="0">
                  <a:pos x="1032" y="0"/>
                </a:cxn>
              </a:cxnLst>
              <a:rect l="0" t="0" r="r" b="b"/>
              <a:pathLst>
                <a:path w="1190" h="642">
                  <a:moveTo>
                    <a:pt x="1032" y="0"/>
                  </a:moveTo>
                  <a:lnTo>
                    <a:pt x="1032" y="2"/>
                  </a:lnTo>
                  <a:lnTo>
                    <a:pt x="1012" y="2"/>
                  </a:lnTo>
                  <a:lnTo>
                    <a:pt x="516" y="178"/>
                  </a:lnTo>
                  <a:lnTo>
                    <a:pt x="20" y="2"/>
                  </a:lnTo>
                  <a:lnTo>
                    <a:pt x="0" y="2"/>
                  </a:lnTo>
                  <a:lnTo>
                    <a:pt x="0" y="634"/>
                  </a:lnTo>
                  <a:lnTo>
                    <a:pt x="1024" y="634"/>
                  </a:lnTo>
                  <a:lnTo>
                    <a:pt x="1024" y="642"/>
                  </a:lnTo>
                  <a:lnTo>
                    <a:pt x="1028" y="634"/>
                  </a:lnTo>
                  <a:lnTo>
                    <a:pt x="1032" y="634"/>
                  </a:lnTo>
                  <a:lnTo>
                    <a:pt x="1032" y="626"/>
                  </a:lnTo>
                  <a:lnTo>
                    <a:pt x="1190" y="314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7938" y="3107749"/>
              <a:ext cx="1714500" cy="319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08865" y="1583671"/>
            <a:ext cx="2166284" cy="1555119"/>
            <a:chOff x="720043" y="1727200"/>
            <a:chExt cx="1730376" cy="1295400"/>
          </a:xfrm>
        </p:grpSpPr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800100" y="1727200"/>
              <a:ext cx="1638300" cy="1295400"/>
            </a:xfrm>
            <a:custGeom>
              <a:avLst/>
              <a:gdLst/>
              <a:ahLst/>
              <a:cxnLst>
                <a:cxn ang="0">
                  <a:pos x="516" y="17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20" y="640"/>
                </a:cxn>
                <a:cxn ang="0">
                  <a:pos x="516" y="816"/>
                </a:cxn>
                <a:cxn ang="0">
                  <a:pos x="1012" y="640"/>
                </a:cxn>
                <a:cxn ang="0">
                  <a:pos x="1032" y="640"/>
                </a:cxn>
                <a:cxn ang="0">
                  <a:pos x="1032" y="0"/>
                </a:cxn>
                <a:cxn ang="0">
                  <a:pos x="1012" y="0"/>
                </a:cxn>
                <a:cxn ang="0">
                  <a:pos x="516" y="176"/>
                </a:cxn>
              </a:cxnLst>
              <a:rect l="0" t="0" r="r" b="b"/>
              <a:pathLst>
                <a:path w="1032" h="816">
                  <a:moveTo>
                    <a:pt x="516" y="176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20" y="640"/>
                  </a:lnTo>
                  <a:lnTo>
                    <a:pt x="516" y="816"/>
                  </a:lnTo>
                  <a:lnTo>
                    <a:pt x="1012" y="640"/>
                  </a:lnTo>
                  <a:lnTo>
                    <a:pt x="1032" y="640"/>
                  </a:lnTo>
                  <a:lnTo>
                    <a:pt x="1032" y="0"/>
                  </a:lnTo>
                  <a:lnTo>
                    <a:pt x="1012" y="0"/>
                  </a:lnTo>
                  <a:lnTo>
                    <a:pt x="516" y="176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0043" y="1942797"/>
              <a:ext cx="1730376" cy="99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rgbClr val="00B050"/>
                  </a:solidFill>
                </a:rPr>
                <a:t>نتأكد من عدد الأرقام في كلا العددين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8977" y="360271"/>
            <a:ext cx="2151238" cy="1382206"/>
            <a:chOff x="838263" y="557203"/>
            <a:chExt cx="1638300" cy="1308100"/>
          </a:xfrm>
        </p:grpSpPr>
        <p:sp>
          <p:nvSpPr>
            <p:cNvPr id="1034" name="Freeform 10"/>
            <p:cNvSpPr>
              <a:spLocks/>
            </p:cNvSpPr>
            <p:nvPr/>
          </p:nvSpPr>
          <p:spPr bwMode="auto">
            <a:xfrm>
              <a:off x="838263" y="557203"/>
              <a:ext cx="1638300" cy="1308100"/>
            </a:xfrm>
            <a:custGeom>
              <a:avLst/>
              <a:gdLst/>
              <a:ahLst/>
              <a:cxnLst>
                <a:cxn ang="0">
                  <a:pos x="1032" y="0"/>
                </a:cxn>
                <a:cxn ang="0">
                  <a:pos x="0" y="0"/>
                </a:cxn>
                <a:cxn ang="0">
                  <a:pos x="0" y="648"/>
                </a:cxn>
                <a:cxn ang="0">
                  <a:pos x="20" y="648"/>
                </a:cxn>
                <a:cxn ang="0">
                  <a:pos x="516" y="824"/>
                </a:cxn>
                <a:cxn ang="0">
                  <a:pos x="1012" y="648"/>
                </a:cxn>
                <a:cxn ang="0">
                  <a:pos x="1032" y="648"/>
                </a:cxn>
                <a:cxn ang="0">
                  <a:pos x="1032" y="0"/>
                </a:cxn>
              </a:cxnLst>
              <a:rect l="0" t="0" r="r" b="b"/>
              <a:pathLst>
                <a:path w="1032" h="824">
                  <a:moveTo>
                    <a:pt x="1032" y="0"/>
                  </a:moveTo>
                  <a:lnTo>
                    <a:pt x="0" y="0"/>
                  </a:lnTo>
                  <a:lnTo>
                    <a:pt x="0" y="648"/>
                  </a:lnTo>
                  <a:lnTo>
                    <a:pt x="20" y="648"/>
                  </a:lnTo>
                  <a:lnTo>
                    <a:pt x="516" y="824"/>
                  </a:lnTo>
                  <a:lnTo>
                    <a:pt x="1012" y="648"/>
                  </a:lnTo>
                  <a:lnTo>
                    <a:pt x="1032" y="648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49041" y="803274"/>
              <a:ext cx="1284582" cy="765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Y" sz="2800" b="1" dirty="0">
                  <a:solidFill>
                    <a:srgbClr val="00B050"/>
                  </a:solidFill>
                </a:rPr>
                <a:t>مقارنة وترتيب</a:t>
              </a:r>
            </a:p>
            <a:p>
              <a:pPr algn="ctr"/>
              <a:r>
                <a:rPr lang="ar-SY" sz="2800" b="1" dirty="0">
                  <a:solidFill>
                    <a:srgbClr val="00B050"/>
                  </a:solidFill>
                </a:rPr>
                <a:t> الأعداد</a:t>
              </a:r>
              <a:endParaRPr lang="en-US" sz="2800" b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V="1">
            <a:off x="1524000" y="6235348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426054" y="6357584"/>
            <a:ext cx="101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LOGO</a:t>
            </a:r>
          </a:p>
        </p:txBody>
      </p:sp>
      <p:sp>
        <p:nvSpPr>
          <p:cNvPr id="43" name="TextBox 22">
            <a:extLst>
              <a:ext uri="{FF2B5EF4-FFF2-40B4-BE49-F238E27FC236}">
                <a16:creationId xmlns:a16="http://schemas.microsoft.com/office/drawing/2014/main" id="{8AAC60F6-6F9D-480C-9BC0-0B44ECE1799D}"/>
              </a:ext>
            </a:extLst>
          </p:cNvPr>
          <p:cNvSpPr txBox="1"/>
          <p:nvPr/>
        </p:nvSpPr>
        <p:spPr>
          <a:xfrm>
            <a:off x="-86823" y="5088005"/>
            <a:ext cx="2599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000" b="1" dirty="0">
                <a:solidFill>
                  <a:srgbClr val="C00000"/>
                </a:solidFill>
              </a:rPr>
              <a:t>4313256</a:t>
            </a:r>
            <a:r>
              <a:rPr lang="en-US" sz="2000" b="1" dirty="0"/>
              <a:t>&gt;</a:t>
            </a:r>
            <a:r>
              <a:rPr lang="ar-SY" sz="2000" b="1" dirty="0">
                <a:solidFill>
                  <a:srgbClr val="00B050"/>
                </a:solidFill>
              </a:rPr>
              <a:t>4359873</a:t>
            </a:r>
            <a:endParaRPr lang="en-US" sz="2000" b="1" dirty="0">
              <a:solidFill>
                <a:srgbClr val="00B050"/>
              </a:solidFill>
            </a:endParaRPr>
          </a:p>
        </p:txBody>
      </p:sp>
      <p:grpSp>
        <p:nvGrpSpPr>
          <p:cNvPr id="44" name="Group 37">
            <a:extLst>
              <a:ext uri="{FF2B5EF4-FFF2-40B4-BE49-F238E27FC236}">
                <a16:creationId xmlns:a16="http://schemas.microsoft.com/office/drawing/2014/main" id="{AEA81087-7DB1-479E-8405-6790112C66D8}"/>
              </a:ext>
            </a:extLst>
          </p:cNvPr>
          <p:cNvGrpSpPr/>
          <p:nvPr/>
        </p:nvGrpSpPr>
        <p:grpSpPr>
          <a:xfrm>
            <a:off x="3190324" y="2974351"/>
            <a:ext cx="2142200" cy="1717722"/>
            <a:chOff x="5938554" y="3949700"/>
            <a:chExt cx="1681446" cy="1295400"/>
          </a:xfrm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711DC8A2-EF05-44E2-A123-E39A2437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3949700"/>
              <a:ext cx="1638300" cy="1295400"/>
            </a:xfrm>
            <a:custGeom>
              <a:avLst/>
              <a:gdLst/>
              <a:ahLst/>
              <a:cxnLst>
                <a:cxn ang="0">
                  <a:pos x="516" y="17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20" y="640"/>
                </a:cxn>
                <a:cxn ang="0">
                  <a:pos x="516" y="816"/>
                </a:cxn>
                <a:cxn ang="0">
                  <a:pos x="1012" y="640"/>
                </a:cxn>
                <a:cxn ang="0">
                  <a:pos x="1032" y="640"/>
                </a:cxn>
                <a:cxn ang="0">
                  <a:pos x="1032" y="0"/>
                </a:cxn>
                <a:cxn ang="0">
                  <a:pos x="1012" y="0"/>
                </a:cxn>
                <a:cxn ang="0">
                  <a:pos x="516" y="176"/>
                </a:cxn>
              </a:cxnLst>
              <a:rect l="0" t="0" r="r" b="b"/>
              <a:pathLst>
                <a:path w="1032" h="816">
                  <a:moveTo>
                    <a:pt x="516" y="176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20" y="640"/>
                  </a:lnTo>
                  <a:lnTo>
                    <a:pt x="516" y="816"/>
                  </a:lnTo>
                  <a:lnTo>
                    <a:pt x="1012" y="640"/>
                  </a:lnTo>
                  <a:lnTo>
                    <a:pt x="1032" y="640"/>
                  </a:lnTo>
                  <a:lnTo>
                    <a:pt x="1032" y="0"/>
                  </a:lnTo>
                  <a:lnTo>
                    <a:pt x="1012" y="0"/>
                  </a:lnTo>
                  <a:lnTo>
                    <a:pt x="516" y="176"/>
                  </a:lnTo>
                  <a:close/>
                </a:path>
              </a:pathLst>
            </a:custGeom>
            <a:solidFill>
              <a:srgbClr val="708C38"/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TextBox 23">
              <a:extLst>
                <a:ext uri="{FF2B5EF4-FFF2-40B4-BE49-F238E27FC236}">
                  <a16:creationId xmlns:a16="http://schemas.microsoft.com/office/drawing/2014/main" id="{AFE93333-49DC-4624-B341-1114A0803932}"/>
                </a:ext>
              </a:extLst>
            </p:cNvPr>
            <p:cNvSpPr txBox="1"/>
            <p:nvPr/>
          </p:nvSpPr>
          <p:spPr>
            <a:xfrm>
              <a:off x="5938554" y="4210161"/>
              <a:ext cx="1665502" cy="90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ننظر الى يمينه أصغر من 5يبقى كما هو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33">
            <a:extLst>
              <a:ext uri="{FF2B5EF4-FFF2-40B4-BE49-F238E27FC236}">
                <a16:creationId xmlns:a16="http://schemas.microsoft.com/office/drawing/2014/main" id="{D80CEFDB-71B5-4295-B5CA-2E5341943581}"/>
              </a:ext>
            </a:extLst>
          </p:cNvPr>
          <p:cNvGrpSpPr/>
          <p:nvPr/>
        </p:nvGrpSpPr>
        <p:grpSpPr>
          <a:xfrm>
            <a:off x="3181287" y="4525224"/>
            <a:ext cx="2303700" cy="1473181"/>
            <a:chOff x="727938" y="2841625"/>
            <a:chExt cx="1961287" cy="1019175"/>
          </a:xfrm>
        </p:grpSpPr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0F66B197-3F65-4B50-9447-15687BB71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" y="2841625"/>
              <a:ext cx="1889125" cy="1019175"/>
            </a:xfrm>
            <a:custGeom>
              <a:avLst/>
              <a:gdLst/>
              <a:ahLst/>
              <a:cxnLst>
                <a:cxn ang="0">
                  <a:pos x="1032" y="0"/>
                </a:cxn>
                <a:cxn ang="0">
                  <a:pos x="1032" y="2"/>
                </a:cxn>
                <a:cxn ang="0">
                  <a:pos x="1012" y="2"/>
                </a:cxn>
                <a:cxn ang="0">
                  <a:pos x="516" y="178"/>
                </a:cxn>
                <a:cxn ang="0">
                  <a:pos x="20" y="2"/>
                </a:cxn>
                <a:cxn ang="0">
                  <a:pos x="0" y="2"/>
                </a:cxn>
                <a:cxn ang="0">
                  <a:pos x="0" y="634"/>
                </a:cxn>
                <a:cxn ang="0">
                  <a:pos x="1024" y="634"/>
                </a:cxn>
                <a:cxn ang="0">
                  <a:pos x="1024" y="642"/>
                </a:cxn>
                <a:cxn ang="0">
                  <a:pos x="1028" y="634"/>
                </a:cxn>
                <a:cxn ang="0">
                  <a:pos x="1032" y="634"/>
                </a:cxn>
                <a:cxn ang="0">
                  <a:pos x="1032" y="626"/>
                </a:cxn>
                <a:cxn ang="0">
                  <a:pos x="1190" y="314"/>
                </a:cxn>
                <a:cxn ang="0">
                  <a:pos x="1032" y="0"/>
                </a:cxn>
              </a:cxnLst>
              <a:rect l="0" t="0" r="r" b="b"/>
              <a:pathLst>
                <a:path w="1190" h="642">
                  <a:moveTo>
                    <a:pt x="1032" y="0"/>
                  </a:moveTo>
                  <a:lnTo>
                    <a:pt x="1032" y="2"/>
                  </a:lnTo>
                  <a:lnTo>
                    <a:pt x="1012" y="2"/>
                  </a:lnTo>
                  <a:lnTo>
                    <a:pt x="516" y="178"/>
                  </a:lnTo>
                  <a:lnTo>
                    <a:pt x="20" y="2"/>
                  </a:lnTo>
                  <a:lnTo>
                    <a:pt x="0" y="2"/>
                  </a:lnTo>
                  <a:lnTo>
                    <a:pt x="0" y="634"/>
                  </a:lnTo>
                  <a:lnTo>
                    <a:pt x="1024" y="634"/>
                  </a:lnTo>
                  <a:lnTo>
                    <a:pt x="1024" y="642"/>
                  </a:lnTo>
                  <a:lnTo>
                    <a:pt x="1028" y="634"/>
                  </a:lnTo>
                  <a:lnTo>
                    <a:pt x="1032" y="634"/>
                  </a:lnTo>
                  <a:lnTo>
                    <a:pt x="1032" y="626"/>
                  </a:lnTo>
                  <a:lnTo>
                    <a:pt x="1190" y="314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TextBox 19">
              <a:extLst>
                <a:ext uri="{FF2B5EF4-FFF2-40B4-BE49-F238E27FC236}">
                  <a16:creationId xmlns:a16="http://schemas.microsoft.com/office/drawing/2014/main" id="{C2294D27-291C-4A76-A108-8C8F2513E263}"/>
                </a:ext>
              </a:extLst>
            </p:cNvPr>
            <p:cNvSpPr txBox="1"/>
            <p:nvPr/>
          </p:nvSpPr>
          <p:spPr>
            <a:xfrm>
              <a:off x="727938" y="3107749"/>
              <a:ext cx="1714500" cy="319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0" name="Group 32">
            <a:extLst>
              <a:ext uri="{FF2B5EF4-FFF2-40B4-BE49-F238E27FC236}">
                <a16:creationId xmlns:a16="http://schemas.microsoft.com/office/drawing/2014/main" id="{A6A69546-B6C8-422E-A272-1B79D378362E}"/>
              </a:ext>
            </a:extLst>
          </p:cNvPr>
          <p:cNvGrpSpPr/>
          <p:nvPr/>
        </p:nvGrpSpPr>
        <p:grpSpPr>
          <a:xfrm>
            <a:off x="3181287" y="1583671"/>
            <a:ext cx="2151237" cy="1555119"/>
            <a:chOff x="720043" y="1727200"/>
            <a:chExt cx="1718357" cy="1295400"/>
          </a:xfrm>
        </p:grpSpPr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616B1477-F068-4EDB-9E38-812800E5F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" y="1727200"/>
              <a:ext cx="1638300" cy="1295400"/>
            </a:xfrm>
            <a:custGeom>
              <a:avLst/>
              <a:gdLst/>
              <a:ahLst/>
              <a:cxnLst>
                <a:cxn ang="0">
                  <a:pos x="516" y="17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20" y="640"/>
                </a:cxn>
                <a:cxn ang="0">
                  <a:pos x="516" y="816"/>
                </a:cxn>
                <a:cxn ang="0">
                  <a:pos x="1012" y="640"/>
                </a:cxn>
                <a:cxn ang="0">
                  <a:pos x="1032" y="640"/>
                </a:cxn>
                <a:cxn ang="0">
                  <a:pos x="1032" y="0"/>
                </a:cxn>
                <a:cxn ang="0">
                  <a:pos x="1012" y="0"/>
                </a:cxn>
                <a:cxn ang="0">
                  <a:pos x="516" y="176"/>
                </a:cxn>
              </a:cxnLst>
              <a:rect l="0" t="0" r="r" b="b"/>
              <a:pathLst>
                <a:path w="1032" h="816">
                  <a:moveTo>
                    <a:pt x="516" y="176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20" y="640"/>
                  </a:lnTo>
                  <a:lnTo>
                    <a:pt x="516" y="816"/>
                  </a:lnTo>
                  <a:lnTo>
                    <a:pt x="1012" y="640"/>
                  </a:lnTo>
                  <a:lnTo>
                    <a:pt x="1032" y="640"/>
                  </a:lnTo>
                  <a:lnTo>
                    <a:pt x="1032" y="0"/>
                  </a:lnTo>
                  <a:lnTo>
                    <a:pt x="1012" y="0"/>
                  </a:lnTo>
                  <a:lnTo>
                    <a:pt x="516" y="176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extBox 18">
              <a:extLst>
                <a:ext uri="{FF2B5EF4-FFF2-40B4-BE49-F238E27FC236}">
                  <a16:creationId xmlns:a16="http://schemas.microsoft.com/office/drawing/2014/main" id="{3235C37B-A1E5-4F60-B692-00F4EE252CB3}"/>
                </a:ext>
              </a:extLst>
            </p:cNvPr>
            <p:cNvSpPr txBox="1"/>
            <p:nvPr/>
          </p:nvSpPr>
          <p:spPr>
            <a:xfrm>
              <a:off x="720043" y="1942798"/>
              <a:ext cx="1686468" cy="999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rgbClr val="00B050"/>
                  </a:solidFill>
                </a:rPr>
                <a:t>حدد الرقم في المنزلة المراد التقريب اليها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3" name="Group 31">
            <a:extLst>
              <a:ext uri="{FF2B5EF4-FFF2-40B4-BE49-F238E27FC236}">
                <a16:creationId xmlns:a16="http://schemas.microsoft.com/office/drawing/2014/main" id="{E245182D-8A85-4ADA-8B3D-C5B0C90B422C}"/>
              </a:ext>
            </a:extLst>
          </p:cNvPr>
          <p:cNvGrpSpPr/>
          <p:nvPr/>
        </p:nvGrpSpPr>
        <p:grpSpPr>
          <a:xfrm>
            <a:off x="3221192" y="360271"/>
            <a:ext cx="2171651" cy="1382206"/>
            <a:chOff x="830490" y="557203"/>
            <a:chExt cx="1653846" cy="1308100"/>
          </a:xfrm>
        </p:grpSpPr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202FC333-5377-46FC-96A4-B13AE664F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63" y="557203"/>
              <a:ext cx="1638300" cy="1308100"/>
            </a:xfrm>
            <a:custGeom>
              <a:avLst/>
              <a:gdLst/>
              <a:ahLst/>
              <a:cxnLst>
                <a:cxn ang="0">
                  <a:pos x="1032" y="0"/>
                </a:cxn>
                <a:cxn ang="0">
                  <a:pos x="0" y="0"/>
                </a:cxn>
                <a:cxn ang="0">
                  <a:pos x="0" y="648"/>
                </a:cxn>
                <a:cxn ang="0">
                  <a:pos x="20" y="648"/>
                </a:cxn>
                <a:cxn ang="0">
                  <a:pos x="516" y="824"/>
                </a:cxn>
                <a:cxn ang="0">
                  <a:pos x="1012" y="648"/>
                </a:cxn>
                <a:cxn ang="0">
                  <a:pos x="1032" y="648"/>
                </a:cxn>
                <a:cxn ang="0">
                  <a:pos x="1032" y="0"/>
                </a:cxn>
              </a:cxnLst>
              <a:rect l="0" t="0" r="r" b="b"/>
              <a:pathLst>
                <a:path w="1032" h="824">
                  <a:moveTo>
                    <a:pt x="1032" y="0"/>
                  </a:moveTo>
                  <a:lnTo>
                    <a:pt x="0" y="0"/>
                  </a:lnTo>
                  <a:lnTo>
                    <a:pt x="0" y="648"/>
                  </a:lnTo>
                  <a:lnTo>
                    <a:pt x="20" y="648"/>
                  </a:lnTo>
                  <a:lnTo>
                    <a:pt x="516" y="824"/>
                  </a:lnTo>
                  <a:lnTo>
                    <a:pt x="1012" y="648"/>
                  </a:lnTo>
                  <a:lnTo>
                    <a:pt x="1032" y="648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TextBox 17">
              <a:extLst>
                <a:ext uri="{FF2B5EF4-FFF2-40B4-BE49-F238E27FC236}">
                  <a16:creationId xmlns:a16="http://schemas.microsoft.com/office/drawing/2014/main" id="{C4501E0B-FBE1-48A3-B3CA-252E926B159E}"/>
                </a:ext>
              </a:extLst>
            </p:cNvPr>
            <p:cNvSpPr txBox="1"/>
            <p:nvPr/>
          </p:nvSpPr>
          <p:spPr>
            <a:xfrm>
              <a:off x="830490" y="821226"/>
              <a:ext cx="1653846" cy="495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b="1" dirty="0">
                  <a:solidFill>
                    <a:srgbClr val="00B050"/>
                  </a:solidFill>
                </a:rPr>
                <a:t>تقريب الأعداد</a:t>
              </a:r>
              <a:endParaRPr lang="en-US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6" name="TextBox 22">
            <a:extLst>
              <a:ext uri="{FF2B5EF4-FFF2-40B4-BE49-F238E27FC236}">
                <a16:creationId xmlns:a16="http://schemas.microsoft.com/office/drawing/2014/main" id="{1DEE27AD-D9F7-48E0-9DD7-349079559E6C}"/>
              </a:ext>
            </a:extLst>
          </p:cNvPr>
          <p:cNvSpPr txBox="1"/>
          <p:nvPr/>
        </p:nvSpPr>
        <p:spPr>
          <a:xfrm>
            <a:off x="3221192" y="4909898"/>
            <a:ext cx="2263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اذا كان أكبر من 5 نضيف 1 ونستبدل صفراً مكان كل رقم الى يمينه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786DC6C-9846-47B5-90CF-58B8C727C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20" t="16707" r="985" b="27330"/>
          <a:stretch/>
        </p:blipFill>
        <p:spPr>
          <a:xfrm>
            <a:off x="5749710" y="4717594"/>
            <a:ext cx="1804786" cy="1140931"/>
          </a:xfrm>
          <a:prstGeom prst="rect">
            <a:avLst/>
          </a:prstGeom>
        </p:spPr>
      </p:pic>
      <p:grpSp>
        <p:nvGrpSpPr>
          <p:cNvPr id="57" name="Group 37">
            <a:extLst>
              <a:ext uri="{FF2B5EF4-FFF2-40B4-BE49-F238E27FC236}">
                <a16:creationId xmlns:a16="http://schemas.microsoft.com/office/drawing/2014/main" id="{9A1C79E8-37A6-4C4A-BDD3-CD9F0E01CABF}"/>
              </a:ext>
            </a:extLst>
          </p:cNvPr>
          <p:cNvGrpSpPr/>
          <p:nvPr/>
        </p:nvGrpSpPr>
        <p:grpSpPr>
          <a:xfrm>
            <a:off x="9209699" y="2863860"/>
            <a:ext cx="2087231" cy="1700246"/>
            <a:chOff x="5969231" y="3949700"/>
            <a:chExt cx="1667231" cy="1295400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A46F5060-FE3F-4756-99A8-3927520B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3949700"/>
              <a:ext cx="1638300" cy="1295400"/>
            </a:xfrm>
            <a:custGeom>
              <a:avLst/>
              <a:gdLst/>
              <a:ahLst/>
              <a:cxnLst>
                <a:cxn ang="0">
                  <a:pos x="516" y="17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20" y="640"/>
                </a:cxn>
                <a:cxn ang="0">
                  <a:pos x="516" y="816"/>
                </a:cxn>
                <a:cxn ang="0">
                  <a:pos x="1012" y="640"/>
                </a:cxn>
                <a:cxn ang="0">
                  <a:pos x="1032" y="640"/>
                </a:cxn>
                <a:cxn ang="0">
                  <a:pos x="1032" y="0"/>
                </a:cxn>
                <a:cxn ang="0">
                  <a:pos x="1012" y="0"/>
                </a:cxn>
                <a:cxn ang="0">
                  <a:pos x="516" y="176"/>
                </a:cxn>
              </a:cxnLst>
              <a:rect l="0" t="0" r="r" b="b"/>
              <a:pathLst>
                <a:path w="1032" h="816">
                  <a:moveTo>
                    <a:pt x="516" y="176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20" y="640"/>
                  </a:lnTo>
                  <a:lnTo>
                    <a:pt x="516" y="816"/>
                  </a:lnTo>
                  <a:lnTo>
                    <a:pt x="1012" y="640"/>
                  </a:lnTo>
                  <a:lnTo>
                    <a:pt x="1032" y="640"/>
                  </a:lnTo>
                  <a:lnTo>
                    <a:pt x="1032" y="0"/>
                  </a:lnTo>
                  <a:lnTo>
                    <a:pt x="1012" y="0"/>
                  </a:lnTo>
                  <a:lnTo>
                    <a:pt x="516" y="176"/>
                  </a:lnTo>
                  <a:close/>
                </a:path>
              </a:pathLst>
            </a:custGeom>
            <a:solidFill>
              <a:srgbClr val="708C38"/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TextBox 23">
              <a:extLst>
                <a:ext uri="{FF2B5EF4-FFF2-40B4-BE49-F238E27FC236}">
                  <a16:creationId xmlns:a16="http://schemas.microsoft.com/office/drawing/2014/main" id="{71AE6636-1301-4F2D-8D05-81C57D1F2BC1}"/>
                </a:ext>
              </a:extLst>
            </p:cNvPr>
            <p:cNvSpPr txBox="1"/>
            <p:nvPr/>
          </p:nvSpPr>
          <p:spPr>
            <a:xfrm>
              <a:off x="5969231" y="4140134"/>
              <a:ext cx="1667231" cy="100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Y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استخدم جدولاً يصنف الأعداد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Y" sz="2000" b="1" dirty="0">
                  <a:latin typeface="Calibri"/>
                  <a:cs typeface="Arial" panose="020B0604020202020204" pitchFamily="34" charset="0"/>
                </a:rPr>
                <a:t>2-3-4-5-6-8-11-12-13-16-27</a:t>
              </a:r>
              <a:endParaRPr kumimoji="0" lang="ar-SY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32">
            <a:extLst>
              <a:ext uri="{FF2B5EF4-FFF2-40B4-BE49-F238E27FC236}">
                <a16:creationId xmlns:a16="http://schemas.microsoft.com/office/drawing/2014/main" id="{06C9980B-C094-40E2-9BD0-31DE78D8ED82}"/>
              </a:ext>
            </a:extLst>
          </p:cNvPr>
          <p:cNvGrpSpPr/>
          <p:nvPr/>
        </p:nvGrpSpPr>
        <p:grpSpPr>
          <a:xfrm>
            <a:off x="9145047" y="1473177"/>
            <a:ext cx="2166284" cy="1555119"/>
            <a:chOff x="720043" y="1727200"/>
            <a:chExt cx="1730376" cy="1295400"/>
          </a:xfrm>
        </p:grpSpPr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F0DD814A-3807-44BF-BD0A-A57BE5DF1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" y="1727200"/>
              <a:ext cx="1638300" cy="1295400"/>
            </a:xfrm>
            <a:custGeom>
              <a:avLst/>
              <a:gdLst/>
              <a:ahLst/>
              <a:cxnLst>
                <a:cxn ang="0">
                  <a:pos x="516" y="17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20" y="640"/>
                </a:cxn>
                <a:cxn ang="0">
                  <a:pos x="516" y="816"/>
                </a:cxn>
                <a:cxn ang="0">
                  <a:pos x="1012" y="640"/>
                </a:cxn>
                <a:cxn ang="0">
                  <a:pos x="1032" y="640"/>
                </a:cxn>
                <a:cxn ang="0">
                  <a:pos x="1032" y="0"/>
                </a:cxn>
                <a:cxn ang="0">
                  <a:pos x="1012" y="0"/>
                </a:cxn>
                <a:cxn ang="0">
                  <a:pos x="516" y="176"/>
                </a:cxn>
              </a:cxnLst>
              <a:rect l="0" t="0" r="r" b="b"/>
              <a:pathLst>
                <a:path w="1032" h="816">
                  <a:moveTo>
                    <a:pt x="516" y="176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20" y="640"/>
                  </a:lnTo>
                  <a:lnTo>
                    <a:pt x="516" y="816"/>
                  </a:lnTo>
                  <a:lnTo>
                    <a:pt x="1012" y="640"/>
                  </a:lnTo>
                  <a:lnTo>
                    <a:pt x="1032" y="640"/>
                  </a:lnTo>
                  <a:lnTo>
                    <a:pt x="1032" y="0"/>
                  </a:lnTo>
                  <a:lnTo>
                    <a:pt x="1012" y="0"/>
                  </a:lnTo>
                  <a:lnTo>
                    <a:pt x="516" y="176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TextBox 18">
              <a:extLst>
                <a:ext uri="{FF2B5EF4-FFF2-40B4-BE49-F238E27FC236}">
                  <a16:creationId xmlns:a16="http://schemas.microsoft.com/office/drawing/2014/main" id="{F7373CB9-8A08-44B0-BABB-A14C8E00E03E}"/>
                </a:ext>
              </a:extLst>
            </p:cNvPr>
            <p:cNvSpPr txBox="1"/>
            <p:nvPr/>
          </p:nvSpPr>
          <p:spPr>
            <a:xfrm>
              <a:off x="720043" y="1942797"/>
              <a:ext cx="1730376" cy="69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400" b="1" dirty="0">
                  <a:solidFill>
                    <a:srgbClr val="00B050"/>
                  </a:solidFill>
                </a:rPr>
                <a:t>تصنيف البيانات وفق خاصية أو أكثر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66" name="Group 31">
            <a:extLst>
              <a:ext uri="{FF2B5EF4-FFF2-40B4-BE49-F238E27FC236}">
                <a16:creationId xmlns:a16="http://schemas.microsoft.com/office/drawing/2014/main" id="{E66F35B7-C8A4-4150-AD05-96829E7A4FD7}"/>
              </a:ext>
            </a:extLst>
          </p:cNvPr>
          <p:cNvGrpSpPr/>
          <p:nvPr/>
        </p:nvGrpSpPr>
        <p:grpSpPr>
          <a:xfrm>
            <a:off x="9180369" y="249777"/>
            <a:ext cx="2166029" cy="1382206"/>
            <a:chOff x="826999" y="557203"/>
            <a:chExt cx="1649564" cy="1308100"/>
          </a:xfrm>
        </p:grpSpPr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1D043085-A34E-4D37-A78B-4E60E2BD4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63" y="557203"/>
              <a:ext cx="1638300" cy="1308100"/>
            </a:xfrm>
            <a:custGeom>
              <a:avLst/>
              <a:gdLst/>
              <a:ahLst/>
              <a:cxnLst>
                <a:cxn ang="0">
                  <a:pos x="1032" y="0"/>
                </a:cxn>
                <a:cxn ang="0">
                  <a:pos x="0" y="0"/>
                </a:cxn>
                <a:cxn ang="0">
                  <a:pos x="0" y="648"/>
                </a:cxn>
                <a:cxn ang="0">
                  <a:pos x="20" y="648"/>
                </a:cxn>
                <a:cxn ang="0">
                  <a:pos x="516" y="824"/>
                </a:cxn>
                <a:cxn ang="0">
                  <a:pos x="1012" y="648"/>
                </a:cxn>
                <a:cxn ang="0">
                  <a:pos x="1032" y="648"/>
                </a:cxn>
                <a:cxn ang="0">
                  <a:pos x="1032" y="0"/>
                </a:cxn>
              </a:cxnLst>
              <a:rect l="0" t="0" r="r" b="b"/>
              <a:pathLst>
                <a:path w="1032" h="824">
                  <a:moveTo>
                    <a:pt x="1032" y="0"/>
                  </a:moveTo>
                  <a:lnTo>
                    <a:pt x="0" y="0"/>
                  </a:lnTo>
                  <a:lnTo>
                    <a:pt x="0" y="648"/>
                  </a:lnTo>
                  <a:lnTo>
                    <a:pt x="20" y="648"/>
                  </a:lnTo>
                  <a:lnTo>
                    <a:pt x="516" y="824"/>
                  </a:lnTo>
                  <a:lnTo>
                    <a:pt x="1012" y="648"/>
                  </a:lnTo>
                  <a:lnTo>
                    <a:pt x="1032" y="648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4A08433A-AE68-4FC2-807D-0AD602937A7F}"/>
                </a:ext>
              </a:extLst>
            </p:cNvPr>
            <p:cNvSpPr txBox="1"/>
            <p:nvPr/>
          </p:nvSpPr>
          <p:spPr>
            <a:xfrm>
              <a:off x="826999" y="803274"/>
              <a:ext cx="1528668" cy="495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SY" sz="2800" b="1" dirty="0">
                  <a:solidFill>
                    <a:srgbClr val="00B050"/>
                  </a:solidFill>
                </a:rPr>
                <a:t>مخططات كارول</a:t>
              </a:r>
              <a:endParaRPr lang="en-US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1B20C4A3-84BD-4B0B-A60A-70A11097C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5" t="19084" r="17348" b="24311"/>
          <a:stretch/>
        </p:blipFill>
        <p:spPr>
          <a:xfrm>
            <a:off x="8980130" y="4622919"/>
            <a:ext cx="2801667" cy="123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43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E4CF1D-8303-4C28-8204-AF27FA3A6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BA03B2A-E903-4957-A219-A3BADE2BD8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472D628-8C2C-4F4A-BBCD-DE26ECD53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ww.PresenterMedia.com - the 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125</Words>
  <Application>Microsoft Office PowerPoint</Application>
  <PresentationFormat>شاشة عريضة</PresentationFormat>
  <Paragraphs>23</Paragraphs>
  <Slides>5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10" baseType="lpstr">
      <vt:lpstr>Arial</vt:lpstr>
      <vt:lpstr>Calibri</vt:lpstr>
      <vt:lpstr>Perpetua</vt:lpstr>
      <vt:lpstr>Segoe UI</vt:lpstr>
      <vt:lpstr>www.PresenterMedia.com - the chalkboard</vt:lpstr>
      <vt:lpstr>   الوحدة السابعة              الأعداد الكلية إلى المليارات Whole Numbers to Milliards               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التاسعة                  هندسة التحويلات     Geometric Transformations                                  </dc:title>
  <dc:creator>noor ghanem</dc:creator>
  <cp:lastModifiedBy>noor ghanem</cp:lastModifiedBy>
  <cp:revision>74</cp:revision>
  <dcterms:created xsi:type="dcterms:W3CDTF">2021-03-21T22:10:48Z</dcterms:created>
  <dcterms:modified xsi:type="dcterms:W3CDTF">2021-03-21T23:48:35Z</dcterms:modified>
</cp:coreProperties>
</file>